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5" r:id="rId3"/>
    <p:sldId id="267" r:id="rId4"/>
    <p:sldId id="266" r:id="rId5"/>
    <p:sldId id="262" r:id="rId6"/>
    <p:sldId id="258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75" r:id="rId15"/>
    <p:sldId id="274" r:id="rId16"/>
    <p:sldId id="277" r:id="rId17"/>
    <p:sldId id="278" r:id="rId18"/>
    <p:sldId id="279" r:id="rId19"/>
    <p:sldId id="280" r:id="rId20"/>
    <p:sldId id="281" r:id="rId21"/>
    <p:sldId id="282" r:id="rId22"/>
    <p:sldId id="259" r:id="rId23"/>
    <p:sldId id="263" r:id="rId24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2CC0A3-9B46-4115-9C6A-A6492716604C}" type="doc">
      <dgm:prSet loTypeId="urn:microsoft.com/office/officeart/2005/8/layout/funnel1" loCatId="process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lv-LV"/>
        </a:p>
      </dgm:t>
    </dgm:pt>
    <dgm:pt modelId="{3A401716-1753-44E7-B0A4-6B745033E0DD}">
      <dgm:prSet phldrT="[Text]"/>
      <dgm:spPr/>
      <dgm:t>
        <a:bodyPr/>
        <a:lstStyle/>
        <a:p>
          <a:r>
            <a:rPr lang="lv-LV" dirty="0" smtClean="0"/>
            <a:t>ES dok.</a:t>
          </a:r>
          <a:endParaRPr lang="lv-LV" dirty="0"/>
        </a:p>
      </dgm:t>
    </dgm:pt>
    <dgm:pt modelId="{FDCEE80B-51FB-489B-B1AF-95A9BD6FB0C1}" type="parTrans" cxnId="{B2C2E924-1B5A-4D1D-ACD4-C7B0A63638A4}">
      <dgm:prSet/>
      <dgm:spPr/>
      <dgm:t>
        <a:bodyPr/>
        <a:lstStyle/>
        <a:p>
          <a:endParaRPr lang="lv-LV"/>
        </a:p>
      </dgm:t>
    </dgm:pt>
    <dgm:pt modelId="{5A6F5E6F-3E39-45FB-80D5-5BA4CFC69B38}" type="sibTrans" cxnId="{B2C2E924-1B5A-4D1D-ACD4-C7B0A63638A4}">
      <dgm:prSet/>
      <dgm:spPr/>
      <dgm:t>
        <a:bodyPr/>
        <a:lstStyle/>
        <a:p>
          <a:endParaRPr lang="lv-LV"/>
        </a:p>
      </dgm:t>
    </dgm:pt>
    <dgm:pt modelId="{81C0AA49-64C3-455E-9EDE-45FC0B11CA99}">
      <dgm:prSet phldrT="[Text]"/>
      <dgm:spPr/>
      <dgm:t>
        <a:bodyPr/>
        <a:lstStyle/>
        <a:p>
          <a:r>
            <a:rPr lang="lv-LV" dirty="0" smtClean="0"/>
            <a:t>LV  dok.</a:t>
          </a:r>
          <a:endParaRPr lang="lv-LV" dirty="0"/>
        </a:p>
      </dgm:t>
    </dgm:pt>
    <dgm:pt modelId="{8C289FC4-74A0-489A-AAB2-A6496C30F6B6}" type="parTrans" cxnId="{64846F29-E938-43D0-BCCA-15B470CAAE3E}">
      <dgm:prSet/>
      <dgm:spPr/>
      <dgm:t>
        <a:bodyPr/>
        <a:lstStyle/>
        <a:p>
          <a:endParaRPr lang="lv-LV"/>
        </a:p>
      </dgm:t>
    </dgm:pt>
    <dgm:pt modelId="{26C42422-49D8-4894-B56E-B43E8108926F}" type="sibTrans" cxnId="{64846F29-E938-43D0-BCCA-15B470CAAE3E}">
      <dgm:prSet/>
      <dgm:spPr/>
      <dgm:t>
        <a:bodyPr/>
        <a:lstStyle/>
        <a:p>
          <a:endParaRPr lang="lv-LV"/>
        </a:p>
      </dgm:t>
    </dgm:pt>
    <dgm:pt modelId="{C22A44B3-AAFB-4B91-A6E6-5A22129E484B}">
      <dgm:prSet phldrT="[Text]"/>
      <dgm:spPr/>
      <dgm:t>
        <a:bodyPr/>
        <a:lstStyle/>
        <a:p>
          <a:r>
            <a:rPr lang="lv-LV" dirty="0" err="1" smtClean="0"/>
            <a:t>Noz.min</a:t>
          </a:r>
          <a:r>
            <a:rPr lang="lv-LV" dirty="0" smtClean="0"/>
            <a:t>. dok.</a:t>
          </a:r>
          <a:endParaRPr lang="lv-LV" dirty="0"/>
        </a:p>
      </dgm:t>
    </dgm:pt>
    <dgm:pt modelId="{E2B6D901-5D01-4596-8DF1-7DCC8AD2B51A}" type="parTrans" cxnId="{B72B781E-8868-447B-A0E9-6918EED5699D}">
      <dgm:prSet/>
      <dgm:spPr/>
      <dgm:t>
        <a:bodyPr/>
        <a:lstStyle/>
        <a:p>
          <a:endParaRPr lang="lv-LV"/>
        </a:p>
      </dgm:t>
    </dgm:pt>
    <dgm:pt modelId="{7F00068F-4515-4A2A-AF5A-57BC6FE7DFC0}" type="sibTrans" cxnId="{B72B781E-8868-447B-A0E9-6918EED5699D}">
      <dgm:prSet/>
      <dgm:spPr/>
      <dgm:t>
        <a:bodyPr/>
        <a:lstStyle/>
        <a:p>
          <a:endParaRPr lang="lv-LV"/>
        </a:p>
      </dgm:t>
    </dgm:pt>
    <dgm:pt modelId="{CFF96D68-329C-4A8E-A02F-E3B79B6E595A}">
      <dgm:prSet phldrT="[Text]" custT="1"/>
      <dgm:spPr/>
      <dgm:t>
        <a:bodyPr/>
        <a:lstStyle/>
        <a:p>
          <a:r>
            <a:rPr lang="lv-LV" sz="2400" b="1" dirty="0" smtClean="0">
              <a:solidFill>
                <a:srgbClr val="FF0000"/>
              </a:solidFill>
            </a:rPr>
            <a:t>LIEPĀJA</a:t>
          </a:r>
          <a:endParaRPr lang="lv-LV" sz="2400" b="1" dirty="0">
            <a:solidFill>
              <a:srgbClr val="FF0000"/>
            </a:solidFill>
          </a:endParaRPr>
        </a:p>
      </dgm:t>
    </dgm:pt>
    <dgm:pt modelId="{57A69BC3-A2ED-4997-9B03-F292FBBB80B8}" type="parTrans" cxnId="{A0FF1349-F22B-4166-8B8E-353B9021720B}">
      <dgm:prSet/>
      <dgm:spPr/>
      <dgm:t>
        <a:bodyPr/>
        <a:lstStyle/>
        <a:p>
          <a:endParaRPr lang="lv-LV"/>
        </a:p>
      </dgm:t>
    </dgm:pt>
    <dgm:pt modelId="{2947346B-D72D-49FB-ABF7-104AC2A39E0A}" type="sibTrans" cxnId="{A0FF1349-F22B-4166-8B8E-353B9021720B}">
      <dgm:prSet/>
      <dgm:spPr/>
      <dgm:t>
        <a:bodyPr/>
        <a:lstStyle/>
        <a:p>
          <a:endParaRPr lang="lv-LV"/>
        </a:p>
      </dgm:t>
    </dgm:pt>
    <dgm:pt modelId="{D8B6EFDC-79A7-49B3-B64C-94B60E81AC39}" type="pres">
      <dgm:prSet presAssocID="{222CC0A3-9B46-4115-9C6A-A6492716604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025684DA-CDC6-4607-A24F-9B014B3111B1}" type="pres">
      <dgm:prSet presAssocID="{222CC0A3-9B46-4115-9C6A-A6492716604C}" presName="ellipse" presStyleLbl="trBgShp" presStyleIdx="0" presStyleCnt="1"/>
      <dgm:spPr/>
    </dgm:pt>
    <dgm:pt modelId="{60AB92C1-EE78-4ED7-ADEA-DDC0F65B61A6}" type="pres">
      <dgm:prSet presAssocID="{222CC0A3-9B46-4115-9C6A-A6492716604C}" presName="arrow1" presStyleLbl="fgShp" presStyleIdx="0" presStyleCnt="1"/>
      <dgm:spPr/>
    </dgm:pt>
    <dgm:pt modelId="{0A5F700E-F239-4D88-A2B0-4BE14D02E9AF}" type="pres">
      <dgm:prSet presAssocID="{222CC0A3-9B46-4115-9C6A-A6492716604C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09E1A234-2EBD-4D91-901F-E3FCF39D53E4}" type="pres">
      <dgm:prSet presAssocID="{81C0AA49-64C3-455E-9EDE-45FC0B11CA9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B127355D-4E81-42A1-85FF-86BFD1854073}" type="pres">
      <dgm:prSet presAssocID="{C22A44B3-AAFB-4B91-A6E6-5A22129E484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CFF13C32-BF66-4E57-879E-3771F5F15CC1}" type="pres">
      <dgm:prSet presAssocID="{CFF96D68-329C-4A8E-A02F-E3B79B6E595A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3F596E4-04B4-433A-8AE3-EE49CAA6ADA3}" type="pres">
      <dgm:prSet presAssocID="{222CC0A3-9B46-4115-9C6A-A6492716604C}" presName="funnel" presStyleLbl="trAlignAcc1" presStyleIdx="0" presStyleCnt="1"/>
      <dgm:spPr/>
    </dgm:pt>
  </dgm:ptLst>
  <dgm:cxnLst>
    <dgm:cxn modelId="{64846F29-E938-43D0-BCCA-15B470CAAE3E}" srcId="{222CC0A3-9B46-4115-9C6A-A6492716604C}" destId="{81C0AA49-64C3-455E-9EDE-45FC0B11CA99}" srcOrd="1" destOrd="0" parTransId="{8C289FC4-74A0-489A-AAB2-A6496C30F6B6}" sibTransId="{26C42422-49D8-4894-B56E-B43E8108926F}"/>
    <dgm:cxn modelId="{B2C2E924-1B5A-4D1D-ACD4-C7B0A63638A4}" srcId="{222CC0A3-9B46-4115-9C6A-A6492716604C}" destId="{3A401716-1753-44E7-B0A4-6B745033E0DD}" srcOrd="0" destOrd="0" parTransId="{FDCEE80B-51FB-489B-B1AF-95A9BD6FB0C1}" sibTransId="{5A6F5E6F-3E39-45FB-80D5-5BA4CFC69B38}"/>
    <dgm:cxn modelId="{F9B46C71-D3A3-47C2-AF7A-0A1B7C1E5056}" type="presOf" srcId="{C22A44B3-AAFB-4B91-A6E6-5A22129E484B}" destId="{09E1A234-2EBD-4D91-901F-E3FCF39D53E4}" srcOrd="0" destOrd="0" presId="urn:microsoft.com/office/officeart/2005/8/layout/funnel1"/>
    <dgm:cxn modelId="{406477BD-41AF-400B-8393-9C868666DDB8}" type="presOf" srcId="{81C0AA49-64C3-455E-9EDE-45FC0B11CA99}" destId="{B127355D-4E81-42A1-85FF-86BFD1854073}" srcOrd="0" destOrd="0" presId="urn:microsoft.com/office/officeart/2005/8/layout/funnel1"/>
    <dgm:cxn modelId="{A0FF1349-F22B-4166-8B8E-353B9021720B}" srcId="{222CC0A3-9B46-4115-9C6A-A6492716604C}" destId="{CFF96D68-329C-4A8E-A02F-E3B79B6E595A}" srcOrd="3" destOrd="0" parTransId="{57A69BC3-A2ED-4997-9B03-F292FBBB80B8}" sibTransId="{2947346B-D72D-49FB-ABF7-104AC2A39E0A}"/>
    <dgm:cxn modelId="{891FAAA4-4608-46C7-BD19-0D243C37DE5E}" type="presOf" srcId="{CFF96D68-329C-4A8E-A02F-E3B79B6E595A}" destId="{0A5F700E-F239-4D88-A2B0-4BE14D02E9AF}" srcOrd="0" destOrd="0" presId="urn:microsoft.com/office/officeart/2005/8/layout/funnel1"/>
    <dgm:cxn modelId="{B72B781E-8868-447B-A0E9-6918EED5699D}" srcId="{222CC0A3-9B46-4115-9C6A-A6492716604C}" destId="{C22A44B3-AAFB-4B91-A6E6-5A22129E484B}" srcOrd="2" destOrd="0" parTransId="{E2B6D901-5D01-4596-8DF1-7DCC8AD2B51A}" sibTransId="{7F00068F-4515-4A2A-AF5A-57BC6FE7DFC0}"/>
    <dgm:cxn modelId="{DD19D21C-5A93-42A9-99E6-95C0BD28AB67}" type="presOf" srcId="{3A401716-1753-44E7-B0A4-6B745033E0DD}" destId="{CFF13C32-BF66-4E57-879E-3771F5F15CC1}" srcOrd="0" destOrd="0" presId="urn:microsoft.com/office/officeart/2005/8/layout/funnel1"/>
    <dgm:cxn modelId="{B7902073-0EB3-423F-9F21-52D4A28DEDEA}" type="presOf" srcId="{222CC0A3-9B46-4115-9C6A-A6492716604C}" destId="{D8B6EFDC-79A7-49B3-B64C-94B60E81AC39}" srcOrd="0" destOrd="0" presId="urn:microsoft.com/office/officeart/2005/8/layout/funnel1"/>
    <dgm:cxn modelId="{C77C6E04-59F6-4D87-93D3-67F04A538A8F}" type="presParOf" srcId="{D8B6EFDC-79A7-49B3-B64C-94B60E81AC39}" destId="{025684DA-CDC6-4607-A24F-9B014B3111B1}" srcOrd="0" destOrd="0" presId="urn:microsoft.com/office/officeart/2005/8/layout/funnel1"/>
    <dgm:cxn modelId="{7BED9E06-76B4-42DE-A816-46BCEFC31E93}" type="presParOf" srcId="{D8B6EFDC-79A7-49B3-B64C-94B60E81AC39}" destId="{60AB92C1-EE78-4ED7-ADEA-DDC0F65B61A6}" srcOrd="1" destOrd="0" presId="urn:microsoft.com/office/officeart/2005/8/layout/funnel1"/>
    <dgm:cxn modelId="{3226510C-18DE-4F16-9744-33BF62353A50}" type="presParOf" srcId="{D8B6EFDC-79A7-49B3-B64C-94B60E81AC39}" destId="{0A5F700E-F239-4D88-A2B0-4BE14D02E9AF}" srcOrd="2" destOrd="0" presId="urn:microsoft.com/office/officeart/2005/8/layout/funnel1"/>
    <dgm:cxn modelId="{EFFD332C-4B1E-4BB0-A5B3-C1656FE2F05D}" type="presParOf" srcId="{D8B6EFDC-79A7-49B3-B64C-94B60E81AC39}" destId="{09E1A234-2EBD-4D91-901F-E3FCF39D53E4}" srcOrd="3" destOrd="0" presId="urn:microsoft.com/office/officeart/2005/8/layout/funnel1"/>
    <dgm:cxn modelId="{4077CF1B-938F-4969-85FA-E6548C88D987}" type="presParOf" srcId="{D8B6EFDC-79A7-49B3-B64C-94B60E81AC39}" destId="{B127355D-4E81-42A1-85FF-86BFD1854073}" srcOrd="4" destOrd="0" presId="urn:microsoft.com/office/officeart/2005/8/layout/funnel1"/>
    <dgm:cxn modelId="{14BE04BD-F310-4E8A-9FD3-ED1B6155FE1B}" type="presParOf" srcId="{D8B6EFDC-79A7-49B3-B64C-94B60E81AC39}" destId="{CFF13C32-BF66-4E57-879E-3771F5F15CC1}" srcOrd="5" destOrd="0" presId="urn:microsoft.com/office/officeart/2005/8/layout/funnel1"/>
    <dgm:cxn modelId="{712BC213-D4AA-4FC4-B6B6-A4DA7620BEB1}" type="presParOf" srcId="{D8B6EFDC-79A7-49B3-B64C-94B60E81AC39}" destId="{33F596E4-04B4-433A-8AE3-EE49CAA6ADA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247547-CC1A-463D-A13D-AFA7C9796D57}" type="doc">
      <dgm:prSet loTypeId="urn:microsoft.com/office/officeart/2005/8/layout/gear1" loCatId="process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lv-LV"/>
        </a:p>
      </dgm:t>
    </dgm:pt>
    <dgm:pt modelId="{73C7F312-1F2E-4009-927F-B46C49C197EA}">
      <dgm:prSet phldrT="[Text]" custT="1"/>
      <dgm:spPr/>
      <dgm:t>
        <a:bodyPr/>
        <a:lstStyle/>
        <a:p>
          <a:r>
            <a:rPr lang="lv-LV" sz="1050" b="1" dirty="0" smtClean="0"/>
            <a:t>Pašvaldību institūcijas</a:t>
          </a:r>
          <a:endParaRPr lang="lv-LV" sz="1050" b="1" dirty="0"/>
        </a:p>
      </dgm:t>
    </dgm:pt>
    <dgm:pt modelId="{8AFFAE04-28B1-425A-923A-3F57AA7BDDDC}" type="parTrans" cxnId="{63E87F8A-8CC9-45B8-92F1-A6AF9C480AB8}">
      <dgm:prSet/>
      <dgm:spPr/>
      <dgm:t>
        <a:bodyPr/>
        <a:lstStyle/>
        <a:p>
          <a:endParaRPr lang="lv-LV"/>
        </a:p>
      </dgm:t>
    </dgm:pt>
    <dgm:pt modelId="{B0E57A10-5C7A-4AAD-9415-BBD51EA1EFC6}" type="sibTrans" cxnId="{63E87F8A-8CC9-45B8-92F1-A6AF9C480AB8}">
      <dgm:prSet/>
      <dgm:spPr/>
      <dgm:t>
        <a:bodyPr/>
        <a:lstStyle/>
        <a:p>
          <a:endParaRPr lang="lv-LV"/>
        </a:p>
      </dgm:t>
    </dgm:pt>
    <dgm:pt modelId="{5D032BA4-3C92-4A8A-B11F-6C33257A292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sz="1100" b="1" dirty="0" smtClean="0"/>
            <a:t>Liepāja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sz="1100" b="1" dirty="0" smtClean="0"/>
            <a:t>2020</a:t>
          </a:r>
          <a:endParaRPr lang="lv-LV" sz="1100" b="1" dirty="0"/>
        </a:p>
      </dgm:t>
    </dgm:pt>
    <dgm:pt modelId="{BD7196D1-70F5-4BEE-B3E4-6A81ADF5C1DB}" type="parTrans" cxnId="{00EBF1A3-F9D3-45A3-848C-76A01137EB76}">
      <dgm:prSet/>
      <dgm:spPr/>
      <dgm:t>
        <a:bodyPr/>
        <a:lstStyle/>
        <a:p>
          <a:endParaRPr lang="lv-LV"/>
        </a:p>
      </dgm:t>
    </dgm:pt>
    <dgm:pt modelId="{1C119521-1E8E-45D9-B1C1-41E09B3D4109}" type="sibTrans" cxnId="{00EBF1A3-F9D3-45A3-848C-76A01137EB76}">
      <dgm:prSet/>
      <dgm:spPr/>
      <dgm:t>
        <a:bodyPr/>
        <a:lstStyle/>
        <a:p>
          <a:endParaRPr lang="lv-LV"/>
        </a:p>
      </dgm:t>
    </dgm:pt>
    <dgm:pt modelId="{B720D791-D743-4E56-A51A-1A01C8195039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b="1" dirty="0" smtClean="0"/>
            <a:t>Liepāja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b="1" dirty="0" smtClean="0"/>
            <a:t>2030</a:t>
          </a:r>
          <a:endParaRPr lang="lv-LV" b="1" dirty="0"/>
        </a:p>
      </dgm:t>
    </dgm:pt>
    <dgm:pt modelId="{E35AEBD8-9E94-4EFF-A3ED-07A86935FF45}" type="parTrans" cxnId="{9D6D7BAB-E59C-48D6-8231-6BB9E6477168}">
      <dgm:prSet/>
      <dgm:spPr/>
      <dgm:t>
        <a:bodyPr/>
        <a:lstStyle/>
        <a:p>
          <a:endParaRPr lang="lv-LV"/>
        </a:p>
      </dgm:t>
    </dgm:pt>
    <dgm:pt modelId="{C32F07D3-BE1B-49E0-8DE6-E856A897BFA3}" type="sibTrans" cxnId="{9D6D7BAB-E59C-48D6-8231-6BB9E6477168}">
      <dgm:prSet/>
      <dgm:spPr/>
      <dgm:t>
        <a:bodyPr/>
        <a:lstStyle/>
        <a:p>
          <a:endParaRPr lang="lv-LV"/>
        </a:p>
      </dgm:t>
    </dgm:pt>
    <dgm:pt modelId="{1AF14D48-BE0A-42CA-9FD6-108C9D2A48DC}" type="pres">
      <dgm:prSet presAssocID="{00247547-CC1A-463D-A13D-AFA7C9796D57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lv-LV"/>
        </a:p>
      </dgm:t>
    </dgm:pt>
    <dgm:pt modelId="{C625FD3B-784D-466C-B8F7-56DEFCD255C6}" type="pres">
      <dgm:prSet presAssocID="{73C7F312-1F2E-4009-927F-B46C49C197EA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3FCFD551-223F-4D42-ADD7-ABB7627F15C5}" type="pres">
      <dgm:prSet presAssocID="{73C7F312-1F2E-4009-927F-B46C49C197EA}" presName="gear1srcNode" presStyleLbl="node1" presStyleIdx="0" presStyleCnt="3"/>
      <dgm:spPr/>
      <dgm:t>
        <a:bodyPr/>
        <a:lstStyle/>
        <a:p>
          <a:endParaRPr lang="lv-LV"/>
        </a:p>
      </dgm:t>
    </dgm:pt>
    <dgm:pt modelId="{15B9ABA9-B820-4710-A76C-8439D1F3579F}" type="pres">
      <dgm:prSet presAssocID="{73C7F312-1F2E-4009-927F-B46C49C197EA}" presName="gear1dstNode" presStyleLbl="node1" presStyleIdx="0" presStyleCnt="3"/>
      <dgm:spPr/>
      <dgm:t>
        <a:bodyPr/>
        <a:lstStyle/>
        <a:p>
          <a:endParaRPr lang="lv-LV"/>
        </a:p>
      </dgm:t>
    </dgm:pt>
    <dgm:pt modelId="{DCE17E5D-26D0-4EDF-A4E6-0F212E1E1ABD}" type="pres">
      <dgm:prSet presAssocID="{5D032BA4-3C92-4A8A-B11F-6C33257A2923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72AFB2D2-2117-480B-8C1B-4A7F79188387}" type="pres">
      <dgm:prSet presAssocID="{5D032BA4-3C92-4A8A-B11F-6C33257A2923}" presName="gear2srcNode" presStyleLbl="node1" presStyleIdx="1" presStyleCnt="3"/>
      <dgm:spPr/>
      <dgm:t>
        <a:bodyPr/>
        <a:lstStyle/>
        <a:p>
          <a:endParaRPr lang="lv-LV"/>
        </a:p>
      </dgm:t>
    </dgm:pt>
    <dgm:pt modelId="{27758456-09BA-467C-802A-77E9C21BD24A}" type="pres">
      <dgm:prSet presAssocID="{5D032BA4-3C92-4A8A-B11F-6C33257A2923}" presName="gear2dstNode" presStyleLbl="node1" presStyleIdx="1" presStyleCnt="3"/>
      <dgm:spPr/>
      <dgm:t>
        <a:bodyPr/>
        <a:lstStyle/>
        <a:p>
          <a:endParaRPr lang="lv-LV"/>
        </a:p>
      </dgm:t>
    </dgm:pt>
    <dgm:pt modelId="{963A5E59-0B1D-4687-9DE8-98C49FD2DD8E}" type="pres">
      <dgm:prSet presAssocID="{B720D791-D743-4E56-A51A-1A01C8195039}" presName="gear3" presStyleLbl="node1" presStyleIdx="2" presStyleCnt="3"/>
      <dgm:spPr/>
      <dgm:t>
        <a:bodyPr/>
        <a:lstStyle/>
        <a:p>
          <a:endParaRPr lang="lv-LV"/>
        </a:p>
      </dgm:t>
    </dgm:pt>
    <dgm:pt modelId="{2A817859-D26B-4ACC-9DFF-CAE36D9DC5B6}" type="pres">
      <dgm:prSet presAssocID="{B720D791-D743-4E56-A51A-1A01C819503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lv-LV"/>
        </a:p>
      </dgm:t>
    </dgm:pt>
    <dgm:pt modelId="{4A93B26E-8AC5-46E7-A130-A989BCC2BBC6}" type="pres">
      <dgm:prSet presAssocID="{B720D791-D743-4E56-A51A-1A01C8195039}" presName="gear3srcNode" presStyleLbl="node1" presStyleIdx="2" presStyleCnt="3"/>
      <dgm:spPr/>
      <dgm:t>
        <a:bodyPr/>
        <a:lstStyle/>
        <a:p>
          <a:endParaRPr lang="lv-LV"/>
        </a:p>
      </dgm:t>
    </dgm:pt>
    <dgm:pt modelId="{A5DB663B-C804-4857-92AB-C3D66884AC27}" type="pres">
      <dgm:prSet presAssocID="{B720D791-D743-4E56-A51A-1A01C8195039}" presName="gear3dstNode" presStyleLbl="node1" presStyleIdx="2" presStyleCnt="3"/>
      <dgm:spPr/>
      <dgm:t>
        <a:bodyPr/>
        <a:lstStyle/>
        <a:p>
          <a:endParaRPr lang="lv-LV"/>
        </a:p>
      </dgm:t>
    </dgm:pt>
    <dgm:pt modelId="{7E459AAA-8B1A-41E1-8203-42E94E1F4A0B}" type="pres">
      <dgm:prSet presAssocID="{B0E57A10-5C7A-4AAD-9415-BBD51EA1EFC6}" presName="connector1" presStyleLbl="sibTrans2D1" presStyleIdx="0" presStyleCnt="3"/>
      <dgm:spPr/>
      <dgm:t>
        <a:bodyPr/>
        <a:lstStyle/>
        <a:p>
          <a:endParaRPr lang="lv-LV"/>
        </a:p>
      </dgm:t>
    </dgm:pt>
    <dgm:pt modelId="{2AC64F8D-2E4E-4A70-BA41-BD4C897E870A}" type="pres">
      <dgm:prSet presAssocID="{1C119521-1E8E-45D9-B1C1-41E09B3D4109}" presName="connector2" presStyleLbl="sibTrans2D1" presStyleIdx="1" presStyleCnt="3"/>
      <dgm:spPr/>
      <dgm:t>
        <a:bodyPr/>
        <a:lstStyle/>
        <a:p>
          <a:endParaRPr lang="lv-LV"/>
        </a:p>
      </dgm:t>
    </dgm:pt>
    <dgm:pt modelId="{8B3DEC70-F8BF-4024-B740-650D54D5563E}" type="pres">
      <dgm:prSet presAssocID="{C32F07D3-BE1B-49E0-8DE6-E856A897BFA3}" presName="connector3" presStyleLbl="sibTrans2D1" presStyleIdx="2" presStyleCnt="3"/>
      <dgm:spPr/>
      <dgm:t>
        <a:bodyPr/>
        <a:lstStyle/>
        <a:p>
          <a:endParaRPr lang="lv-LV"/>
        </a:p>
      </dgm:t>
    </dgm:pt>
  </dgm:ptLst>
  <dgm:cxnLst>
    <dgm:cxn modelId="{0FB8A00D-46EF-4FA4-BE4C-E6F9A07DE52A}" type="presOf" srcId="{B0E57A10-5C7A-4AAD-9415-BBD51EA1EFC6}" destId="{7E459AAA-8B1A-41E1-8203-42E94E1F4A0B}" srcOrd="0" destOrd="0" presId="urn:microsoft.com/office/officeart/2005/8/layout/gear1"/>
    <dgm:cxn modelId="{9D6D7BAB-E59C-48D6-8231-6BB9E6477168}" srcId="{00247547-CC1A-463D-A13D-AFA7C9796D57}" destId="{B720D791-D743-4E56-A51A-1A01C8195039}" srcOrd="2" destOrd="0" parTransId="{E35AEBD8-9E94-4EFF-A3ED-07A86935FF45}" sibTransId="{C32F07D3-BE1B-49E0-8DE6-E856A897BFA3}"/>
    <dgm:cxn modelId="{E4F77A11-22CD-4A2E-9DB8-DD5A0E2340B2}" type="presOf" srcId="{5D032BA4-3C92-4A8A-B11F-6C33257A2923}" destId="{DCE17E5D-26D0-4EDF-A4E6-0F212E1E1ABD}" srcOrd="0" destOrd="0" presId="urn:microsoft.com/office/officeart/2005/8/layout/gear1"/>
    <dgm:cxn modelId="{8833119D-B529-4597-9A25-E0EBA4A062A9}" type="presOf" srcId="{73C7F312-1F2E-4009-927F-B46C49C197EA}" destId="{C625FD3B-784D-466C-B8F7-56DEFCD255C6}" srcOrd="0" destOrd="0" presId="urn:microsoft.com/office/officeart/2005/8/layout/gear1"/>
    <dgm:cxn modelId="{BABC0C01-03CE-4D7A-8D7B-5B484FC8D07A}" type="presOf" srcId="{5D032BA4-3C92-4A8A-B11F-6C33257A2923}" destId="{27758456-09BA-467C-802A-77E9C21BD24A}" srcOrd="2" destOrd="0" presId="urn:microsoft.com/office/officeart/2005/8/layout/gear1"/>
    <dgm:cxn modelId="{47ECC753-A86B-4775-9711-6812F222A055}" type="presOf" srcId="{C32F07D3-BE1B-49E0-8DE6-E856A897BFA3}" destId="{8B3DEC70-F8BF-4024-B740-650D54D5563E}" srcOrd="0" destOrd="0" presId="urn:microsoft.com/office/officeart/2005/8/layout/gear1"/>
    <dgm:cxn modelId="{00EBF1A3-F9D3-45A3-848C-76A01137EB76}" srcId="{00247547-CC1A-463D-A13D-AFA7C9796D57}" destId="{5D032BA4-3C92-4A8A-B11F-6C33257A2923}" srcOrd="1" destOrd="0" parTransId="{BD7196D1-70F5-4BEE-B3E4-6A81ADF5C1DB}" sibTransId="{1C119521-1E8E-45D9-B1C1-41E09B3D4109}"/>
    <dgm:cxn modelId="{63E87F8A-8CC9-45B8-92F1-A6AF9C480AB8}" srcId="{00247547-CC1A-463D-A13D-AFA7C9796D57}" destId="{73C7F312-1F2E-4009-927F-B46C49C197EA}" srcOrd="0" destOrd="0" parTransId="{8AFFAE04-28B1-425A-923A-3F57AA7BDDDC}" sibTransId="{B0E57A10-5C7A-4AAD-9415-BBD51EA1EFC6}"/>
    <dgm:cxn modelId="{C78943D3-F789-42A2-8EC6-9FDC4615B587}" type="presOf" srcId="{1C119521-1E8E-45D9-B1C1-41E09B3D4109}" destId="{2AC64F8D-2E4E-4A70-BA41-BD4C897E870A}" srcOrd="0" destOrd="0" presId="urn:microsoft.com/office/officeart/2005/8/layout/gear1"/>
    <dgm:cxn modelId="{B09B9EB7-A1FE-446C-88FA-418403B032DB}" type="presOf" srcId="{00247547-CC1A-463D-A13D-AFA7C9796D57}" destId="{1AF14D48-BE0A-42CA-9FD6-108C9D2A48DC}" srcOrd="0" destOrd="0" presId="urn:microsoft.com/office/officeart/2005/8/layout/gear1"/>
    <dgm:cxn modelId="{0F71BA9B-6700-4044-9CD0-051B06BF8BCC}" type="presOf" srcId="{B720D791-D743-4E56-A51A-1A01C8195039}" destId="{4A93B26E-8AC5-46E7-A130-A989BCC2BBC6}" srcOrd="2" destOrd="0" presId="urn:microsoft.com/office/officeart/2005/8/layout/gear1"/>
    <dgm:cxn modelId="{F0DBBCCA-0033-4221-B7D9-EFC6648968F9}" type="presOf" srcId="{B720D791-D743-4E56-A51A-1A01C8195039}" destId="{2A817859-D26B-4ACC-9DFF-CAE36D9DC5B6}" srcOrd="1" destOrd="0" presId="urn:microsoft.com/office/officeart/2005/8/layout/gear1"/>
    <dgm:cxn modelId="{13E9EB17-1457-4556-80AE-741CCC7780C5}" type="presOf" srcId="{B720D791-D743-4E56-A51A-1A01C8195039}" destId="{963A5E59-0B1D-4687-9DE8-98C49FD2DD8E}" srcOrd="0" destOrd="0" presId="urn:microsoft.com/office/officeart/2005/8/layout/gear1"/>
    <dgm:cxn modelId="{99432D03-F8FC-4DF4-B576-B828CB0CCA60}" type="presOf" srcId="{B720D791-D743-4E56-A51A-1A01C8195039}" destId="{A5DB663B-C804-4857-92AB-C3D66884AC27}" srcOrd="3" destOrd="0" presId="urn:microsoft.com/office/officeart/2005/8/layout/gear1"/>
    <dgm:cxn modelId="{4D46C67A-92D4-4A2F-A629-67384CD46458}" type="presOf" srcId="{73C7F312-1F2E-4009-927F-B46C49C197EA}" destId="{15B9ABA9-B820-4710-A76C-8439D1F3579F}" srcOrd="2" destOrd="0" presId="urn:microsoft.com/office/officeart/2005/8/layout/gear1"/>
    <dgm:cxn modelId="{41EC38C9-1F2D-4D90-9F24-375CB833D366}" type="presOf" srcId="{73C7F312-1F2E-4009-927F-B46C49C197EA}" destId="{3FCFD551-223F-4D42-ADD7-ABB7627F15C5}" srcOrd="1" destOrd="0" presId="urn:microsoft.com/office/officeart/2005/8/layout/gear1"/>
    <dgm:cxn modelId="{094D8AA7-40EB-416B-9DF8-AC87D59CB541}" type="presOf" srcId="{5D032BA4-3C92-4A8A-B11F-6C33257A2923}" destId="{72AFB2D2-2117-480B-8C1B-4A7F79188387}" srcOrd="1" destOrd="0" presId="urn:microsoft.com/office/officeart/2005/8/layout/gear1"/>
    <dgm:cxn modelId="{61C69E3F-7E6A-455B-AF70-ACC3B1A29B19}" type="presParOf" srcId="{1AF14D48-BE0A-42CA-9FD6-108C9D2A48DC}" destId="{C625FD3B-784D-466C-B8F7-56DEFCD255C6}" srcOrd="0" destOrd="0" presId="urn:microsoft.com/office/officeart/2005/8/layout/gear1"/>
    <dgm:cxn modelId="{56FA04EE-535C-4ED2-B157-F3ECF30A8E82}" type="presParOf" srcId="{1AF14D48-BE0A-42CA-9FD6-108C9D2A48DC}" destId="{3FCFD551-223F-4D42-ADD7-ABB7627F15C5}" srcOrd="1" destOrd="0" presId="urn:microsoft.com/office/officeart/2005/8/layout/gear1"/>
    <dgm:cxn modelId="{A8214918-96F5-4D6A-BD0A-CD598923372C}" type="presParOf" srcId="{1AF14D48-BE0A-42CA-9FD6-108C9D2A48DC}" destId="{15B9ABA9-B820-4710-A76C-8439D1F3579F}" srcOrd="2" destOrd="0" presId="urn:microsoft.com/office/officeart/2005/8/layout/gear1"/>
    <dgm:cxn modelId="{74CAD679-7779-427B-A682-9FAFAB624170}" type="presParOf" srcId="{1AF14D48-BE0A-42CA-9FD6-108C9D2A48DC}" destId="{DCE17E5D-26D0-4EDF-A4E6-0F212E1E1ABD}" srcOrd="3" destOrd="0" presId="urn:microsoft.com/office/officeart/2005/8/layout/gear1"/>
    <dgm:cxn modelId="{30DE9D1F-B50B-4208-AE56-0894D2029205}" type="presParOf" srcId="{1AF14D48-BE0A-42CA-9FD6-108C9D2A48DC}" destId="{72AFB2D2-2117-480B-8C1B-4A7F79188387}" srcOrd="4" destOrd="0" presId="urn:microsoft.com/office/officeart/2005/8/layout/gear1"/>
    <dgm:cxn modelId="{35D4648A-C59E-47EA-8519-0C429C9963DC}" type="presParOf" srcId="{1AF14D48-BE0A-42CA-9FD6-108C9D2A48DC}" destId="{27758456-09BA-467C-802A-77E9C21BD24A}" srcOrd="5" destOrd="0" presId="urn:microsoft.com/office/officeart/2005/8/layout/gear1"/>
    <dgm:cxn modelId="{3667B068-4EDB-408A-93AD-794D3EEDA5F1}" type="presParOf" srcId="{1AF14D48-BE0A-42CA-9FD6-108C9D2A48DC}" destId="{963A5E59-0B1D-4687-9DE8-98C49FD2DD8E}" srcOrd="6" destOrd="0" presId="urn:microsoft.com/office/officeart/2005/8/layout/gear1"/>
    <dgm:cxn modelId="{2A341CDA-00B2-48DE-9B81-AB90DF336988}" type="presParOf" srcId="{1AF14D48-BE0A-42CA-9FD6-108C9D2A48DC}" destId="{2A817859-D26B-4ACC-9DFF-CAE36D9DC5B6}" srcOrd="7" destOrd="0" presId="urn:microsoft.com/office/officeart/2005/8/layout/gear1"/>
    <dgm:cxn modelId="{B5593403-A674-411B-BAA0-8A8D232A59DC}" type="presParOf" srcId="{1AF14D48-BE0A-42CA-9FD6-108C9D2A48DC}" destId="{4A93B26E-8AC5-46E7-A130-A989BCC2BBC6}" srcOrd="8" destOrd="0" presId="urn:microsoft.com/office/officeart/2005/8/layout/gear1"/>
    <dgm:cxn modelId="{7BB41624-20D3-400A-A09D-3B7F7586D0CE}" type="presParOf" srcId="{1AF14D48-BE0A-42CA-9FD6-108C9D2A48DC}" destId="{A5DB663B-C804-4857-92AB-C3D66884AC27}" srcOrd="9" destOrd="0" presId="urn:microsoft.com/office/officeart/2005/8/layout/gear1"/>
    <dgm:cxn modelId="{58929D3B-B6AF-4A1F-A2F8-F5AEAC80E7A7}" type="presParOf" srcId="{1AF14D48-BE0A-42CA-9FD6-108C9D2A48DC}" destId="{7E459AAA-8B1A-41E1-8203-42E94E1F4A0B}" srcOrd="10" destOrd="0" presId="urn:microsoft.com/office/officeart/2005/8/layout/gear1"/>
    <dgm:cxn modelId="{9EA0B2E7-A595-436E-B967-1F227F22CEA4}" type="presParOf" srcId="{1AF14D48-BE0A-42CA-9FD6-108C9D2A48DC}" destId="{2AC64F8D-2E4E-4A70-BA41-BD4C897E870A}" srcOrd="11" destOrd="0" presId="urn:microsoft.com/office/officeart/2005/8/layout/gear1"/>
    <dgm:cxn modelId="{1F93A6A3-9888-42A9-BCA1-0DF835BFE2F8}" type="presParOf" srcId="{1AF14D48-BE0A-42CA-9FD6-108C9D2A48DC}" destId="{8B3DEC70-F8BF-4024-B740-650D54D5563E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684DA-CDC6-4607-A24F-9B014B3111B1}">
      <dsp:nvSpPr>
        <dsp:cNvPr id="0" name=""/>
        <dsp:cNvSpPr/>
      </dsp:nvSpPr>
      <dsp:spPr>
        <a:xfrm>
          <a:off x="1609153" y="102386"/>
          <a:ext cx="2031975" cy="705678"/>
        </a:xfrm>
        <a:prstGeom prst="ellipse">
          <a:avLst/>
        </a:prstGeom>
        <a:solidFill>
          <a:schemeClr val="accent2">
            <a:tint val="50000"/>
            <a:alpha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AB92C1-EE78-4ED7-ADEA-DDC0F65B61A6}">
      <dsp:nvSpPr>
        <dsp:cNvPr id="0" name=""/>
        <dsp:cNvSpPr/>
      </dsp:nvSpPr>
      <dsp:spPr>
        <a:xfrm>
          <a:off x="2431395" y="1830353"/>
          <a:ext cx="393793" cy="252028"/>
        </a:xfrm>
        <a:prstGeom prst="downArrow">
          <a:avLst/>
        </a:prstGeom>
        <a:solidFill>
          <a:schemeClr val="accent2">
            <a:tint val="55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5F700E-F239-4D88-A2B0-4BE14D02E9AF}">
      <dsp:nvSpPr>
        <dsp:cNvPr id="0" name=""/>
        <dsp:cNvSpPr/>
      </dsp:nvSpPr>
      <dsp:spPr>
        <a:xfrm>
          <a:off x="1683187" y="2031975"/>
          <a:ext cx="1890210" cy="4725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400" b="1" kern="1200" dirty="0" smtClean="0">
              <a:solidFill>
                <a:srgbClr val="FF0000"/>
              </a:solidFill>
            </a:rPr>
            <a:t>LIEPĀJA</a:t>
          </a:r>
          <a:endParaRPr lang="lv-LV" sz="2400" b="1" kern="1200" dirty="0">
            <a:solidFill>
              <a:srgbClr val="FF0000"/>
            </a:solidFill>
          </a:endParaRPr>
        </a:p>
      </dsp:txBody>
      <dsp:txXfrm>
        <a:off x="1683187" y="2031975"/>
        <a:ext cx="1890210" cy="472552"/>
      </dsp:txXfrm>
    </dsp:sp>
    <dsp:sp modelId="{09E1A234-2EBD-4D91-901F-E3FCF39D53E4}">
      <dsp:nvSpPr>
        <dsp:cNvPr id="0" name=""/>
        <dsp:cNvSpPr/>
      </dsp:nvSpPr>
      <dsp:spPr>
        <a:xfrm>
          <a:off x="2347910" y="862565"/>
          <a:ext cx="708828" cy="708828"/>
        </a:xfrm>
        <a:prstGeom prst="ellipse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000" kern="1200" dirty="0" err="1" smtClean="0"/>
            <a:t>Noz.min</a:t>
          </a:r>
          <a:r>
            <a:rPr lang="lv-LV" sz="1000" kern="1200" dirty="0" smtClean="0"/>
            <a:t>. dok.</a:t>
          </a:r>
          <a:endParaRPr lang="lv-LV" sz="1000" kern="1200" dirty="0"/>
        </a:p>
      </dsp:txBody>
      <dsp:txXfrm>
        <a:off x="2451715" y="966370"/>
        <a:ext cx="501218" cy="501218"/>
      </dsp:txXfrm>
    </dsp:sp>
    <dsp:sp modelId="{B127355D-4E81-42A1-85FF-86BFD1854073}">
      <dsp:nvSpPr>
        <dsp:cNvPr id="0" name=""/>
        <dsp:cNvSpPr/>
      </dsp:nvSpPr>
      <dsp:spPr>
        <a:xfrm>
          <a:off x="1840704" y="330786"/>
          <a:ext cx="708828" cy="708828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000" kern="1200" dirty="0" smtClean="0"/>
            <a:t>LV  dok.</a:t>
          </a:r>
          <a:endParaRPr lang="lv-LV" sz="1000" kern="1200" dirty="0"/>
        </a:p>
      </dsp:txBody>
      <dsp:txXfrm>
        <a:off x="1944509" y="434591"/>
        <a:ext cx="501218" cy="501218"/>
      </dsp:txXfrm>
    </dsp:sp>
    <dsp:sp modelId="{CFF13C32-BF66-4E57-879E-3771F5F15CC1}">
      <dsp:nvSpPr>
        <dsp:cNvPr id="0" name=""/>
        <dsp:cNvSpPr/>
      </dsp:nvSpPr>
      <dsp:spPr>
        <a:xfrm>
          <a:off x="2565284" y="159407"/>
          <a:ext cx="708828" cy="708828"/>
        </a:xfrm>
        <a:prstGeom prst="ellipse">
          <a:avLst/>
        </a:prstGeom>
        <a:solidFill>
          <a:schemeClr val="accent2">
            <a:shade val="50000"/>
            <a:hueOff val="-27656"/>
            <a:satOff val="-5606"/>
            <a:lumOff val="3083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000" kern="1200" dirty="0" smtClean="0"/>
            <a:t>ES dok.</a:t>
          </a:r>
          <a:endParaRPr lang="lv-LV" sz="1000" kern="1200" dirty="0"/>
        </a:p>
      </dsp:txBody>
      <dsp:txXfrm>
        <a:off x="2669089" y="263212"/>
        <a:ext cx="501218" cy="501218"/>
      </dsp:txXfrm>
    </dsp:sp>
    <dsp:sp modelId="{33F596E4-04B4-433A-8AE3-EE49CAA6ADA3}">
      <dsp:nvSpPr>
        <dsp:cNvPr id="0" name=""/>
        <dsp:cNvSpPr/>
      </dsp:nvSpPr>
      <dsp:spPr>
        <a:xfrm>
          <a:off x="1525669" y="15751"/>
          <a:ext cx="2205245" cy="1764196"/>
        </a:xfrm>
        <a:prstGeom prst="funnel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5FD3B-784D-466C-B8F7-56DEFCD255C6}">
      <dsp:nvSpPr>
        <dsp:cNvPr id="0" name=""/>
        <dsp:cNvSpPr/>
      </dsp:nvSpPr>
      <dsp:spPr>
        <a:xfrm>
          <a:off x="2005422" y="1069318"/>
          <a:ext cx="1306945" cy="1306945"/>
        </a:xfrm>
        <a:prstGeom prst="gear9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1050" b="1" kern="1200" dirty="0" smtClean="0"/>
            <a:t>Pašvaldību institūcijas</a:t>
          </a:r>
          <a:endParaRPr lang="lv-LV" sz="1050" b="1" kern="1200" dirty="0"/>
        </a:p>
      </dsp:txBody>
      <dsp:txXfrm>
        <a:off x="2268176" y="1375464"/>
        <a:ext cx="781437" cy="671796"/>
      </dsp:txXfrm>
    </dsp:sp>
    <dsp:sp modelId="{DCE17E5D-26D0-4EDF-A4E6-0F212E1E1ABD}">
      <dsp:nvSpPr>
        <dsp:cNvPr id="0" name=""/>
        <dsp:cNvSpPr/>
      </dsp:nvSpPr>
      <dsp:spPr>
        <a:xfrm>
          <a:off x="1245018" y="760404"/>
          <a:ext cx="950505" cy="950505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sz="1100" b="1" kern="1200" dirty="0" smtClean="0"/>
            <a:t>Liepāja</a:t>
          </a:r>
        </a:p>
        <a:p>
          <a:pPr lvl="0" algn="ctr" defTabSz="4889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sz="1100" b="1" kern="1200" dirty="0" smtClean="0"/>
            <a:t>2020</a:t>
          </a:r>
          <a:endParaRPr lang="lv-LV" sz="1100" b="1" kern="1200" dirty="0"/>
        </a:p>
      </dsp:txBody>
      <dsp:txXfrm>
        <a:off x="1484310" y="1001143"/>
        <a:ext cx="471921" cy="469027"/>
      </dsp:txXfrm>
    </dsp:sp>
    <dsp:sp modelId="{963A5E59-0B1D-4687-9DE8-98C49FD2DD8E}">
      <dsp:nvSpPr>
        <dsp:cNvPr id="0" name=""/>
        <dsp:cNvSpPr/>
      </dsp:nvSpPr>
      <dsp:spPr>
        <a:xfrm rot="20700000">
          <a:off x="1777398" y="104652"/>
          <a:ext cx="931301" cy="931301"/>
        </a:xfrm>
        <a:prstGeom prst="gear6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sz="1300" b="1" kern="1200" dirty="0" smtClean="0"/>
            <a:t>Liepāja</a:t>
          </a:r>
        </a:p>
        <a:p>
          <a:pPr lvl="0" algn="ctr"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sz="1300" b="1" kern="1200" dirty="0" smtClean="0"/>
            <a:t>2030</a:t>
          </a:r>
          <a:endParaRPr lang="lv-LV" sz="1300" b="1" kern="1200" dirty="0"/>
        </a:p>
      </dsp:txBody>
      <dsp:txXfrm rot="-20700000">
        <a:off x="1981660" y="308914"/>
        <a:ext cx="522778" cy="522778"/>
      </dsp:txXfrm>
    </dsp:sp>
    <dsp:sp modelId="{7E459AAA-8B1A-41E1-8203-42E94E1F4A0B}">
      <dsp:nvSpPr>
        <dsp:cNvPr id="0" name=""/>
        <dsp:cNvSpPr/>
      </dsp:nvSpPr>
      <dsp:spPr>
        <a:xfrm>
          <a:off x="1886220" y="882507"/>
          <a:ext cx="1672889" cy="1672889"/>
        </a:xfrm>
        <a:prstGeom prst="circularArrow">
          <a:avLst>
            <a:gd name="adj1" fmla="val 4687"/>
            <a:gd name="adj2" fmla="val 299029"/>
            <a:gd name="adj3" fmla="val 2447297"/>
            <a:gd name="adj4" fmla="val 16018528"/>
            <a:gd name="adj5" fmla="val 5469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AC64F8D-2E4E-4A70-BA41-BD4C897E870A}">
      <dsp:nvSpPr>
        <dsp:cNvPr id="0" name=""/>
        <dsp:cNvSpPr/>
      </dsp:nvSpPr>
      <dsp:spPr>
        <a:xfrm>
          <a:off x="1076685" y="557895"/>
          <a:ext cx="1215459" cy="121545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B3DEC70-F8BF-4024-B740-650D54D5563E}">
      <dsp:nvSpPr>
        <dsp:cNvPr id="0" name=""/>
        <dsp:cNvSpPr/>
      </dsp:nvSpPr>
      <dsp:spPr>
        <a:xfrm>
          <a:off x="1561978" y="-91535"/>
          <a:ext cx="1310509" cy="131050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CDF77-E711-464B-A114-42E8A5B00DE3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CED50-2062-483B-972B-643A79FE5B1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84676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CED50-2062-483B-972B-643A79FE5B17}" type="slidenum">
              <a:rPr lang="lv-LV" smtClean="0"/>
              <a:pPr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94589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9</a:t>
            </a:fld>
            <a:endParaRPr lang="lv-LV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10</a:t>
            </a:fld>
            <a:endParaRPr lang="lv-LV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11</a:t>
            </a:fld>
            <a:endParaRPr lang="lv-LV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12</a:t>
            </a:fld>
            <a:endParaRPr lang="lv-LV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13</a:t>
            </a:fld>
            <a:endParaRPr lang="lv-LV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6D166-88FF-4117-960B-103BE627DCF0}" type="slidenum">
              <a:rPr lang="lv-LV" smtClean="0"/>
              <a:pPr/>
              <a:t>14</a:t>
            </a:fld>
            <a:endParaRPr lang="lv-LV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047072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77190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31420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9584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6177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61824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446006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62009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5458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3522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44987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36BB-57DA-4339-8ABB-01F5588C7A98}" type="datetimeFigureOut">
              <a:rPr lang="lv-LV" smtClean="0"/>
              <a:pPr/>
              <a:t>2014.04.08.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A5423-9C0B-4A39-9323-06147DA8F97E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117968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772400" cy="1470025"/>
          </a:xfrm>
        </p:spPr>
        <p:txBody>
          <a:bodyPr>
            <a:noAutofit/>
          </a:bodyPr>
          <a:lstStyle/>
          <a:p>
            <a:r>
              <a:rPr lang="lv-LV" sz="3200" b="1" dirty="0" smtClean="0"/>
              <a:t>OECD LEED apmācību programma Latvijas reģionālās un vietējās plānošanas speciālistiem – rezultāti, iegūtā pieredze un iespējas zināšanu pārnesei</a:t>
            </a:r>
            <a:endParaRPr lang="lv-LV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4036" y="4221088"/>
            <a:ext cx="5848710" cy="1417712"/>
          </a:xfrm>
        </p:spPr>
        <p:txBody>
          <a:bodyPr>
            <a:normAutofit/>
          </a:bodyPr>
          <a:lstStyle/>
          <a:p>
            <a:pPr algn="r"/>
            <a:r>
              <a:rPr lang="lv-LV" sz="2400" b="1" dirty="0" smtClean="0"/>
              <a:t>Kristaps Ročāns</a:t>
            </a:r>
          </a:p>
          <a:p>
            <a:pPr algn="r"/>
            <a:r>
              <a:rPr lang="lv-LV" sz="2400" b="1" dirty="0" smtClean="0"/>
              <a:t>Inguna Tomsone</a:t>
            </a:r>
          </a:p>
          <a:p>
            <a:pPr algn="r"/>
            <a:r>
              <a:rPr lang="lv-LV" sz="2400" b="1" dirty="0" smtClean="0"/>
              <a:t>Ģirts Ieleja</a:t>
            </a:r>
            <a:endParaRPr lang="lv-LV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184" y="4233150"/>
            <a:ext cx="1280003" cy="134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100" y="4369218"/>
            <a:ext cx="986602" cy="1068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02" y="4365104"/>
            <a:ext cx="1414901" cy="1209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6940"/>
            <a:ext cx="1498573" cy="57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804" y="340265"/>
            <a:ext cx="2252836" cy="704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77" y="87692"/>
            <a:ext cx="3568427" cy="101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136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lv-LV" dirty="0" smtClean="0"/>
              <a:t>LIEPĀJAS ATZIŅAS (2)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352928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sz="2800" b="1" dirty="0" smtClean="0">
                <a:solidFill>
                  <a:srgbClr val="C00000"/>
                </a:solidFill>
              </a:rPr>
              <a:t>Saklausītais Parīzē</a:t>
            </a:r>
            <a:r>
              <a:rPr lang="lv-LV" sz="2800" dirty="0" smtClean="0"/>
              <a:t>: “Mainīt skatījumu – saskatīt Liepājas pienesumu Rīgai kā metropolei un attīstīties sasaistē!”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43997" t="24821" r="22928" b="19809"/>
          <a:stretch>
            <a:fillRect/>
          </a:stretch>
        </p:blipFill>
        <p:spPr bwMode="auto">
          <a:xfrm>
            <a:off x="5971808" y="2609528"/>
            <a:ext cx="3172192" cy="424847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3140968"/>
            <a:ext cx="5400600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29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Liepāja to izmantos: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1.redakcijā funkcionālās ietekmes aprakstā skaidrāk definēt Liepājas vietu sasaistē ar citiem attīstības centriem (piem., Rīga, Klaipēda u.c.), t.i., saskatīt Liepājas vietu, devumu Rīgas kā metropoles izaugsmē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v-LV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1.redakcijā izvērst LIEPAJA+ aprakstu</a:t>
            </a:r>
            <a:endParaRPr kumimoji="0" lang="lv-LV" sz="29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lv-LV" sz="3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LIEPĀJAS ATZIŅAS (3)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4752528" cy="204482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lv-LV" b="1" dirty="0" smtClean="0">
                <a:solidFill>
                  <a:srgbClr val="C00000"/>
                </a:solidFill>
              </a:rPr>
              <a:t>Saklausītais Parīzē</a:t>
            </a:r>
            <a:r>
              <a:rPr lang="lv-LV" dirty="0" smtClean="0"/>
              <a:t>: “Skaidri zināt, ko vēlamies savā teritorijā, tai skaitā, arī attiecībā uz valsts īstenotajām funkcijām, to efektivitāti!”</a:t>
            </a:r>
          </a:p>
          <a:p>
            <a:pPr algn="just"/>
            <a:endParaRPr lang="lv-LV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016" y="3645024"/>
            <a:ext cx="4499992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Liepāja to izmantos: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1.red.uzraudzības un īstenošanas sadaļa tiks uzlabota, raugoties uz to ar plašāku skatījumu un savādāku izpratni, t.i., saskatīt iespējas kā uzraudzības un īstenošanas ziņojumos iegūto informāciju izmantot darbā ar nacionālo līmeni, </a:t>
            </a:r>
            <a:r>
              <a:rPr lang="lv-LV" sz="3200" dirty="0" smtClean="0"/>
              <a:t>sniedzot priekšlikumus nacionālajam līmenim  uzlabojumiem vietējā līmenī.</a:t>
            </a:r>
          </a:p>
          <a:p>
            <a:pPr marL="342900" lvl="0" indent="-342900" algn="just">
              <a:spcBef>
                <a:spcPct val="20000"/>
              </a:spcBef>
            </a:pPr>
            <a:r>
              <a:rPr lang="lv-LV" sz="3200" dirty="0" smtClean="0"/>
              <a:t>1.red.uzraudzības un īstenošanas sadaļā tiks </a:t>
            </a: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pilnveidots uzraudzības mehānisms (iekļaujot tajā arī nacionālo līmeni)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5004048" y="1268760"/>
          <a:ext cx="5256584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5508104" y="3789040"/>
          <a:ext cx="4248472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7" name="Group 7"/>
          <p:cNvGrpSpPr/>
          <p:nvPr/>
        </p:nvGrpSpPr>
        <p:grpSpPr>
          <a:xfrm>
            <a:off x="5436096" y="2204864"/>
            <a:ext cx="620942" cy="2824088"/>
            <a:chOff x="675202" y="0"/>
            <a:chExt cx="620942" cy="2824088"/>
          </a:xfrm>
        </p:grpSpPr>
        <p:sp>
          <p:nvSpPr>
            <p:cNvPr id="9" name="Rectangle 8"/>
            <p:cNvSpPr/>
            <p:nvPr/>
          </p:nvSpPr>
          <p:spPr>
            <a:xfrm>
              <a:off x="675202" y="0"/>
              <a:ext cx="620942" cy="2824088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675202" y="0"/>
              <a:ext cx="620942" cy="28240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vert270" wrap="square" lIns="22860" tIns="22860" rIns="22860" bIns="22860" numCol="1" spcCol="1270" anchor="b" anchorCtr="0">
              <a:noAutofit/>
            </a:bodyPr>
            <a:lstStyle/>
            <a:p>
              <a:pPr lvl="0" algn="ctr" defTabSz="8001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lv-LV" sz="1800" b="1" kern="1200" dirty="0" smtClean="0">
                  <a:solidFill>
                    <a:schemeClr val="tx2">
                      <a:lumMod val="75000"/>
                    </a:schemeClr>
                  </a:solidFill>
                </a:rPr>
                <a:t>Uzraudzības un īstenošanas mehānisms</a:t>
              </a:r>
              <a:endParaRPr lang="lv-LV" sz="1800" b="1" kern="12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11" name=" 3"/>
          <p:cNvSpPr/>
          <p:nvPr/>
        </p:nvSpPr>
        <p:spPr>
          <a:xfrm rot="18165528">
            <a:off x="5231553" y="2623837"/>
            <a:ext cx="2437920" cy="1700145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LIEPĀJAS ATZIŅAS (4)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10081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2900" b="1" dirty="0" smtClean="0">
                <a:solidFill>
                  <a:srgbClr val="C00000"/>
                </a:solidFill>
              </a:rPr>
              <a:t>Saklausītais Parīzē</a:t>
            </a:r>
            <a:r>
              <a:rPr lang="lv-LV" sz="2900" dirty="0" smtClean="0"/>
              <a:t>: “Iedvesmu plašākai SADARBĪBAS īstenošanai un noticēšanu tās atdevei!”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3997" t="26297" r="22929" b="22024"/>
          <a:stretch>
            <a:fillRect/>
          </a:stretch>
        </p:blipFill>
        <p:spPr bwMode="auto">
          <a:xfrm>
            <a:off x="0" y="3113584"/>
            <a:ext cx="2995533" cy="374441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203848" y="2996952"/>
            <a:ext cx="5832648" cy="36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Liepāja to izmantos: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Sadarbība ar apkārtējiem novadiem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Sadarbība ar nozaru speciālistiem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Sadarbība ar uzņēmējiem, ekspertiem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Sadarbība ar nacionāla līmeņa speciālistiem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Sadarbība ar citām administratīvajām teritorijām kopīgam attīstības redzējumam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LIEPĀJAS ATZIŅAS (5)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18722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lv-LV" sz="2900" b="1" dirty="0" smtClean="0">
                <a:solidFill>
                  <a:srgbClr val="C00000"/>
                </a:solidFill>
              </a:rPr>
              <a:t>Saklausītais </a:t>
            </a:r>
            <a:r>
              <a:rPr lang="lv-LV" sz="2900" b="1" dirty="0" err="1" smtClean="0">
                <a:solidFill>
                  <a:srgbClr val="C00000"/>
                </a:solidFill>
              </a:rPr>
              <a:t>Parīzē</a:t>
            </a:r>
            <a:r>
              <a:rPr lang="lv-LV" sz="2900" dirty="0" err="1" smtClean="0"/>
              <a:t>:“</a:t>
            </a:r>
            <a:r>
              <a:rPr lang="lv-LV" sz="2800" dirty="0" err="1" smtClean="0"/>
              <a:t>Klāsteris</a:t>
            </a:r>
            <a:r>
              <a:rPr lang="lv-LV" sz="2800" dirty="0" smtClean="0"/>
              <a:t> pilda “lietussarga” jeb saliedētības lomu! Katrai no </a:t>
            </a:r>
            <a:r>
              <a:rPr lang="lv-LV" sz="2800" dirty="0" err="1" smtClean="0"/>
              <a:t>klāstera</a:t>
            </a:r>
            <a:r>
              <a:rPr lang="lv-LV" sz="2800" dirty="0" smtClean="0"/>
              <a:t> vienībām ir sava funkcija, bet </a:t>
            </a:r>
            <a:r>
              <a:rPr lang="lv-LV" sz="2800" dirty="0" err="1" smtClean="0"/>
              <a:t>klāsteris</a:t>
            </a:r>
            <a:r>
              <a:rPr lang="lv-LV" sz="2800" dirty="0" smtClean="0"/>
              <a:t> vērsts uz iespējamo sadarbību, vienlaikus stiprinot katru vienības potenciālu!”</a:t>
            </a:r>
            <a:endParaRPr lang="lv-LV" sz="2900" dirty="0" smtClean="0"/>
          </a:p>
          <a:p>
            <a:endParaRPr lang="lv-LV" sz="29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03848" y="3501008"/>
            <a:ext cx="5832648" cy="30963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Liepāja to izmantos: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1.red. RĪCĪBU PLĀNĀ izvērtēt iesaistīto loku īstenošanā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Uzraudzības un īstenošanas sadaļā kā svarīgu sastāvdaļu iekļaut arī konsultatīvas grupas, kurās apvienoti dažādi iesaistītie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3325" t="29531" r="45963" b="21005"/>
          <a:stretch>
            <a:fillRect/>
          </a:stretch>
        </p:blipFill>
        <p:spPr bwMode="auto">
          <a:xfrm>
            <a:off x="395536" y="3212976"/>
            <a:ext cx="257079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LIEPĀJAS ATZIŅAS (6)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11087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lv-LV" b="1" dirty="0" smtClean="0">
                <a:solidFill>
                  <a:srgbClr val="C00000"/>
                </a:solidFill>
              </a:rPr>
              <a:t>Saklausītais Parīzē</a:t>
            </a:r>
            <a:r>
              <a:rPr lang="lv-LV" dirty="0" smtClean="0"/>
              <a:t>: “Vietējo resursu potenciāla stiprināšana!”</a:t>
            </a:r>
          </a:p>
          <a:p>
            <a:endParaRPr lang="lv-LV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43997" t="26297" r="22929" b="22024"/>
          <a:stretch>
            <a:fillRect/>
          </a:stretch>
        </p:blipFill>
        <p:spPr bwMode="auto">
          <a:xfrm>
            <a:off x="0" y="3113584"/>
            <a:ext cx="2995533" cy="374441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203848" y="2996952"/>
            <a:ext cx="5832648" cy="37444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lv-LV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Kā Liepāja to izmantos: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Vietējo uzņēmēju atbalstīšana, stiprināšana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lv-LV" sz="3200" dirty="0" smtClean="0"/>
              <a:t>Sadarbība ar apkārtējiem novadiem uzņēmēju atbalstam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lv-LV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Vietējo NVO sektora stiprināšana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lv-LV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7283152" cy="1143000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3">
                    <a:lumMod val="75000"/>
                  </a:schemeClr>
                </a:solidFill>
              </a:rPr>
              <a:t>KAS MANI VISVAIRĀK IEDVESMOJA!</a:t>
            </a:r>
            <a:endParaRPr lang="lv-LV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99381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lv-LV" dirty="0" smtClean="0"/>
              <a:t>Guvu iedvesmu un redzējumu kā uzlabot 1.red.</a:t>
            </a:r>
          </a:p>
          <a:p>
            <a:r>
              <a:rPr lang="lv-LV" dirty="0" smtClean="0"/>
              <a:t>Paskatīties uz lietām no citas puses</a:t>
            </a:r>
          </a:p>
          <a:p>
            <a:r>
              <a:rPr lang="lv-LV" dirty="0" smtClean="0"/>
              <a:t>Sajust kopības sajūtu! Ka līdzīgi izaicinājumi ir arī citām pilsētām – </a:t>
            </a:r>
            <a:r>
              <a:rPr lang="lv-LV" i="1" dirty="0" smtClean="0"/>
              <a:t>kā spēcināt pilsētu, kā attīstīt ekonomiku, kā padarīt pilsētu atraktīvu dažādu resursu piesaistei</a:t>
            </a:r>
          </a:p>
          <a:p>
            <a:r>
              <a:rPr lang="lv-LV" dirty="0" smtClean="0"/>
              <a:t>Nekādi apstākļi vai situācijas pilsētas izaugsmi “nenoraksta”</a:t>
            </a:r>
          </a:p>
          <a:p>
            <a:r>
              <a:rPr lang="lv-LV" dirty="0" smtClean="0"/>
              <a:t>Pilsētu sasniegumu pamatā ir skaidrība par to, kas pilsētas vēlas būt un ko sasniegt, kā arī līderība, mērķtiecīgums un ilgstošs darbs (~8-20 gadi)</a:t>
            </a:r>
          </a:p>
          <a:p>
            <a:endParaRPr lang="lv-LV" dirty="0"/>
          </a:p>
        </p:txBody>
      </p:sp>
      <p:sp>
        <p:nvSpPr>
          <p:cNvPr id="4" name="TextBox 3"/>
          <p:cNvSpPr txBox="1"/>
          <p:nvPr/>
        </p:nvSpPr>
        <p:spPr>
          <a:xfrm>
            <a:off x="3707904" y="260648"/>
            <a:ext cx="4392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lv-LV" sz="3000" b="1" dirty="0" smtClean="0">
                <a:solidFill>
                  <a:srgbClr val="C00000"/>
                </a:solidFill>
                <a:latin typeface="Bradley Hand ITC" pitchFamily="66" charset="0"/>
              </a:rPr>
              <a:t>Iedvesma rodas darot!</a:t>
            </a:r>
            <a:endParaRPr lang="lv-LV" sz="3000" b="1" dirty="0">
              <a:solidFill>
                <a:srgbClr val="C00000"/>
              </a:solidFill>
              <a:latin typeface="Bradley Hand ITC" pitchFamily="66" charset="0"/>
            </a:endParaRPr>
          </a:p>
        </p:txBody>
      </p:sp>
      <p:pic>
        <p:nvPicPr>
          <p:cNvPr id="5" name="Picture 7" descr="puk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5134" y="188640"/>
            <a:ext cx="1517743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GŪTĀ </a:t>
            </a:r>
            <a:r>
              <a:rPr lang="lv-LV" b="1" dirty="0" smtClean="0"/>
              <a:t>PIEREDZE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57200" y="1556792"/>
            <a:ext cx="4618856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3600" b="1" dirty="0" smtClean="0"/>
              <a:t>Komunikācijas </a:t>
            </a:r>
            <a:r>
              <a:rPr lang="lv-LV" sz="3600" b="1" dirty="0"/>
              <a:t>nozīme </a:t>
            </a:r>
            <a:r>
              <a:rPr lang="lv-LV" sz="3600" b="1" dirty="0" smtClean="0"/>
              <a:t>un sabiedrības iesaiste attīstības plānošanā </a:t>
            </a:r>
          </a:p>
          <a:p>
            <a:pPr marL="0" indent="0">
              <a:buNone/>
            </a:pPr>
            <a:r>
              <a:rPr lang="lv-LV" sz="3600" b="1" dirty="0" smtClean="0"/>
              <a:t> </a:t>
            </a:r>
          </a:p>
          <a:p>
            <a:pPr marL="0" indent="0">
              <a:buNone/>
            </a:pPr>
            <a:r>
              <a:rPr lang="lv-LV" sz="3600" b="1" dirty="0" err="1" smtClean="0"/>
              <a:t>Derry</a:t>
            </a:r>
            <a:r>
              <a:rPr lang="lv-LV" sz="3600" b="1" dirty="0" smtClean="0"/>
              <a:t> </a:t>
            </a:r>
            <a:r>
              <a:rPr lang="lv-LV" sz="3600" b="1" dirty="0"/>
              <a:t>/ </a:t>
            </a:r>
            <a:r>
              <a:rPr lang="lv-LV" sz="3600" b="1" dirty="0" err="1" smtClean="0"/>
              <a:t>Londonderry</a:t>
            </a:r>
            <a:r>
              <a:rPr lang="lv-LV" sz="3600" b="1" dirty="0" smtClean="0"/>
              <a:t> </a:t>
            </a:r>
          </a:p>
          <a:p>
            <a:pPr marL="0" indent="0">
              <a:buNone/>
            </a:pPr>
            <a:r>
              <a:rPr lang="lv-LV" sz="3600" b="1" dirty="0" smtClean="0"/>
              <a:t>        Ziemeļīrija</a:t>
            </a:r>
            <a:endParaRPr lang="lv-LV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438128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72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lv-LV" b="1" dirty="0" smtClean="0"/>
              <a:t>Svarīgākie iesaistīšanas jautājumi un līdzsvara panākšana</a:t>
            </a:r>
            <a:r>
              <a:rPr lang="lv-LV" b="1" dirty="0"/>
              <a:t/>
            </a:r>
            <a:br>
              <a:rPr lang="lv-LV" b="1" dirty="0"/>
            </a:b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v-LV" dirty="0" smtClean="0"/>
              <a:t>Uzticība</a:t>
            </a:r>
          </a:p>
          <a:p>
            <a:r>
              <a:rPr lang="lv-LV" dirty="0" smtClean="0"/>
              <a:t>Cieņa</a:t>
            </a:r>
          </a:p>
          <a:p>
            <a:r>
              <a:rPr lang="lv-LV" dirty="0" smtClean="0"/>
              <a:t>Attiecības</a:t>
            </a:r>
          </a:p>
          <a:p>
            <a:r>
              <a:rPr lang="lv-LV" dirty="0" smtClean="0"/>
              <a:t>Gaidas</a:t>
            </a:r>
          </a:p>
          <a:p>
            <a:r>
              <a:rPr lang="lv-LV" dirty="0" smtClean="0"/>
              <a:t>Prioritātes</a:t>
            </a:r>
          </a:p>
          <a:p>
            <a:r>
              <a:rPr lang="lv-LV" dirty="0" smtClean="0"/>
              <a:t>Vieta</a:t>
            </a:r>
          </a:p>
          <a:p>
            <a:r>
              <a:rPr lang="lv-LV" dirty="0" smtClean="0"/>
              <a:t>Zināšanas</a:t>
            </a:r>
          </a:p>
          <a:p>
            <a:r>
              <a:rPr lang="lv-LV" dirty="0" smtClean="0"/>
              <a:t>Komunikācija</a:t>
            </a:r>
          </a:p>
          <a:p>
            <a:r>
              <a:rPr lang="lv-LV" dirty="0" smtClean="0"/>
              <a:t>Pieeja</a:t>
            </a:r>
            <a:endParaRPr lang="lv-LV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51920" y="1916832"/>
            <a:ext cx="529208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lv-LV" sz="3000" b="1" dirty="0" smtClean="0">
              <a:solidFill>
                <a:prstClr val="black"/>
              </a:solidFill>
            </a:endParaRPr>
          </a:p>
          <a:p>
            <a:r>
              <a:rPr lang="lv-LV" sz="3000" dirty="0" smtClean="0">
                <a:solidFill>
                  <a:prstClr val="black"/>
                </a:solidFill>
              </a:rPr>
              <a:t>Mērķis</a:t>
            </a:r>
          </a:p>
          <a:p>
            <a:r>
              <a:rPr lang="lv-LV" sz="3000" dirty="0" smtClean="0">
                <a:solidFill>
                  <a:prstClr val="black"/>
                </a:solidFill>
              </a:rPr>
              <a:t>Inovācijas</a:t>
            </a:r>
          </a:p>
          <a:p>
            <a:r>
              <a:rPr lang="lv-LV" sz="3000" dirty="0" smtClean="0">
                <a:solidFill>
                  <a:prstClr val="black"/>
                </a:solidFill>
              </a:rPr>
              <a:t>Reālisms</a:t>
            </a:r>
          </a:p>
          <a:p>
            <a:r>
              <a:rPr lang="lv-LV" sz="3000" dirty="0" smtClean="0">
                <a:solidFill>
                  <a:prstClr val="black"/>
                </a:solidFill>
              </a:rPr>
              <a:t>Skaidras un saskaņotas prioritātes</a:t>
            </a:r>
          </a:p>
          <a:p>
            <a:r>
              <a:rPr lang="lv-LV" sz="3000" dirty="0" smtClean="0">
                <a:solidFill>
                  <a:prstClr val="black"/>
                </a:solidFill>
              </a:rPr>
              <a:t>Sasniedzamība</a:t>
            </a:r>
          </a:p>
        </p:txBody>
      </p:sp>
    </p:spTree>
    <p:extLst>
      <p:ext uri="{BB962C8B-B14F-4D97-AF65-F5344CB8AC3E}">
        <p14:creationId xmlns:p14="http://schemas.microsoft.com/office/powerpoint/2010/main" val="252197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2708919"/>
            <a:ext cx="4040188" cy="4149081"/>
          </a:xfrm>
        </p:spPr>
        <p:txBody>
          <a:bodyPr>
            <a:normAutofit fontScale="62500" lnSpcReduction="20000"/>
          </a:bodyPr>
          <a:lstStyle/>
          <a:p>
            <a:r>
              <a:rPr lang="lv-LV" dirty="0" smtClean="0"/>
              <a:t>1 Līdztiesības konference, 200 pārstāvji</a:t>
            </a:r>
          </a:p>
          <a:p>
            <a:r>
              <a:rPr lang="lv-LV" dirty="0" smtClean="0"/>
              <a:t>1 Nākotnes izpētes pasākums, 120 pārstāvji</a:t>
            </a:r>
          </a:p>
          <a:p>
            <a:r>
              <a:rPr lang="lv-LV" dirty="0" smtClean="0"/>
              <a:t>83 pilsētas jomas aptauju veicēji aptaujājuši 480 iedzīvotājus</a:t>
            </a:r>
          </a:p>
          <a:p>
            <a:r>
              <a:rPr lang="lv-LV" dirty="0" smtClean="0"/>
              <a:t>14 </a:t>
            </a:r>
            <a:r>
              <a:rPr lang="lv-LV" dirty="0" err="1" smtClean="0"/>
              <a:t>fokusgrupas</a:t>
            </a:r>
            <a:r>
              <a:rPr lang="lv-LV" dirty="0" smtClean="0"/>
              <a:t> ar 165 dalībniekiem, kas aptver visas nozares 75 kategorijas</a:t>
            </a:r>
          </a:p>
          <a:p>
            <a:r>
              <a:rPr lang="lv-LV" dirty="0" smtClean="0"/>
              <a:t>6 plenārās sesijas, 5 integrācijas sanāksmes</a:t>
            </a:r>
          </a:p>
          <a:p>
            <a:r>
              <a:rPr lang="lv-LV" dirty="0" smtClean="0"/>
              <a:t>1000+ regulārie </a:t>
            </a:r>
            <a:r>
              <a:rPr lang="lv-LV" dirty="0" err="1" smtClean="0"/>
              <a:t>yourcityyoursay.com</a:t>
            </a:r>
            <a:r>
              <a:rPr lang="lv-LV" dirty="0" smtClean="0"/>
              <a:t> apmeklētāji</a:t>
            </a:r>
          </a:p>
          <a:p>
            <a:r>
              <a:rPr lang="lv-LV" dirty="0" smtClean="0"/>
              <a:t>1000+ </a:t>
            </a:r>
            <a:r>
              <a:rPr lang="lv-LV" dirty="0" err="1" smtClean="0"/>
              <a:t>yourcityyoursay</a:t>
            </a:r>
            <a:r>
              <a:rPr lang="lv-LV" dirty="0" smtClean="0"/>
              <a:t> E-ziņu saņēmēji</a:t>
            </a:r>
          </a:p>
        </p:txBody>
      </p:sp>
      <p:sp>
        <p:nvSpPr>
          <p:cNvPr id="5" name="Teksta vietturis 4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9036496" cy="6397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lv-LV" dirty="0" smtClean="0"/>
              <a:t>Komunikācija – plānošana – komunikācija- integrēšana </a:t>
            </a:r>
            <a:endParaRPr lang="lv-LV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 smtClean="0"/>
              <a:t>Intensīvs iesaistīšanas un analīzes process</a:t>
            </a:r>
            <a:endParaRPr lang="lv-LV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88024" y="2564904"/>
            <a:ext cx="4248472" cy="41764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12 nozaru darba grupas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12 vīzijas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58 galvenās prioritātes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189 ierosinājumi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153 konsolidētas rīcības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110 atbalsta rīcības un 43 pamata rīcības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5 transformācijas tēmas</a:t>
            </a:r>
          </a:p>
          <a:p>
            <a:pPr marL="0" indent="0"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lv-LV" sz="2800" dirty="0" smtClean="0">
                <a:solidFill>
                  <a:prstClr val="black"/>
                </a:solidFill>
              </a:rPr>
              <a:t>11 katalizatoru projekti</a:t>
            </a:r>
          </a:p>
          <a:p>
            <a:pPr marL="182563" indent="-182563" algn="ctr">
              <a:spcBef>
                <a:spcPts val="0"/>
              </a:spcBef>
            </a:pPr>
            <a:endParaRPr lang="lv-LV" sz="19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4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dirty="0"/>
              <a:t>GŪTĀ PIEREDZE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28801"/>
            <a:ext cx="4176464" cy="18001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dirty="0" smtClean="0"/>
              <a:t>22 000 </a:t>
            </a:r>
            <a:r>
              <a:rPr lang="lv-LV" dirty="0"/>
              <a:t>Plāna kopijas katram pamatskolas un vidusskolas skolēnam</a:t>
            </a:r>
          </a:p>
          <a:p>
            <a:endParaRPr lang="lv-LV" dirty="0"/>
          </a:p>
        </p:txBody>
      </p:sp>
      <p:pic>
        <p:nvPicPr>
          <p:cNvPr id="1026" name="Picture 2" descr="C:\Users\Girts\AppData\Local\Temp\CCI20140407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899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irts\AppData\Local\Temp\CCI20140407_0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0" y="1484784"/>
            <a:ext cx="447631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aisnstūris 3"/>
          <p:cNvSpPr/>
          <p:nvPr/>
        </p:nvSpPr>
        <p:spPr>
          <a:xfrm rot="10800000" flipV="1">
            <a:off x="95690" y="4739659"/>
            <a:ext cx="44763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</a:pPr>
            <a:r>
              <a:rPr lang="lv-LV" sz="2400" dirty="0" smtClean="0"/>
              <a:t>46 000 </a:t>
            </a:r>
            <a:r>
              <a:rPr lang="lv-LV" sz="2400" dirty="0"/>
              <a:t>Plāna projekta kopsavilkumu katrai mājsaimniecībai</a:t>
            </a:r>
          </a:p>
          <a:p>
            <a:pPr marL="182563" indent="-182563">
              <a:spcBef>
                <a:spcPts val="0"/>
              </a:spcBef>
            </a:pPr>
            <a:r>
              <a:rPr lang="lv-LV" sz="2400" dirty="0" smtClean="0"/>
              <a:t>5 000 </a:t>
            </a:r>
            <a:r>
              <a:rPr lang="lv-LV" sz="2400" dirty="0"/>
              <a:t>Plāna kopijas galvenajām ieinteresēto personu grupām</a:t>
            </a:r>
          </a:p>
        </p:txBody>
      </p:sp>
    </p:spTree>
    <p:extLst>
      <p:ext uri="{BB962C8B-B14F-4D97-AF65-F5344CB8AC3E}">
        <p14:creationId xmlns:p14="http://schemas.microsoft.com/office/powerpoint/2010/main" val="418278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200" dirty="0" smtClean="0"/>
              <a:t>PREZENTĀCIJAS KOPSAVILKUMS</a:t>
            </a:r>
            <a:endParaRPr lang="lv-LV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>
              <a:spcBef>
                <a:spcPts val="1200"/>
              </a:spcBef>
            </a:pPr>
            <a:r>
              <a:rPr lang="lv-LV" sz="2800" dirty="0" smtClean="0"/>
              <a:t>OECD LEED ekspertu meistarklases</a:t>
            </a:r>
          </a:p>
          <a:p>
            <a:pPr>
              <a:spcBef>
                <a:spcPts val="1200"/>
              </a:spcBef>
            </a:pPr>
            <a:r>
              <a:rPr lang="lv-LV" sz="2800" dirty="0" smtClean="0"/>
              <a:t>Gūtā pieredze un secinājumi</a:t>
            </a:r>
          </a:p>
          <a:p>
            <a:pPr>
              <a:spcBef>
                <a:spcPts val="1200"/>
              </a:spcBef>
            </a:pPr>
            <a:r>
              <a:rPr lang="lv-LV" sz="2800" dirty="0" smtClean="0"/>
              <a:t>Pieredzes pārņemšana Liepājas pilsētas un Limbažu novada pašvaldību attīstības plānošanā</a:t>
            </a:r>
          </a:p>
          <a:p>
            <a:pPr>
              <a:spcBef>
                <a:spcPts val="1200"/>
              </a:spcBef>
            </a:pPr>
            <a:r>
              <a:rPr lang="lv-LV" sz="2800" dirty="0" smtClean="0"/>
              <a:t>Zināšanu turpmākās pārneses iespējas</a:t>
            </a:r>
          </a:p>
          <a:p>
            <a:endParaRPr lang="lv-LV" dirty="0" smtClean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67071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lv-LV" b="1" dirty="0" smtClean="0"/>
              <a:t>Iegūtais rezultāts</a:t>
            </a:r>
            <a:endParaRPr lang="lv-LV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64096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2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Secinājumi</a:t>
            </a:r>
            <a:endParaRPr lang="lv-LV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lv-LV" dirty="0" smtClean="0"/>
              <a:t>Vienprātības veidošanā jākoncentrējas uz jautājumiem par kuriem vieglāk vienoties</a:t>
            </a:r>
          </a:p>
          <a:p>
            <a:r>
              <a:rPr lang="lv-LV" dirty="0" smtClean="0"/>
              <a:t>Jāsāk ar reālām, viegli saprotamām visai sabiedrībai lietām </a:t>
            </a:r>
          </a:p>
          <a:p>
            <a:r>
              <a:rPr lang="lv-LV" dirty="0" smtClean="0"/>
              <a:t>Izveidojot stratēģisko vīziju tā jāapvieno ar īstermiņa pasākumiem</a:t>
            </a:r>
          </a:p>
          <a:p>
            <a:r>
              <a:rPr lang="lv-LV" dirty="0" smtClean="0"/>
              <a:t>Šādi izstrādāts plāns ir sabiedrības plāns.</a:t>
            </a:r>
          </a:p>
          <a:p>
            <a:r>
              <a:rPr lang="lv-LV" dirty="0" smtClean="0"/>
              <a:t>Politiķu </a:t>
            </a:r>
            <a:r>
              <a:rPr lang="lv-LV" dirty="0"/>
              <a:t> un </a:t>
            </a:r>
            <a:r>
              <a:rPr lang="lv-LV" dirty="0" smtClean="0"/>
              <a:t>Sabiedrības atbildība par plāna realizāciju</a:t>
            </a:r>
          </a:p>
          <a:p>
            <a:r>
              <a:rPr lang="lv-LV" dirty="0" smtClean="0"/>
              <a:t>Pēctecība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842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/>
              <a:t>ZINĀŠANU TURPMĀKĀS PĀRNESES IESPĒJAS</a:t>
            </a:r>
            <a:endParaRPr lang="lv-LV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v-LV" dirty="0" smtClean="0"/>
              <a:t>Pašvaldību, plānošanas reģionu un VARAM speciālistu tīkls kā zināšanu pārneses platforma</a:t>
            </a:r>
          </a:p>
          <a:p>
            <a:endParaRPr lang="lv-LV" dirty="0" smtClean="0"/>
          </a:p>
          <a:p>
            <a:r>
              <a:rPr lang="lv-LV" dirty="0" smtClean="0"/>
              <a:t>Pieredzes apmaiņa pašvaldību sadarbības un stratēģiskās plānošanas jautājumos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1529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4352"/>
            <a:ext cx="7128792" cy="4938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solidFill>
                  <a:srgbClr val="C00000"/>
                </a:solidFill>
              </a:rPr>
              <a:t>PALDIES PAR UZMANĪBU!</a:t>
            </a:r>
            <a:endParaRPr lang="lv-LV" dirty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04372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lv-LV" sz="3200" dirty="0" smtClean="0"/>
              <a:t>OECD LEED APMĀCĪBAS </a:t>
            </a:r>
            <a:br>
              <a:rPr lang="lv-LV" sz="3200" dirty="0" smtClean="0"/>
            </a:br>
            <a:r>
              <a:rPr lang="lv-LV" sz="2000" dirty="0" smtClean="0"/>
              <a:t>Parīze,19. – 20. marts</a:t>
            </a:r>
            <a:endParaRPr lang="lv-LV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3076" name="Picture 4" descr="C:\Users\Kristaps.Rocans\Downloads\IMG_739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02013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0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200" b="1" dirty="0" smtClean="0"/>
              <a:t>OECD LEED EKSPERTI</a:t>
            </a:r>
            <a:br>
              <a:rPr lang="lv-LV" sz="2200" b="1" dirty="0" smtClean="0"/>
            </a:br>
            <a:endParaRPr lang="lv-LV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lv-LV" sz="2200" b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lv-LV" sz="2200" b="1" dirty="0" smtClean="0"/>
              <a:t>Lielbritānija</a:t>
            </a:r>
            <a:r>
              <a:rPr lang="lv-LV" sz="22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b="1" dirty="0" err="1" smtClean="0"/>
              <a:t>Debra</a:t>
            </a:r>
            <a:r>
              <a:rPr lang="lv-LV" sz="2200" b="1" dirty="0" smtClean="0"/>
              <a:t> </a:t>
            </a:r>
            <a:r>
              <a:rPr lang="lv-LV" sz="2200" b="1" dirty="0" err="1" smtClean="0"/>
              <a:t>Mountford</a:t>
            </a:r>
            <a:r>
              <a:rPr lang="lv-LV" sz="2200" dirty="0"/>
              <a:t>:</a:t>
            </a:r>
            <a:r>
              <a:rPr lang="lv-LV" sz="2200" b="1" dirty="0" smtClean="0"/>
              <a:t> </a:t>
            </a:r>
            <a:r>
              <a:rPr lang="lv-LV" sz="2200" dirty="0" smtClean="0"/>
              <a:t>OECD </a:t>
            </a:r>
            <a:r>
              <a:rPr lang="lv-LV" sz="2200" dirty="0"/>
              <a:t>Vietējās ekonomikas un nodarbinātības attīstības programmas vecākā politikas </a:t>
            </a:r>
            <a:r>
              <a:rPr lang="lv-LV" sz="2200" dirty="0" smtClean="0"/>
              <a:t>analītiķe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dirty="0" smtClean="0"/>
              <a:t/>
            </a:r>
            <a:br>
              <a:rPr lang="lv-LV" sz="2200" dirty="0" smtClean="0"/>
            </a:br>
            <a:r>
              <a:rPr lang="lv-LV" sz="2200" b="1" dirty="0" smtClean="0"/>
              <a:t>Greg </a:t>
            </a:r>
            <a:r>
              <a:rPr lang="lv-LV" sz="2200" b="1" dirty="0" err="1" smtClean="0"/>
              <a:t>Clark</a:t>
            </a:r>
            <a:r>
              <a:rPr lang="lv-LV" sz="2200" dirty="0" smtClean="0"/>
              <a:t>: OECD </a:t>
            </a:r>
            <a:r>
              <a:rPr lang="lv-LV" sz="2200" dirty="0"/>
              <a:t>LEED </a:t>
            </a:r>
            <a:r>
              <a:rPr lang="lv-LV" sz="2200" dirty="0" smtClean="0"/>
              <a:t>Priekšsēdētājs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dirty="0" smtClean="0"/>
              <a:t/>
            </a:r>
            <a:br>
              <a:rPr lang="lv-LV" sz="2200" dirty="0" smtClean="0"/>
            </a:br>
            <a:r>
              <a:rPr lang="lv-LV" sz="2200" b="1" dirty="0" err="1" smtClean="0"/>
              <a:t>Gerard</a:t>
            </a:r>
            <a:r>
              <a:rPr lang="lv-LV" sz="2200" b="1" dirty="0" smtClean="0"/>
              <a:t> </a:t>
            </a:r>
            <a:r>
              <a:rPr lang="lv-LV" sz="2200" b="1" dirty="0" err="1" smtClean="0"/>
              <a:t>McCleave</a:t>
            </a:r>
            <a:r>
              <a:rPr lang="lv-LV" sz="2200" dirty="0" smtClean="0"/>
              <a:t>: ILEX </a:t>
            </a:r>
            <a:r>
              <a:rPr lang="lv-LV" sz="2200" dirty="0"/>
              <a:t>URC Stratēģijas </a:t>
            </a:r>
            <a:r>
              <a:rPr lang="lv-LV" sz="2200" dirty="0" smtClean="0"/>
              <a:t>direktors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dirty="0" smtClean="0"/>
              <a:t/>
            </a:r>
            <a:br>
              <a:rPr lang="lv-LV" sz="2200" dirty="0" smtClean="0"/>
            </a:br>
            <a:r>
              <a:rPr lang="lv-LV" sz="2200" b="1" dirty="0" err="1" smtClean="0"/>
              <a:t>Mike</a:t>
            </a:r>
            <a:r>
              <a:rPr lang="lv-LV" sz="2200" b="1" dirty="0" smtClean="0"/>
              <a:t> </a:t>
            </a:r>
            <a:r>
              <a:rPr lang="lv-LV" sz="2200" b="1" dirty="0" err="1" smtClean="0"/>
              <a:t>Emmerich</a:t>
            </a:r>
            <a:r>
              <a:rPr lang="lv-LV" sz="2200" dirty="0" smtClean="0"/>
              <a:t>:</a:t>
            </a:r>
            <a:r>
              <a:rPr lang="lv-LV" sz="2200" b="1" dirty="0" smtClean="0"/>
              <a:t> </a:t>
            </a:r>
            <a:r>
              <a:rPr lang="lv-LV" sz="2200" dirty="0" smtClean="0"/>
              <a:t>„</a:t>
            </a:r>
            <a:r>
              <a:rPr lang="lv-LV" sz="2200" dirty="0" err="1" smtClean="0"/>
              <a:t>New</a:t>
            </a:r>
            <a:r>
              <a:rPr lang="lv-LV" sz="2200" dirty="0" smtClean="0"/>
              <a:t> </a:t>
            </a:r>
            <a:r>
              <a:rPr lang="lv-LV" sz="2200" dirty="0" err="1"/>
              <a:t>Economy</a:t>
            </a:r>
            <a:r>
              <a:rPr lang="lv-LV" sz="2200" dirty="0"/>
              <a:t>, </a:t>
            </a:r>
            <a:r>
              <a:rPr lang="lv-LV" sz="2200" dirty="0" err="1"/>
              <a:t>Manchester</a:t>
            </a:r>
            <a:r>
              <a:rPr lang="lv-LV" sz="2200" dirty="0"/>
              <a:t>” </a:t>
            </a:r>
            <a:r>
              <a:rPr lang="lv-LV" sz="2200" dirty="0" smtClean="0"/>
              <a:t>Izpilddirektors</a:t>
            </a:r>
          </a:p>
          <a:p>
            <a:pPr marL="0" indent="0">
              <a:spcBef>
                <a:spcPts val="0"/>
              </a:spcBef>
              <a:buNone/>
            </a:pPr>
            <a:endParaRPr lang="lv-LV" sz="22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lv-LV" sz="2200" b="1" dirty="0" smtClean="0"/>
              <a:t>Īrija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b="1" dirty="0" smtClean="0"/>
              <a:t>Denis </a:t>
            </a:r>
            <a:r>
              <a:rPr lang="lv-LV" sz="2200" b="1" dirty="0" err="1" smtClean="0"/>
              <a:t>Leamy</a:t>
            </a:r>
            <a:r>
              <a:rPr lang="lv-LV" sz="2200" b="1" dirty="0" smtClean="0"/>
              <a:t> </a:t>
            </a:r>
            <a:r>
              <a:rPr lang="lv-LV" sz="2200" dirty="0" smtClean="0"/>
              <a:t>: OESD LEED foruma loceklis, Īrijas aģentūras „</a:t>
            </a:r>
            <a:r>
              <a:rPr lang="lv-LV" sz="2200" dirty="0" err="1" smtClean="0"/>
              <a:t>Pobal</a:t>
            </a:r>
            <a:r>
              <a:rPr lang="lv-LV" sz="2200" dirty="0" smtClean="0"/>
              <a:t>” izpilddirektors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lv-LV" sz="2200" b="1" dirty="0" smtClean="0"/>
              <a:t>Polija</a:t>
            </a:r>
          </a:p>
          <a:p>
            <a:pPr marL="0" indent="0">
              <a:spcBef>
                <a:spcPts val="0"/>
              </a:spcBef>
              <a:buNone/>
            </a:pPr>
            <a:r>
              <a:rPr lang="lv-LV" sz="2200" dirty="0" smtClean="0"/>
              <a:t/>
            </a:r>
            <a:br>
              <a:rPr lang="lv-LV" sz="2200" dirty="0" smtClean="0"/>
            </a:br>
            <a:r>
              <a:rPr lang="lv-LV" sz="2200" b="1" dirty="0" err="1" smtClean="0"/>
              <a:t>Tomasz</a:t>
            </a:r>
            <a:r>
              <a:rPr lang="lv-LV" sz="2200" b="1" dirty="0" smtClean="0"/>
              <a:t> </a:t>
            </a:r>
            <a:r>
              <a:rPr lang="lv-LV" sz="2200" b="1" dirty="0" err="1" smtClean="0"/>
              <a:t>Kasyer</a:t>
            </a:r>
            <a:r>
              <a:rPr lang="lv-LV" sz="2200" b="1" dirty="0" smtClean="0"/>
              <a:t> </a:t>
            </a:r>
            <a:r>
              <a:rPr lang="lv-LV" sz="2200" dirty="0" smtClean="0"/>
              <a:t>Poznaņas pilsētas vicemērs</a:t>
            </a:r>
            <a:endParaRPr lang="lv-LV" sz="2200" dirty="0"/>
          </a:p>
        </p:txBody>
      </p:sp>
    </p:spTree>
    <p:extLst>
      <p:ext uri="{BB962C8B-B14F-4D97-AF65-F5344CB8AC3E}">
        <p14:creationId xmlns:p14="http://schemas.microsoft.com/office/powerpoint/2010/main" val="16688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200" b="1" dirty="0" smtClean="0"/>
              <a:t>OECD LEED ekspertu meistarklases</a:t>
            </a:r>
            <a:endParaRPr lang="lv-LV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 anchor="ctr"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smtClean="0"/>
              <a:t>Greg </a:t>
            </a:r>
            <a:r>
              <a:rPr lang="lv-LV" sz="3800" dirty="0" err="1"/>
              <a:t>Clark</a:t>
            </a:r>
            <a:r>
              <a:rPr lang="lv-LV" sz="3800" dirty="0"/>
              <a:t> </a:t>
            </a:r>
            <a:r>
              <a:rPr lang="lv-LV" sz="3800" b="1" dirty="0"/>
              <a:t>– </a:t>
            </a:r>
            <a:r>
              <a:rPr lang="lv-LV" sz="3800" b="1" dirty="0" smtClean="0"/>
              <a:t>«Kas </a:t>
            </a:r>
            <a:r>
              <a:rPr lang="lv-LV" sz="3800" b="1" dirty="0"/>
              <a:t>ir vietējā </a:t>
            </a:r>
            <a:r>
              <a:rPr lang="lv-LV" sz="3800" b="1" dirty="0" smtClean="0"/>
              <a:t>attīstība?»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lv-LV" sz="3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smtClean="0"/>
              <a:t>Greg </a:t>
            </a:r>
            <a:r>
              <a:rPr lang="lv-LV" sz="3800" dirty="0" err="1"/>
              <a:t>Clark</a:t>
            </a:r>
            <a:r>
              <a:rPr lang="lv-LV" sz="3800" dirty="0"/>
              <a:t>, </a:t>
            </a:r>
            <a:r>
              <a:rPr lang="lv-LV" sz="3800" dirty="0" err="1"/>
              <a:t>Tomasz</a:t>
            </a:r>
            <a:r>
              <a:rPr lang="lv-LV" sz="3800" dirty="0"/>
              <a:t> </a:t>
            </a:r>
            <a:r>
              <a:rPr lang="lv-LV" sz="3800" dirty="0" err="1"/>
              <a:t>Kasyer</a:t>
            </a:r>
            <a:r>
              <a:rPr lang="lv-LV" sz="3800" dirty="0"/>
              <a:t> </a:t>
            </a:r>
            <a:r>
              <a:rPr lang="lv-LV" sz="3800" b="1" dirty="0"/>
              <a:t>– </a:t>
            </a:r>
            <a:r>
              <a:rPr lang="lv-LV" sz="3800" b="1" dirty="0" smtClean="0"/>
              <a:t>«Poznaņa </a:t>
            </a:r>
            <a:r>
              <a:rPr lang="lv-LV" sz="3800" b="1" dirty="0"/>
              <a:t>– pārmaiņu vadības </a:t>
            </a:r>
            <a:r>
              <a:rPr lang="lv-LV" sz="3800" b="1" dirty="0" smtClean="0"/>
              <a:t>piemērs»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lv-LV" sz="3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err="1" smtClean="0"/>
              <a:t>Mike</a:t>
            </a:r>
            <a:r>
              <a:rPr lang="lv-LV" sz="3800" dirty="0" smtClean="0"/>
              <a:t> </a:t>
            </a:r>
            <a:r>
              <a:rPr lang="lv-LV" sz="3800" dirty="0" err="1" smtClean="0"/>
              <a:t>Emmerich</a:t>
            </a:r>
            <a:r>
              <a:rPr lang="lv-LV" sz="3800" dirty="0" smtClean="0"/>
              <a:t> </a:t>
            </a:r>
            <a:r>
              <a:rPr lang="lv-LV" sz="3800" b="1" dirty="0" smtClean="0"/>
              <a:t>– «Būvējot </a:t>
            </a:r>
            <a:r>
              <a:rPr lang="lv-LV" sz="3800" b="1" dirty="0"/>
              <a:t>pierādījumu </a:t>
            </a:r>
            <a:r>
              <a:rPr lang="lv-LV" sz="3800" b="1" dirty="0" smtClean="0"/>
              <a:t>bāzi: Mančestras piemērs»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lv-LV" sz="3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err="1" smtClean="0"/>
              <a:t>Gerard</a:t>
            </a:r>
            <a:r>
              <a:rPr lang="lv-LV" sz="3800" dirty="0" smtClean="0"/>
              <a:t> </a:t>
            </a:r>
            <a:r>
              <a:rPr lang="lv-LV" sz="3800" dirty="0" err="1"/>
              <a:t>McCleave</a:t>
            </a:r>
            <a:r>
              <a:rPr lang="lv-LV" sz="3800" dirty="0"/>
              <a:t> </a:t>
            </a:r>
            <a:r>
              <a:rPr lang="lv-LV" sz="3800" b="1" dirty="0"/>
              <a:t>– </a:t>
            </a:r>
            <a:r>
              <a:rPr lang="lv-LV" sz="3800" b="1" dirty="0" smtClean="0"/>
              <a:t>«Uz </a:t>
            </a:r>
            <a:r>
              <a:rPr lang="lv-LV" sz="3800" b="1" dirty="0"/>
              <a:t>nodarbinātību vērstas stratēģijas izstrādes piemērs </a:t>
            </a:r>
            <a:r>
              <a:rPr lang="lv-LV" sz="3800" b="1" dirty="0" err="1"/>
              <a:t>Derijas</a:t>
            </a:r>
            <a:r>
              <a:rPr lang="lv-LV" sz="3800" b="1" dirty="0"/>
              <a:t> </a:t>
            </a:r>
            <a:r>
              <a:rPr lang="lv-LV" sz="3800" b="1" dirty="0" smtClean="0"/>
              <a:t>pilsētā»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lv-LV" sz="3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smtClean="0"/>
              <a:t>Denis </a:t>
            </a:r>
            <a:r>
              <a:rPr lang="lv-LV" sz="3800" dirty="0" err="1"/>
              <a:t>Leamy</a:t>
            </a:r>
            <a:r>
              <a:rPr lang="lv-LV" sz="3800" dirty="0"/>
              <a:t> </a:t>
            </a:r>
            <a:r>
              <a:rPr lang="lv-LV" sz="3800" b="1" dirty="0"/>
              <a:t>– </a:t>
            </a:r>
            <a:r>
              <a:rPr lang="lv-LV" sz="3800" b="1" dirty="0" smtClean="0"/>
              <a:t>«Vietējās </a:t>
            </a:r>
            <a:r>
              <a:rPr lang="lv-LV" sz="3800" b="1" dirty="0"/>
              <a:t>attīstības īstenošanas </a:t>
            </a:r>
            <a:r>
              <a:rPr lang="lv-LV" sz="3800" b="1" dirty="0" smtClean="0"/>
              <a:t>sistēma»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lv-LV" sz="3800" b="1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lv-LV" sz="3800" dirty="0" err="1" smtClean="0"/>
              <a:t>Mike</a:t>
            </a:r>
            <a:r>
              <a:rPr lang="lv-LV" sz="3800" dirty="0" smtClean="0"/>
              <a:t> </a:t>
            </a:r>
            <a:r>
              <a:rPr lang="lv-LV" sz="3800" dirty="0" err="1"/>
              <a:t>Emmerich</a:t>
            </a:r>
            <a:r>
              <a:rPr lang="lv-LV" sz="3800" dirty="0"/>
              <a:t> </a:t>
            </a:r>
            <a:r>
              <a:rPr lang="lv-LV" sz="3800" b="1" dirty="0"/>
              <a:t>– </a:t>
            </a:r>
            <a:r>
              <a:rPr lang="lv-LV" sz="3800" b="1" dirty="0" smtClean="0"/>
              <a:t>«Attīstības </a:t>
            </a:r>
            <a:r>
              <a:rPr lang="lv-LV" sz="3800" b="1" dirty="0"/>
              <a:t>un finanšu </a:t>
            </a:r>
            <a:r>
              <a:rPr lang="lv-LV" sz="3800" b="1" dirty="0" smtClean="0"/>
              <a:t>instrumenti»</a:t>
            </a:r>
            <a:r>
              <a:rPr lang="lv-LV" sz="3800" b="1" dirty="0"/>
              <a:t>  </a:t>
            </a:r>
            <a:r>
              <a:rPr lang="lv-LV" dirty="0" smtClean="0"/>
              <a:t/>
            </a:r>
            <a:br>
              <a:rPr lang="lv-LV" dirty="0" smtClean="0"/>
            </a:br>
            <a:r>
              <a:rPr lang="lv-LV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406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b="1" dirty="0" smtClean="0"/>
              <a:t>GŪTĀ PIEREDZE UN SECINĀJUMI</a:t>
            </a:r>
            <a:endParaRPr lang="lv-LV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r>
              <a:rPr lang="lv-LV" dirty="0" smtClean="0"/>
              <a:t>Ticams, neatkarīgs, pilnvērtīgs ekonomiskais izvērtējums un dati – sekmīgas stratēģijas priekšnoteikums, projektu un investīciju pamatojums </a:t>
            </a:r>
          </a:p>
          <a:p>
            <a:pPr marL="0" indent="0">
              <a:buNone/>
            </a:pPr>
            <a:r>
              <a:rPr lang="lv-LV" i="1" dirty="0" smtClean="0">
                <a:solidFill>
                  <a:srgbClr val="FF0000"/>
                </a:solidFill>
              </a:rPr>
              <a:t>«</a:t>
            </a:r>
            <a:r>
              <a:rPr lang="lv-LV" i="1" dirty="0" err="1" smtClean="0">
                <a:solidFill>
                  <a:srgbClr val="FF0000"/>
                </a:solidFill>
              </a:rPr>
              <a:t>Bad</a:t>
            </a:r>
            <a:r>
              <a:rPr lang="lv-LV" i="1" dirty="0" smtClean="0">
                <a:solidFill>
                  <a:srgbClr val="FF0000"/>
                </a:solidFill>
              </a:rPr>
              <a:t> </a:t>
            </a:r>
            <a:r>
              <a:rPr lang="lv-LV" i="1" dirty="0" err="1" smtClean="0">
                <a:solidFill>
                  <a:srgbClr val="FF0000"/>
                </a:solidFill>
              </a:rPr>
              <a:t>economics</a:t>
            </a:r>
            <a:r>
              <a:rPr lang="lv-LV" i="1" dirty="0" smtClean="0">
                <a:solidFill>
                  <a:srgbClr val="FF0000"/>
                </a:solidFill>
              </a:rPr>
              <a:t> </a:t>
            </a:r>
            <a:r>
              <a:rPr lang="lv-LV" i="1" dirty="0" err="1" smtClean="0">
                <a:solidFill>
                  <a:srgbClr val="FF0000"/>
                </a:solidFill>
              </a:rPr>
              <a:t>is</a:t>
            </a:r>
            <a:r>
              <a:rPr lang="lv-LV" i="1" dirty="0" smtClean="0">
                <a:solidFill>
                  <a:srgbClr val="FF0000"/>
                </a:solidFill>
              </a:rPr>
              <a:t> </a:t>
            </a:r>
            <a:r>
              <a:rPr lang="lv-LV" i="1" dirty="0" err="1" smtClean="0">
                <a:solidFill>
                  <a:srgbClr val="FF0000"/>
                </a:solidFill>
              </a:rPr>
              <a:t>not</a:t>
            </a:r>
            <a:endParaRPr lang="lv-LV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lv-LV" i="1" dirty="0" smtClean="0">
                <a:solidFill>
                  <a:srgbClr val="FF0000"/>
                </a:solidFill>
              </a:rPr>
              <a:t> a </a:t>
            </a:r>
            <a:r>
              <a:rPr lang="lv-LV" i="1" dirty="0" err="1" smtClean="0">
                <a:solidFill>
                  <a:srgbClr val="FF0000"/>
                </a:solidFill>
              </a:rPr>
              <a:t>good</a:t>
            </a:r>
            <a:r>
              <a:rPr lang="lv-LV" i="1" dirty="0" smtClean="0">
                <a:solidFill>
                  <a:srgbClr val="FF0000"/>
                </a:solidFill>
              </a:rPr>
              <a:t> </a:t>
            </a:r>
            <a:r>
              <a:rPr lang="lv-LV" i="1" dirty="0" err="1" smtClean="0">
                <a:solidFill>
                  <a:srgbClr val="FF0000"/>
                </a:solidFill>
              </a:rPr>
              <a:t>policy</a:t>
            </a:r>
            <a:r>
              <a:rPr lang="lv-LV" i="1" dirty="0" smtClean="0">
                <a:solidFill>
                  <a:srgbClr val="FF0000"/>
                </a:solidFill>
              </a:rPr>
              <a:t>!»</a:t>
            </a:r>
            <a:endParaRPr lang="lv-LV" i="1" dirty="0">
              <a:solidFill>
                <a:srgbClr val="FF0000"/>
              </a:solidFill>
            </a:endParaRPr>
          </a:p>
          <a:p>
            <a:endParaRPr lang="lv-LV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" y="4581128"/>
            <a:ext cx="9020175" cy="22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56992"/>
            <a:ext cx="2769271" cy="1123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545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400" b="1" dirty="0" smtClean="0"/>
              <a:t>GŪTĀ PIEREDZE UN SECINĀJUMI</a:t>
            </a:r>
            <a:endParaRPr lang="lv-LV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lnSpcReduction="10000"/>
          </a:bodyPr>
          <a:lstStyle/>
          <a:p>
            <a:pPr algn="just"/>
            <a:r>
              <a:rPr lang="lv-LV" b="1" dirty="0" smtClean="0">
                <a:solidFill>
                  <a:srgbClr val="C00000"/>
                </a:solidFill>
              </a:rPr>
              <a:t>Gudra specializācija </a:t>
            </a:r>
            <a:r>
              <a:rPr lang="lv-LV" dirty="0"/>
              <a:t>– </a:t>
            </a:r>
            <a:r>
              <a:rPr lang="lv-LV" dirty="0" smtClean="0"/>
              <a:t>jāattīsta </a:t>
            </a:r>
            <a:r>
              <a:rPr lang="lv-LV" dirty="0"/>
              <a:t>ierobežots skaits stipro </a:t>
            </a:r>
            <a:r>
              <a:rPr lang="lv-LV" dirty="0" smtClean="0"/>
              <a:t>pušu un nišas specializāciju reģionā vai pašvaldībā</a:t>
            </a:r>
          </a:p>
          <a:p>
            <a:pPr algn="just"/>
            <a:endParaRPr lang="lv-LV" dirty="0" smtClean="0"/>
          </a:p>
          <a:p>
            <a:pPr algn="just"/>
            <a:r>
              <a:rPr lang="lv-LV" dirty="0" smtClean="0"/>
              <a:t>Ārējo investīciju piesaiste + vietējo MVU un </a:t>
            </a:r>
            <a:r>
              <a:rPr lang="lv-LV" i="1" dirty="0" smtClean="0"/>
              <a:t>«</a:t>
            </a:r>
            <a:r>
              <a:rPr lang="lv-LV" i="1" dirty="0" err="1" smtClean="0"/>
              <a:t>start</a:t>
            </a:r>
            <a:r>
              <a:rPr lang="lv-LV" i="1" dirty="0" smtClean="0"/>
              <a:t> </a:t>
            </a:r>
            <a:r>
              <a:rPr lang="lv-LV" i="1" dirty="0" err="1" smtClean="0"/>
              <a:t>up</a:t>
            </a:r>
            <a:r>
              <a:rPr lang="lv-LV" i="1" dirty="0" smtClean="0"/>
              <a:t>» </a:t>
            </a:r>
            <a:r>
              <a:rPr lang="lv-LV" dirty="0" smtClean="0"/>
              <a:t>izaugsmes atbalsts</a:t>
            </a:r>
          </a:p>
          <a:p>
            <a:pPr algn="just"/>
            <a:endParaRPr lang="lv-LV" dirty="0" smtClean="0"/>
          </a:p>
          <a:p>
            <a:pPr algn="just"/>
            <a:r>
              <a:rPr lang="lv-LV" dirty="0" smtClean="0"/>
              <a:t>Zīmolvedība – jāfokusē resursi uz spēcīgāko zīmolu teritorijā  «</a:t>
            </a:r>
            <a:r>
              <a:rPr lang="lv-LV" dirty="0" err="1" smtClean="0"/>
              <a:t>Attack</a:t>
            </a:r>
            <a:r>
              <a:rPr lang="lv-LV" dirty="0" smtClean="0"/>
              <a:t> </a:t>
            </a:r>
            <a:r>
              <a:rPr lang="lv-LV" dirty="0" err="1" smtClean="0"/>
              <a:t>Brand</a:t>
            </a:r>
            <a:r>
              <a:rPr lang="lv-LV" dirty="0" smtClean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6355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2800" b="1" dirty="0" smtClean="0"/>
              <a:t>GŪTĀ PIEREDZE UN SECINĀJUMI</a:t>
            </a:r>
            <a:endParaRPr lang="lv-LV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lv-LV" dirty="0" smtClean="0"/>
              <a:t>LV nedrīkst pieļaut Rīgas un pārējo teritoriju pretnostatīšanu – ir jāmeklē specializācijas un sadarbības nišas:  </a:t>
            </a:r>
            <a:r>
              <a:rPr lang="lv-LV" b="1" dirty="0" smtClean="0">
                <a:solidFill>
                  <a:srgbClr val="C00000"/>
                </a:solidFill>
              </a:rPr>
              <a:t>«Rīga kā klients»</a:t>
            </a:r>
          </a:p>
          <a:p>
            <a:pPr marL="0" indent="0">
              <a:buNone/>
            </a:pPr>
            <a:endParaRPr lang="lv-LV" dirty="0" smtClean="0"/>
          </a:p>
          <a:p>
            <a:r>
              <a:rPr lang="lv-LV" dirty="0" smtClean="0"/>
              <a:t>Pašvaldību </a:t>
            </a:r>
            <a:r>
              <a:rPr lang="lv-LV" b="1" dirty="0" smtClean="0">
                <a:solidFill>
                  <a:srgbClr val="C00000"/>
                </a:solidFill>
              </a:rPr>
              <a:t>sadarbība</a:t>
            </a:r>
            <a:r>
              <a:rPr lang="lv-LV" dirty="0" smtClean="0"/>
              <a:t> un stratēģiskās plānošanas un plānu īstenošanas </a:t>
            </a:r>
            <a:r>
              <a:rPr lang="lv-LV" b="1" dirty="0" smtClean="0">
                <a:solidFill>
                  <a:srgbClr val="C00000"/>
                </a:solidFill>
              </a:rPr>
              <a:t>kapacitātes celšana</a:t>
            </a:r>
            <a:r>
              <a:rPr lang="lv-LV" dirty="0" smtClean="0"/>
              <a:t>, nevis sasteigta finansējuma un funkciju pārdale -  reģioni kā sadarbības platformas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7607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 smtClean="0"/>
              <a:t>LIEPĀJAS ATZIŅAS (1)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lv-LV" b="1" dirty="0" smtClean="0">
                <a:solidFill>
                  <a:srgbClr val="C00000"/>
                </a:solidFill>
              </a:rPr>
              <a:t>Saklausītais Parīzē</a:t>
            </a:r>
            <a:r>
              <a:rPr lang="lv-LV" dirty="0" smtClean="0"/>
              <a:t>: “Akcepts jau darītajam un ka līdzīgas šaubas ir arī citu valstu speciālistiem!”</a:t>
            </a:r>
          </a:p>
          <a:p>
            <a:pPr>
              <a:buNone/>
            </a:pPr>
            <a:r>
              <a:rPr lang="lv-LV" b="1" i="1" dirty="0" smtClean="0">
                <a:solidFill>
                  <a:schemeClr val="accent3">
                    <a:lumMod val="75000"/>
                  </a:schemeClr>
                </a:solidFill>
              </a:rPr>
              <a:t>Kam gūts akcepts:</a:t>
            </a:r>
          </a:p>
          <a:p>
            <a:pPr>
              <a:buFontTx/>
              <a:buChar char="-"/>
            </a:pPr>
            <a:r>
              <a:rPr lang="lv-LV" dirty="0" smtClean="0"/>
              <a:t>Viens integrēts dokuments</a:t>
            </a:r>
          </a:p>
          <a:p>
            <a:pPr>
              <a:buFontTx/>
              <a:buChar char="-"/>
            </a:pPr>
            <a:r>
              <a:rPr lang="lv-LV" dirty="0" smtClean="0"/>
              <a:t>Vairāk dalīties, stāstīt par procesu</a:t>
            </a:r>
          </a:p>
          <a:p>
            <a:pPr>
              <a:buFontTx/>
              <a:buChar char="-"/>
            </a:pPr>
            <a:r>
              <a:rPr lang="lv-LV" dirty="0" smtClean="0"/>
              <a:t>Nesasteigt procesu un lielu akcentu likt uz komunikāciju ar sabiedrību</a:t>
            </a:r>
          </a:p>
          <a:p>
            <a:pPr>
              <a:buFontTx/>
              <a:buChar char="-"/>
            </a:pPr>
            <a:r>
              <a:rPr lang="lv-LV" dirty="0" smtClean="0"/>
              <a:t>Dokumentu izstrādes stadijā tā saturu jau piesaistīt pašvaldības struktūrai/ īstenošanas mehānismam</a:t>
            </a:r>
          </a:p>
          <a:p>
            <a:pPr>
              <a:buFontTx/>
              <a:buChar char="-"/>
            </a:pPr>
            <a:r>
              <a:rPr lang="lv-LV" dirty="0" smtClean="0"/>
              <a:t>Attīstības plānošanas process ir nepārtraukts</a:t>
            </a:r>
          </a:p>
          <a:p>
            <a:pPr>
              <a:buFontTx/>
              <a:buChar char="-"/>
            </a:pPr>
            <a:r>
              <a:rPr lang="lv-LV" dirty="0" smtClean="0"/>
              <a:t>Dalīties un svinēt arī mazus sasniegumus/ rezultātus</a:t>
            </a:r>
          </a:p>
          <a:p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</Template>
  <TotalTime>392</TotalTime>
  <Words>974</Words>
  <Application>Microsoft Office PowerPoint</Application>
  <PresentationFormat>On-screen Show (4:3)</PresentationFormat>
  <Paragraphs>166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OECD LEED apmācību programma Latvijas reģionālās un vietējās plānošanas speciālistiem – rezultāti, iegūtā pieredze un iespējas zināšanu pārnesei</vt:lpstr>
      <vt:lpstr>PREZENTĀCIJAS KOPSAVILKUMS</vt:lpstr>
      <vt:lpstr>OECD LEED APMĀCĪBAS  Parīze,19. – 20. marts</vt:lpstr>
      <vt:lpstr>OECD LEED EKSPERTI </vt:lpstr>
      <vt:lpstr>OECD LEED ekspertu meistarklases</vt:lpstr>
      <vt:lpstr>GŪTĀ PIEREDZE UN SECINĀJUMI</vt:lpstr>
      <vt:lpstr>GŪTĀ PIEREDZE UN SECINĀJUMI</vt:lpstr>
      <vt:lpstr>GŪTĀ PIEREDZE UN SECINĀJUMI</vt:lpstr>
      <vt:lpstr>LIEPĀJAS ATZIŅAS (1)</vt:lpstr>
      <vt:lpstr>LIEPĀJAS ATZIŅAS (2)</vt:lpstr>
      <vt:lpstr>LIEPĀJAS ATZIŅAS (3)</vt:lpstr>
      <vt:lpstr>LIEPĀJAS ATZIŅAS (4)</vt:lpstr>
      <vt:lpstr>LIEPĀJAS ATZIŅAS (5)</vt:lpstr>
      <vt:lpstr>LIEPĀJAS ATZIŅAS (6)</vt:lpstr>
      <vt:lpstr>KAS MANI VISVAIRĀK IEDVESMOJA!</vt:lpstr>
      <vt:lpstr>GŪTĀ PIEREDZE</vt:lpstr>
      <vt:lpstr>Svarīgākie iesaistīšanas jautājumi un līdzsvara panākšana </vt:lpstr>
      <vt:lpstr>Intensīvs iesaistīšanas un analīzes process</vt:lpstr>
      <vt:lpstr>GŪTĀ PIEREDZE</vt:lpstr>
      <vt:lpstr>Iegūtais rezultāts</vt:lpstr>
      <vt:lpstr>Secinājumi</vt:lpstr>
      <vt:lpstr>ZINĀŠANU TURPMĀKĀS PĀRNESES IESPĒJAS</vt:lpstr>
      <vt:lpstr>PALDIES PAR UZMANĪBU!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Kristaps Rocans</dc:creator>
  <cp:lastModifiedBy>Kristaps Rocans</cp:lastModifiedBy>
  <cp:revision>26</cp:revision>
  <dcterms:created xsi:type="dcterms:W3CDTF">2014-04-07T06:35:38Z</dcterms:created>
  <dcterms:modified xsi:type="dcterms:W3CDTF">2014-04-08T14:13:30Z</dcterms:modified>
</cp:coreProperties>
</file>