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261" r:id="rId3"/>
    <p:sldId id="264" r:id="rId4"/>
    <p:sldId id="265" r:id="rId5"/>
    <p:sldId id="263" r:id="rId6"/>
    <p:sldId id="267" r:id="rId7"/>
    <p:sldId id="266" r:id="rId8"/>
    <p:sldId id="262" r:id="rId9"/>
    <p:sldId id="269" r:id="rId10"/>
    <p:sldId id="268" r:id="rId11"/>
    <p:sldId id="258" r:id="rId12"/>
    <p:sldId id="270" r:id="rId13"/>
    <p:sldId id="277" r:id="rId14"/>
    <p:sldId id="271" r:id="rId15"/>
    <p:sldId id="272" r:id="rId16"/>
    <p:sldId id="273" r:id="rId17"/>
    <p:sldId id="274" r:id="rId18"/>
    <p:sldId id="275" r:id="rId19"/>
    <p:sldId id="276" r:id="rId20"/>
    <p:sldId id="260" r:id="rId21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CCFFCC"/>
    <a:srgbClr val="FFFFCC"/>
    <a:srgbClr val="005927"/>
    <a:srgbClr val="B59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>
      <p:cViewPr>
        <p:scale>
          <a:sx n="83" d="100"/>
          <a:sy n="83" d="100"/>
        </p:scale>
        <p:origin x="-2424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10"/>
          <c:dLbls>
            <c:dLbl>
              <c:idx val="0"/>
              <c:layout>
                <c:manualLayout>
                  <c:x val="-6.3561435093070469E-3"/>
                  <c:y val="0.149337680428670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0303238794179852E-3"/>
                  <c:y val="1.65500532592577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354152332900135E-2"/>
                  <c:y val="1.46555553234890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Sheet1!$A$1:$A$5</c:f>
              <c:strCache>
                <c:ptCount val="5"/>
                <c:pt idx="0">
                  <c:v>8.TM "Veicināt stabilas un kvalitatīvas darba vietas un atbalstīt darbaspēka mobilitāti"</c:v>
                </c:pt>
                <c:pt idx="1">
                  <c:v>9.TM "Veicināt sociālo iekļaušanu, apkarot nabadzību un jebkādu diskrimināciju"</c:v>
                </c:pt>
                <c:pt idx="2">
                  <c:v>10.TM "Ieguldīt izglītībā, apmācībā, un arodizglītībā prasmju apguvei un mūžizglītībā"</c:v>
                </c:pt>
                <c:pt idx="3">
                  <c:v>11.TM "Uzlabot publisko iestāžu un ieinteresēto personu institucionālo spēju un efektīvu valsts pārvaldi"</c:v>
                </c:pt>
                <c:pt idx="4">
                  <c:v>Tehniskā palīdzība</c:v>
                </c:pt>
              </c:strCache>
            </c:strRef>
          </c:cat>
          <c:val>
            <c:numRef>
              <c:f>Sheet1!$B$1:$B$5</c:f>
              <c:numCache>
                <c:formatCode>#,##0</c:formatCode>
                <c:ptCount val="5"/>
                <c:pt idx="0">
                  <c:v>135410788</c:v>
                </c:pt>
                <c:pt idx="1">
                  <c:v>225160750</c:v>
                </c:pt>
                <c:pt idx="2">
                  <c:v>238500493</c:v>
                </c:pt>
                <c:pt idx="3">
                  <c:v>18063357</c:v>
                </c:pt>
                <c:pt idx="4">
                  <c:v>21420040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752697231171836"/>
          <c:y val="5.9016946834967055E-2"/>
          <c:w val="0.39522934144268207"/>
          <c:h val="0.90548674784352223"/>
        </c:manualLayout>
      </c:layout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1.168733595800525E-2"/>
                  <c:y val="2.375437445319334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7.7653105861767279E-3"/>
                  <c:y val="1.32626130067074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123140857392826E-2"/>
                  <c:y val="1.66710411198600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Sheet1!$F$1:$F$5</c:f>
              <c:strCache>
                <c:ptCount val="5"/>
                <c:pt idx="0">
                  <c:v>Apmācības bezdarbniekiem</c:v>
                </c:pt>
                <c:pt idx="1">
                  <c:v>Nodarbinātības barometrs</c:v>
                </c:pt>
                <c:pt idx="2">
                  <c:v>Jauniešu garantijas</c:v>
                </c:pt>
                <c:pt idx="3">
                  <c:v>Darba drošība bīstamajās nozarēs</c:v>
                </c:pt>
                <c:pt idx="4">
                  <c:v>Nodarbinātība 50+</c:v>
                </c:pt>
              </c:strCache>
            </c:strRef>
          </c:cat>
          <c:val>
            <c:numRef>
              <c:f>Sheet1!$G$1:$G$5</c:f>
              <c:numCache>
                <c:formatCode>#,##0</c:formatCode>
                <c:ptCount val="5"/>
                <c:pt idx="0">
                  <c:v>81963841</c:v>
                </c:pt>
                <c:pt idx="1">
                  <c:v>1693217</c:v>
                </c:pt>
                <c:pt idx="2">
                  <c:v>32000000</c:v>
                </c:pt>
                <c:pt idx="3">
                  <c:v>10746951</c:v>
                </c:pt>
                <c:pt idx="4">
                  <c:v>9006779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917298210251771"/>
          <c:y val="0.13518518347206521"/>
          <c:w val="0.35822921130456403"/>
          <c:h val="0.76487513205585289"/>
        </c:manualLayout>
      </c:layout>
      <c:overlay val="0"/>
      <c:txPr>
        <a:bodyPr/>
        <a:lstStyle/>
        <a:p>
          <a:pPr>
            <a:defRPr sz="14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1"/>
          </c:dPt>
          <c:dPt>
            <c:idx val="2"/>
            <c:bubble3D val="0"/>
            <c:explosion val="9"/>
          </c:dPt>
          <c:dPt>
            <c:idx val="3"/>
            <c:bubble3D val="0"/>
            <c:explosion val="10"/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1"/>
              <c:layout>
                <c:manualLayout>
                  <c:x val="-2.0003280839895011E-3"/>
                  <c:y val="-5.018554972295129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4001421697287841E-2"/>
                  <c:y val="-5.878536016331291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Sheet1!$A$12:$A$16</c:f>
              <c:strCache>
                <c:ptCount val="5"/>
                <c:pt idx="0">
                  <c:v>Nodarbinātības un aktivizācijas pasākumi, sociālā uzņēmējdarbība</c:v>
                </c:pt>
                <c:pt idx="1">
                  <c:v>Ieslodzīto un bijušo ieslodzīto resocializācija (TM)</c:v>
                </c:pt>
                <c:pt idx="2">
                  <c:v>Profesionāls sociālais darbs </c:v>
                </c:pt>
                <c:pt idx="3">
                  <c:v>Pāreja uz sabiedrībā balstītiem pakalpojumiem (DI)</c:v>
                </c:pt>
                <c:pt idx="4">
                  <c:v>Veselības veicināšana un ārsti reģionos (VM)</c:v>
                </c:pt>
              </c:strCache>
            </c:strRef>
          </c:cat>
          <c:val>
            <c:numRef>
              <c:f>Sheet1!$B$12:$B$16</c:f>
              <c:numCache>
                <c:formatCode>#,##0</c:formatCode>
                <c:ptCount val="5"/>
                <c:pt idx="0">
                  <c:v>81584859</c:v>
                </c:pt>
                <c:pt idx="1">
                  <c:v>7996539</c:v>
                </c:pt>
                <c:pt idx="2">
                  <c:v>8165588</c:v>
                </c:pt>
                <c:pt idx="3">
                  <c:v>48600894</c:v>
                </c:pt>
                <c:pt idx="4">
                  <c:v>78812870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06933508311459"/>
          <c:y val="3.4733887430737825E-2"/>
          <c:w val="0.34126399825021875"/>
          <c:h val="0.9305322251385244"/>
        </c:manualLayout>
      </c:layout>
      <c:overlay val="0"/>
      <c:txPr>
        <a:bodyPr/>
        <a:lstStyle/>
        <a:p>
          <a:pPr>
            <a:defRPr sz="12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2300" dirty="0" smtClean="0"/>
            <a:t>Darbības</a:t>
          </a:r>
          <a:endParaRPr lang="en-GB" sz="23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/>
        </a:p>
      </dgm:t>
    </dgm:pt>
    <dgm:pt modelId="{4B4381DF-7731-4162-9D65-AB65CF8A2F7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Profesionālā apmācība</a:t>
          </a:r>
          <a:endParaRPr lang="en-GB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/>
        </a:p>
      </dgm:t>
    </dgm:pt>
    <dgm:pt modelId="{F726083D-A7F2-4F9E-8393-AE73B050B678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Neformālā izglītība</a:t>
          </a:r>
          <a:endParaRPr lang="en-GB" dirty="0"/>
        </a:p>
      </dgm:t>
    </dgm:pt>
    <dgm:pt modelId="{C81AE258-54FE-4662-8470-0CEBAB482CA5}" type="parTrans" cxnId="{BE1F1922-FD4A-47C6-A5D4-BE5ABC161B9F}">
      <dgm:prSet/>
      <dgm:spPr/>
      <dgm:t>
        <a:bodyPr/>
        <a:lstStyle/>
        <a:p>
          <a:endParaRPr lang="en-GB"/>
        </a:p>
      </dgm:t>
    </dgm:pt>
    <dgm:pt modelId="{654F8EF3-5493-4DA9-9607-45A7B32BD770}" type="sibTrans" cxnId="{BE1F1922-FD4A-47C6-A5D4-BE5ABC161B9F}">
      <dgm:prSet/>
      <dgm:spPr/>
      <dgm:t>
        <a:bodyPr/>
        <a:lstStyle/>
        <a:p>
          <a:endParaRPr lang="en-GB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2300" dirty="0" smtClean="0"/>
            <a:t>Finansējuma saņēmējs</a:t>
          </a:r>
          <a:endParaRPr lang="en-GB" sz="23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/>
        </a:p>
      </dgm:t>
    </dgm:pt>
    <dgm:pt modelId="{5F8E436C-FE01-48A9-935A-A612A44C35E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Nodarbinātības valsts aģentūra </a:t>
          </a:r>
          <a:r>
            <a:rPr lang="lv-LV" dirty="0" smtClean="0"/>
            <a:t>(pasākumu īstenotāji- izglītības iestādes, PIKC, darba devēji, nozaru asociācijas)</a:t>
          </a:r>
          <a:endParaRPr lang="en-GB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2300" dirty="0" smtClean="0"/>
            <a:t>Finansējums</a:t>
          </a:r>
        </a:p>
        <a:p>
          <a:r>
            <a:rPr lang="lv-LV" sz="2300" dirty="0" smtClean="0"/>
            <a:t>Uzsākšana</a:t>
          </a:r>
          <a:endParaRPr lang="en-GB" sz="23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200" dirty="0" smtClean="0"/>
            <a:t>96,4 m EUR</a:t>
          </a:r>
          <a:endParaRPr lang="en-GB" sz="22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200" dirty="0" smtClean="0"/>
            <a:t>2015.g. (1.cet</a:t>
          </a:r>
          <a:r>
            <a:rPr lang="lv-LV" sz="2200" dirty="0" smtClean="0"/>
            <a:t>.)/ </a:t>
          </a:r>
          <a:r>
            <a:rPr lang="lv-LV" sz="2000" dirty="0" smtClean="0"/>
            <a:t>MKN saskaņošana ~ 2014.g. jūlijs</a:t>
          </a:r>
          <a:endParaRPr lang="en-GB" sz="20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1627DCE-52FC-4EB7-A6C5-E55A53507213}" type="presOf" srcId="{5F8E436C-FE01-48A9-935A-A612A44C35E9}" destId="{3A501A6D-490D-4C73-8012-9D46CF59F85F}" srcOrd="0" destOrd="0" presId="urn:microsoft.com/office/officeart/2005/8/layout/vList5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BE1F1922-FD4A-47C6-A5D4-BE5ABC161B9F}" srcId="{AAD69701-A2B7-4F5B-A41F-579572A55EC2}" destId="{F726083D-A7F2-4F9E-8393-AE73B050B678}" srcOrd="1" destOrd="0" parTransId="{C81AE258-54FE-4662-8470-0CEBAB482CA5}" sibTransId="{654F8EF3-5493-4DA9-9607-45A7B32BD770}"/>
    <dgm:cxn modelId="{F7A4FE49-BC54-4066-B745-D19AB501F9B0}" type="presOf" srcId="{3629B22D-2E5F-444D-8E62-9CD03338DFC7}" destId="{6A7B3CE6-A633-41AD-A52A-6E3C18BC3FBA}" srcOrd="0" destOrd="0" presId="urn:microsoft.com/office/officeart/2005/8/layout/vList5"/>
    <dgm:cxn modelId="{A6CB6E39-B00C-47C8-8352-5A8107AF1EBC}" type="presOf" srcId="{AAD69701-A2B7-4F5B-A41F-579572A55EC2}" destId="{7D3B61EF-BE2E-4B49-B669-D9431B768CC5}" srcOrd="0" destOrd="0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F24DCAC6-F87E-47E9-A289-567744108634}" type="presOf" srcId="{C3F24E23-FC06-4CE8-BC2E-FFFB09B715B1}" destId="{3C6116FF-F7CB-4533-9250-3D240E7A9DF0}" srcOrd="0" destOrd="0" presId="urn:microsoft.com/office/officeart/2005/8/layout/vList5"/>
    <dgm:cxn modelId="{4765BBFC-5755-4AB6-B2C1-DC0ABD209E1C}" type="presOf" srcId="{FD3B309C-91C3-4268-8E79-B30929B4329D}" destId="{621B0868-AB0C-4194-B86F-2B81CD067FA9}" srcOrd="0" destOrd="0" presId="urn:microsoft.com/office/officeart/2005/8/layout/vList5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C6493C8B-1878-429B-9F8D-DFC55C976850}" type="presOf" srcId="{B810E10C-8CE4-4A73-82D0-412109FAA081}" destId="{621B0868-AB0C-4194-B86F-2B81CD067FA9}" srcOrd="0" destOrd="1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C38AF1E1-BEFD-48FC-B083-091FFD9219E3}" type="presOf" srcId="{4B4381DF-7731-4162-9D65-AB65CF8A2F79}" destId="{111A7FB4-7F9D-410C-9497-1EA5FBD5C3BB}" srcOrd="0" destOrd="0" presId="urn:microsoft.com/office/officeart/2005/8/layout/vList5"/>
    <dgm:cxn modelId="{C20BECF3-A2B9-42BA-84BB-7FFD3F3E99F4}" type="presOf" srcId="{4A6E2BDC-5F1C-43D0-B639-F22B879AF42E}" destId="{523CBF60-F99A-4C10-BBEA-B31BAD80790D}" srcOrd="0" destOrd="0" presId="urn:microsoft.com/office/officeart/2005/8/layout/vList5"/>
    <dgm:cxn modelId="{7930330C-5A01-4356-AEE5-45C8D4FC4E24}" type="presOf" srcId="{F726083D-A7F2-4F9E-8393-AE73B050B678}" destId="{111A7FB4-7F9D-410C-9497-1EA5FBD5C3BB}" srcOrd="0" destOrd="1" presId="urn:microsoft.com/office/officeart/2005/8/layout/vList5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8A3DC655-5BA5-4818-9800-08A5EEC085C1}" type="presParOf" srcId="{6A7B3CE6-A633-41AD-A52A-6E3C18BC3FBA}" destId="{944F9C1D-993F-4A74-987C-A1299EFA5151}" srcOrd="0" destOrd="0" presId="urn:microsoft.com/office/officeart/2005/8/layout/vList5"/>
    <dgm:cxn modelId="{133A65CC-1DBA-4F37-9215-1E64452EDC7A}" type="presParOf" srcId="{944F9C1D-993F-4A74-987C-A1299EFA5151}" destId="{7D3B61EF-BE2E-4B49-B669-D9431B768CC5}" srcOrd="0" destOrd="0" presId="urn:microsoft.com/office/officeart/2005/8/layout/vList5"/>
    <dgm:cxn modelId="{83DA3170-2337-4360-B336-282BC4C85C51}" type="presParOf" srcId="{944F9C1D-993F-4A74-987C-A1299EFA5151}" destId="{111A7FB4-7F9D-410C-9497-1EA5FBD5C3BB}" srcOrd="1" destOrd="0" presId="urn:microsoft.com/office/officeart/2005/8/layout/vList5"/>
    <dgm:cxn modelId="{2FEF5CA0-70B4-4DF6-8B30-09B47253C18E}" type="presParOf" srcId="{6A7B3CE6-A633-41AD-A52A-6E3C18BC3FBA}" destId="{C389EE74-20F2-4D57-A2DD-915C79D301C9}" srcOrd="1" destOrd="0" presId="urn:microsoft.com/office/officeart/2005/8/layout/vList5"/>
    <dgm:cxn modelId="{1297042A-895E-4809-A3F1-94A6A33FB6A1}" type="presParOf" srcId="{6A7B3CE6-A633-41AD-A52A-6E3C18BC3FBA}" destId="{D479DDDA-EB90-4B97-94A8-2842DD8B70FB}" srcOrd="2" destOrd="0" presId="urn:microsoft.com/office/officeart/2005/8/layout/vList5"/>
    <dgm:cxn modelId="{16CCE36F-57E3-46CF-A285-D3D21FFF140F}" type="presParOf" srcId="{D479DDDA-EB90-4B97-94A8-2842DD8B70FB}" destId="{523CBF60-F99A-4C10-BBEA-B31BAD80790D}" srcOrd="0" destOrd="0" presId="urn:microsoft.com/office/officeart/2005/8/layout/vList5"/>
    <dgm:cxn modelId="{5077242A-6136-4CC6-8896-276E02B21AE8}" type="presParOf" srcId="{D479DDDA-EB90-4B97-94A8-2842DD8B70FB}" destId="{3A501A6D-490D-4C73-8012-9D46CF59F85F}" srcOrd="1" destOrd="0" presId="urn:microsoft.com/office/officeart/2005/8/layout/vList5"/>
    <dgm:cxn modelId="{C4716569-0AFB-4F57-BB3B-31A4C1253BBD}" type="presParOf" srcId="{6A7B3CE6-A633-41AD-A52A-6E3C18BC3FBA}" destId="{A86B3383-2DA2-4985-BE62-857848E47AC9}" srcOrd="3" destOrd="0" presId="urn:microsoft.com/office/officeart/2005/8/layout/vList5"/>
    <dgm:cxn modelId="{5C9A5339-2D75-4679-95A3-46E1F3B617E6}" type="presParOf" srcId="{6A7B3CE6-A633-41AD-A52A-6E3C18BC3FBA}" destId="{ECC61478-A314-491C-AEC4-A3A0C8F09ACD}" srcOrd="4" destOrd="0" presId="urn:microsoft.com/office/officeart/2005/8/layout/vList5"/>
    <dgm:cxn modelId="{139BFD1D-8B92-4771-AFE0-421B9972B831}" type="presParOf" srcId="{ECC61478-A314-491C-AEC4-A3A0C8F09ACD}" destId="{3C6116FF-F7CB-4533-9250-3D240E7A9DF0}" srcOrd="0" destOrd="0" presId="urn:microsoft.com/office/officeart/2005/8/layout/vList5"/>
    <dgm:cxn modelId="{23ADF15F-B3BA-49F7-BCD6-2C6A9997F690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1900" dirty="0" smtClean="0"/>
            <a:t>Darbības</a:t>
          </a:r>
          <a:endParaRPr lang="en-GB" sz="19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 sz="1900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 sz="1900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Individuālas programmas bērniem ar </a:t>
          </a:r>
          <a:r>
            <a:rPr lang="lv-LV" sz="1900" dirty="0" err="1" smtClean="0"/>
            <a:t>deviantu</a:t>
          </a:r>
          <a:r>
            <a:rPr lang="lv-LV" sz="1900" dirty="0" smtClean="0"/>
            <a:t> uzvedību</a:t>
          </a:r>
          <a:endParaRPr lang="en-GB" sz="19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 sz="1900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 sz="1900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1900" dirty="0" smtClean="0"/>
            <a:t>Finansējuma saņēmējs</a:t>
          </a:r>
          <a:endParaRPr lang="en-GB" sz="19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 sz="1900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 sz="1900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1900" dirty="0" smtClean="0"/>
            <a:t>Finansējums</a:t>
          </a:r>
        </a:p>
        <a:p>
          <a:r>
            <a:rPr lang="lv-LV" sz="1900" dirty="0" smtClean="0"/>
            <a:t>Uzsākšana</a:t>
          </a:r>
          <a:endParaRPr lang="en-GB" sz="19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 sz="1900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 sz="1900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dirty="0" smtClean="0"/>
            <a:t>2,3 </a:t>
          </a:r>
          <a:r>
            <a:rPr lang="lv-LV" sz="2000" dirty="0" smtClean="0"/>
            <a:t>m EUR</a:t>
          </a:r>
          <a:endParaRPr lang="en-GB" sz="20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 sz="1900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 sz="1900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dirty="0" smtClean="0"/>
            <a:t>2015.g</a:t>
          </a:r>
          <a:r>
            <a:rPr lang="lv-LV" sz="2000" dirty="0" smtClean="0"/>
            <a:t>. </a:t>
          </a:r>
          <a:r>
            <a:rPr lang="lv-LV" sz="2000" dirty="0" smtClean="0"/>
            <a:t>(2.cet.)/MKN saskaņošana ~ 2014.g. sept.</a:t>
          </a:r>
          <a:endParaRPr lang="en-GB" sz="20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 sz="1900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 sz="1900"/>
        </a:p>
      </dgm:t>
    </dgm:pt>
    <dgm:pt modelId="{51895EBD-D958-4A89-9A39-2C5D2D31202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Valsts bērnu tiesību aizsardzības inspekcija</a:t>
          </a:r>
          <a:r>
            <a:rPr lang="lv-LV" sz="1900" b="0" dirty="0" smtClean="0"/>
            <a:t>, sadarbībā ar NVO</a:t>
          </a:r>
          <a:endParaRPr lang="en-GB" sz="1900" dirty="0"/>
        </a:p>
      </dgm:t>
    </dgm:pt>
    <dgm:pt modelId="{2E88C972-FB5F-45AD-933C-FA235C051344}" type="parTrans" cxnId="{E154DFCC-714A-43F1-921F-66EA54541099}">
      <dgm:prSet/>
      <dgm:spPr/>
      <dgm:t>
        <a:bodyPr/>
        <a:lstStyle/>
        <a:p>
          <a:endParaRPr lang="en-GB"/>
        </a:p>
      </dgm:t>
    </dgm:pt>
    <dgm:pt modelId="{4BF286C8-9C82-43ED-B202-2F164B397C4F}" type="sibTrans" cxnId="{E154DFCC-714A-43F1-921F-66EA54541099}">
      <dgm:prSet/>
      <dgm:spPr/>
      <dgm:t>
        <a:bodyPr/>
        <a:lstStyle/>
        <a:p>
          <a:endParaRPr lang="en-GB"/>
        </a:p>
      </dgm:t>
    </dgm:pt>
    <dgm:pt modelId="{CAC2FD5E-DE77-4165-8DD1-D069B103A605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Apmācības speciālistiem, kuri saskaras ar vardarbības ģimenē gadījumiem un bērnu tiesību aizsardzības jautājumiem</a:t>
          </a:r>
          <a:endParaRPr lang="en-GB" sz="1900" dirty="0"/>
        </a:p>
      </dgm:t>
    </dgm:pt>
    <dgm:pt modelId="{8F4C575A-2CA6-41D3-A9D0-998A89CF9939}" type="parTrans" cxnId="{6DEB78FC-BE97-42A3-B2E9-169F904F1E10}">
      <dgm:prSet/>
      <dgm:spPr/>
      <dgm:t>
        <a:bodyPr/>
        <a:lstStyle/>
        <a:p>
          <a:endParaRPr lang="en-GB"/>
        </a:p>
      </dgm:t>
    </dgm:pt>
    <dgm:pt modelId="{D4169035-6155-441E-B64C-EE5AC4AB7734}" type="sibTrans" cxnId="{6DEB78FC-BE97-42A3-B2E9-169F904F1E10}">
      <dgm:prSet/>
      <dgm:spPr/>
      <dgm:t>
        <a:bodyPr/>
        <a:lstStyle/>
        <a:p>
          <a:endParaRPr lang="en-GB"/>
        </a:p>
      </dgm:t>
    </dgm:pt>
    <dgm:pt modelId="{91ADC3E8-E623-457D-8F7E-444914E516CC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Pasākumi sabiedrības izpratnes uzlabošanai par vardarbību ģimenē un tās atpazīšanu</a:t>
          </a:r>
          <a:endParaRPr lang="en-GB" sz="1900" dirty="0"/>
        </a:p>
      </dgm:t>
    </dgm:pt>
    <dgm:pt modelId="{934C8869-76E2-4164-9734-C151D14EE8CB}" type="parTrans" cxnId="{9CAD5CD9-3FD3-4E1A-A62D-84AC68442899}">
      <dgm:prSet/>
      <dgm:spPr/>
      <dgm:t>
        <a:bodyPr/>
        <a:lstStyle/>
        <a:p>
          <a:endParaRPr lang="en-GB"/>
        </a:p>
      </dgm:t>
    </dgm:pt>
    <dgm:pt modelId="{B12E171C-ED9B-405E-BBC4-16C9A089C55C}" type="sibTrans" cxnId="{9CAD5CD9-3FD3-4E1A-A62D-84AC68442899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5472" custScaleY="11777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24073" custScaleY="1470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5742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59010" custScaleY="681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86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9EADD1-C8FA-448A-A7FF-DF2C0196CFBA}" type="presOf" srcId="{CAC2FD5E-DE77-4165-8DD1-D069B103A605}" destId="{111A7FB4-7F9D-410C-9497-1EA5FBD5C3BB}" srcOrd="0" destOrd="1" presId="urn:microsoft.com/office/officeart/2005/8/layout/vList5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DE3A7AC7-2676-45E3-B3FF-D47C14BF477E}" type="presOf" srcId="{FD3B309C-91C3-4268-8E79-B30929B4329D}" destId="{621B0868-AB0C-4194-B86F-2B81CD067FA9}" srcOrd="0" destOrd="0" presId="urn:microsoft.com/office/officeart/2005/8/layout/vList5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18B8B3A4-A24E-4F2A-8D82-4DF3DC60E67F}" type="presOf" srcId="{4B4381DF-7731-4162-9D65-AB65CF8A2F79}" destId="{111A7FB4-7F9D-410C-9497-1EA5FBD5C3BB}" srcOrd="0" destOrd="0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2C5EE817-D2C8-4F7D-A6DE-ACC1A428FEE3}" type="presOf" srcId="{51895EBD-D958-4A89-9A39-2C5D2D312021}" destId="{3A501A6D-490D-4C73-8012-9D46CF59F85F}" srcOrd="0" destOrd="0" presId="urn:microsoft.com/office/officeart/2005/8/layout/vList5"/>
    <dgm:cxn modelId="{E154DFCC-714A-43F1-921F-66EA54541099}" srcId="{4A6E2BDC-5F1C-43D0-B639-F22B879AF42E}" destId="{51895EBD-D958-4A89-9A39-2C5D2D312021}" srcOrd="0" destOrd="0" parTransId="{2E88C972-FB5F-45AD-933C-FA235C051344}" sibTransId="{4BF286C8-9C82-43ED-B202-2F164B397C4F}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86A0FB67-2CF9-417E-8817-338F426FCC90}" type="presOf" srcId="{B810E10C-8CE4-4A73-82D0-412109FAA081}" destId="{621B0868-AB0C-4194-B86F-2B81CD067FA9}" srcOrd="0" destOrd="1" presId="urn:microsoft.com/office/officeart/2005/8/layout/vList5"/>
    <dgm:cxn modelId="{4B62D91B-50C1-4CA1-8FE7-C5A031294184}" type="presOf" srcId="{4A6E2BDC-5F1C-43D0-B639-F22B879AF42E}" destId="{523CBF60-F99A-4C10-BBEA-B31BAD80790D}" srcOrd="0" destOrd="0" presId="urn:microsoft.com/office/officeart/2005/8/layout/vList5"/>
    <dgm:cxn modelId="{B147BC7A-5039-4383-BE48-40A104462C44}" type="presOf" srcId="{AAD69701-A2B7-4F5B-A41F-579572A55EC2}" destId="{7D3B61EF-BE2E-4B49-B669-D9431B768CC5}" srcOrd="0" destOrd="0" presId="urn:microsoft.com/office/officeart/2005/8/layout/vList5"/>
    <dgm:cxn modelId="{F86E34B1-3369-4B19-A0FD-63DBC82C4A62}" type="presOf" srcId="{C3F24E23-FC06-4CE8-BC2E-FFFB09B715B1}" destId="{3C6116FF-F7CB-4533-9250-3D240E7A9DF0}" srcOrd="0" destOrd="0" presId="urn:microsoft.com/office/officeart/2005/8/layout/vList5"/>
    <dgm:cxn modelId="{8E5B7C6D-038C-4F95-B34A-E22F5074BEFB}" type="presOf" srcId="{91ADC3E8-E623-457D-8F7E-444914E516CC}" destId="{111A7FB4-7F9D-410C-9497-1EA5FBD5C3BB}" srcOrd="0" destOrd="2" presId="urn:microsoft.com/office/officeart/2005/8/layout/vList5"/>
    <dgm:cxn modelId="{FF1C90E7-FF9A-4199-B4AE-2CBD6C69D58E}" type="presOf" srcId="{3629B22D-2E5F-444D-8E62-9CD03338DFC7}" destId="{6A7B3CE6-A633-41AD-A52A-6E3C18BC3FBA}" srcOrd="0" destOrd="0" presId="urn:microsoft.com/office/officeart/2005/8/layout/vList5"/>
    <dgm:cxn modelId="{9CAD5CD9-3FD3-4E1A-A62D-84AC68442899}" srcId="{AAD69701-A2B7-4F5B-A41F-579572A55EC2}" destId="{91ADC3E8-E623-457D-8F7E-444914E516CC}" srcOrd="2" destOrd="0" parTransId="{934C8869-76E2-4164-9734-C151D14EE8CB}" sibTransId="{B12E171C-ED9B-405E-BBC4-16C9A089C55C}"/>
    <dgm:cxn modelId="{6DEB78FC-BE97-42A3-B2E9-169F904F1E10}" srcId="{AAD69701-A2B7-4F5B-A41F-579572A55EC2}" destId="{CAC2FD5E-DE77-4165-8DD1-D069B103A605}" srcOrd="1" destOrd="0" parTransId="{8F4C575A-2CA6-41D3-A9D0-998A89CF9939}" sibTransId="{D4169035-6155-441E-B64C-EE5AC4AB7734}"/>
    <dgm:cxn modelId="{7C5053F3-A3BC-442B-89FB-3A79EAB7D697}" type="presParOf" srcId="{6A7B3CE6-A633-41AD-A52A-6E3C18BC3FBA}" destId="{944F9C1D-993F-4A74-987C-A1299EFA5151}" srcOrd="0" destOrd="0" presId="urn:microsoft.com/office/officeart/2005/8/layout/vList5"/>
    <dgm:cxn modelId="{FBF38A30-56B9-49B4-AD3D-C802FDE4A8F1}" type="presParOf" srcId="{944F9C1D-993F-4A74-987C-A1299EFA5151}" destId="{7D3B61EF-BE2E-4B49-B669-D9431B768CC5}" srcOrd="0" destOrd="0" presId="urn:microsoft.com/office/officeart/2005/8/layout/vList5"/>
    <dgm:cxn modelId="{1428C18A-0C59-4D4E-A7A4-07AA6E0F09A4}" type="presParOf" srcId="{944F9C1D-993F-4A74-987C-A1299EFA5151}" destId="{111A7FB4-7F9D-410C-9497-1EA5FBD5C3BB}" srcOrd="1" destOrd="0" presId="urn:microsoft.com/office/officeart/2005/8/layout/vList5"/>
    <dgm:cxn modelId="{E67AF9B8-DD51-4BD2-BA9A-3A470F19735F}" type="presParOf" srcId="{6A7B3CE6-A633-41AD-A52A-6E3C18BC3FBA}" destId="{C389EE74-20F2-4D57-A2DD-915C79D301C9}" srcOrd="1" destOrd="0" presId="urn:microsoft.com/office/officeart/2005/8/layout/vList5"/>
    <dgm:cxn modelId="{452477A9-0F8D-4370-94E8-ADFEB55580B3}" type="presParOf" srcId="{6A7B3CE6-A633-41AD-A52A-6E3C18BC3FBA}" destId="{D479DDDA-EB90-4B97-94A8-2842DD8B70FB}" srcOrd="2" destOrd="0" presId="urn:microsoft.com/office/officeart/2005/8/layout/vList5"/>
    <dgm:cxn modelId="{E7DB2839-F0C3-4B74-90D4-BD2F7D9FD969}" type="presParOf" srcId="{D479DDDA-EB90-4B97-94A8-2842DD8B70FB}" destId="{523CBF60-F99A-4C10-BBEA-B31BAD80790D}" srcOrd="0" destOrd="0" presId="urn:microsoft.com/office/officeart/2005/8/layout/vList5"/>
    <dgm:cxn modelId="{69249A8C-A653-448A-B0AD-67FD280B0A63}" type="presParOf" srcId="{D479DDDA-EB90-4B97-94A8-2842DD8B70FB}" destId="{3A501A6D-490D-4C73-8012-9D46CF59F85F}" srcOrd="1" destOrd="0" presId="urn:microsoft.com/office/officeart/2005/8/layout/vList5"/>
    <dgm:cxn modelId="{71A0E261-BFD8-438E-9F8E-7FA2DCD35C13}" type="presParOf" srcId="{6A7B3CE6-A633-41AD-A52A-6E3C18BC3FBA}" destId="{A86B3383-2DA2-4985-BE62-857848E47AC9}" srcOrd="3" destOrd="0" presId="urn:microsoft.com/office/officeart/2005/8/layout/vList5"/>
    <dgm:cxn modelId="{CDC8D654-894E-44C2-B367-B39516D17D58}" type="presParOf" srcId="{6A7B3CE6-A633-41AD-A52A-6E3C18BC3FBA}" destId="{ECC61478-A314-491C-AEC4-A3A0C8F09ACD}" srcOrd="4" destOrd="0" presId="urn:microsoft.com/office/officeart/2005/8/layout/vList5"/>
    <dgm:cxn modelId="{DEADFAF5-25E2-49D8-A504-A30DFF8748D1}" type="presParOf" srcId="{ECC61478-A314-491C-AEC4-A3A0C8F09ACD}" destId="{3C6116FF-F7CB-4533-9250-3D240E7A9DF0}" srcOrd="0" destOrd="0" presId="urn:microsoft.com/office/officeart/2005/8/layout/vList5"/>
    <dgm:cxn modelId="{744CD40D-7847-444D-8005-974A3FF51642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1900" dirty="0" smtClean="0"/>
            <a:t>Darbības</a:t>
          </a:r>
          <a:endParaRPr lang="en-GB" sz="19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 sz="1900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 sz="1900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«Jauniešu mājas»</a:t>
          </a:r>
          <a:endParaRPr lang="en-GB" sz="19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 sz="1900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 sz="1900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1900" dirty="0" smtClean="0"/>
            <a:t>Finansējuma saņēmējs</a:t>
          </a:r>
          <a:endParaRPr lang="en-GB" sz="19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 sz="1900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 sz="1900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1900" dirty="0" smtClean="0"/>
            <a:t>Finansējums</a:t>
          </a:r>
        </a:p>
        <a:p>
          <a:r>
            <a:rPr lang="lv-LV" sz="1900" dirty="0" smtClean="0"/>
            <a:t>Uzsākšana</a:t>
          </a:r>
          <a:endParaRPr lang="en-GB" sz="19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 sz="1900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 sz="1900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b="1" dirty="0" smtClean="0"/>
            <a:t>48,5 </a:t>
          </a:r>
          <a:r>
            <a:rPr lang="lv-LV" sz="2000" b="1" dirty="0" smtClean="0"/>
            <a:t>m EUR</a:t>
          </a:r>
          <a:endParaRPr lang="en-GB" sz="2000" b="1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 sz="1900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 sz="1900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b="1" dirty="0" smtClean="0"/>
            <a:t>2017.g</a:t>
          </a:r>
          <a:r>
            <a:rPr lang="lv-LV" sz="2000" b="1" dirty="0" smtClean="0"/>
            <a:t>. </a:t>
          </a:r>
          <a:r>
            <a:rPr lang="lv-LV" sz="2000" b="1" dirty="0" smtClean="0"/>
            <a:t>(1.cet.)/MKN izstrāde 2016.g.</a:t>
          </a:r>
          <a:endParaRPr lang="en-GB" sz="2000" b="1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 sz="1900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 sz="1900"/>
        </a:p>
      </dgm:t>
    </dgm:pt>
    <dgm:pt modelId="{51895EBD-D958-4A89-9A39-2C5D2D31202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Pašvaldības, </a:t>
          </a:r>
          <a:r>
            <a:rPr lang="lv-LV" sz="1900" b="0" dirty="0" smtClean="0"/>
            <a:t>plānošanas reģioni, sadarbībā ar pašvaldībām</a:t>
          </a:r>
          <a:endParaRPr lang="en-GB" sz="1900" b="0" dirty="0"/>
        </a:p>
      </dgm:t>
    </dgm:pt>
    <dgm:pt modelId="{2E88C972-FB5F-45AD-933C-FA235C051344}" type="parTrans" cxnId="{E154DFCC-714A-43F1-921F-66EA54541099}">
      <dgm:prSet/>
      <dgm:spPr/>
      <dgm:t>
        <a:bodyPr/>
        <a:lstStyle/>
        <a:p>
          <a:endParaRPr lang="en-GB"/>
        </a:p>
      </dgm:t>
    </dgm:pt>
    <dgm:pt modelId="{4BF286C8-9C82-43ED-B202-2F164B397C4F}" type="sibTrans" cxnId="{E154DFCC-714A-43F1-921F-66EA54541099}">
      <dgm:prSet/>
      <dgm:spPr/>
      <dgm:t>
        <a:bodyPr/>
        <a:lstStyle/>
        <a:p>
          <a:endParaRPr lang="en-GB"/>
        </a:p>
      </dgm:t>
    </dgm:pt>
    <dgm:pt modelId="{7CCAE0E7-BA20-4250-9FFB-89D8861900A5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0" dirty="0" smtClean="0"/>
            <a:t>NRC Vaivari</a:t>
          </a:r>
          <a:endParaRPr lang="en-GB" sz="1900" b="0" dirty="0"/>
        </a:p>
      </dgm:t>
    </dgm:pt>
    <dgm:pt modelId="{657F8303-EE95-4108-90FD-6B7480042C30}" type="parTrans" cxnId="{70BB33A1-BE64-441B-BFE2-9EE7D9F69CE5}">
      <dgm:prSet/>
      <dgm:spPr/>
      <dgm:t>
        <a:bodyPr/>
        <a:lstStyle/>
        <a:p>
          <a:endParaRPr lang="en-GB"/>
        </a:p>
      </dgm:t>
    </dgm:pt>
    <dgm:pt modelId="{5A495334-0821-4691-87DC-A2C1DE2A8817}" type="sibTrans" cxnId="{70BB33A1-BE64-441B-BFE2-9EE7D9F69CE5}">
      <dgm:prSet/>
      <dgm:spPr/>
      <dgm:t>
        <a:bodyPr/>
        <a:lstStyle/>
        <a:p>
          <a:endParaRPr lang="en-GB"/>
        </a:p>
      </dgm:t>
    </dgm:pt>
    <dgm:pt modelId="{14B167AB-8781-49A6-A950-EB7EE2DFAE74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«SOS ciematiem» pielīdzināti pakalpojumi</a:t>
          </a:r>
          <a:endParaRPr lang="en-GB" sz="1900" dirty="0"/>
        </a:p>
      </dgm:t>
    </dgm:pt>
    <dgm:pt modelId="{8F787EC1-3258-4040-8785-6C9DB0A4D501}" type="parTrans" cxnId="{D9824842-C0BB-4912-AB74-9985B5FD4EA6}">
      <dgm:prSet/>
      <dgm:spPr/>
      <dgm:t>
        <a:bodyPr/>
        <a:lstStyle/>
        <a:p>
          <a:endParaRPr lang="en-GB"/>
        </a:p>
      </dgm:t>
    </dgm:pt>
    <dgm:pt modelId="{8D2F43E8-1348-4C4E-B8ED-7625A17ECBAE}" type="sibTrans" cxnId="{D9824842-C0BB-4912-AB74-9985B5FD4EA6}">
      <dgm:prSet/>
      <dgm:spPr/>
      <dgm:t>
        <a:bodyPr/>
        <a:lstStyle/>
        <a:p>
          <a:endParaRPr lang="en-GB"/>
        </a:p>
      </dgm:t>
    </dgm:pt>
    <dgm:pt modelId="{46B35042-D3F0-4F97-91D6-DE81527BAAB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Grupu mājas/dzīvokļi, dienas centri, specializētās darbnīcas personu ar GRT dzīvei sabiedrībā</a:t>
          </a:r>
          <a:endParaRPr lang="en-GB" sz="1900" dirty="0"/>
        </a:p>
      </dgm:t>
    </dgm:pt>
    <dgm:pt modelId="{3B15696A-E1C7-4E70-B181-AB32DC239D6C}" type="parTrans" cxnId="{E292983F-78A0-499D-8156-709FAB953E93}">
      <dgm:prSet/>
      <dgm:spPr/>
      <dgm:t>
        <a:bodyPr/>
        <a:lstStyle/>
        <a:p>
          <a:endParaRPr lang="en-GB"/>
        </a:p>
      </dgm:t>
    </dgm:pt>
    <dgm:pt modelId="{5DFED209-9EB7-465B-B325-1180D75DCC31}" type="sibTrans" cxnId="{E292983F-78A0-499D-8156-709FAB953E93}">
      <dgm:prSet/>
      <dgm:spPr/>
      <dgm:t>
        <a:bodyPr/>
        <a:lstStyle/>
        <a:p>
          <a:endParaRPr lang="en-GB"/>
        </a:p>
      </dgm:t>
    </dgm:pt>
    <dgm:pt modelId="{B0397C23-0221-4841-95F3-74D4F987ACEA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Rehabilitācijas nodaļas sociālajos dienestos</a:t>
          </a:r>
          <a:endParaRPr lang="en-GB" sz="1900" dirty="0"/>
        </a:p>
      </dgm:t>
    </dgm:pt>
    <dgm:pt modelId="{8E1FB903-4672-45D5-9F0C-B13DBE8A87A7}" type="parTrans" cxnId="{3E137F25-AB71-491F-9B85-214DB46D0222}">
      <dgm:prSet/>
      <dgm:spPr/>
      <dgm:t>
        <a:bodyPr/>
        <a:lstStyle/>
        <a:p>
          <a:endParaRPr lang="en-GB"/>
        </a:p>
      </dgm:t>
    </dgm:pt>
    <dgm:pt modelId="{6A4DC8BB-0DD2-496E-AC18-80ECD743DF61}" type="sibTrans" cxnId="{3E137F25-AB71-491F-9B85-214DB46D0222}">
      <dgm:prSet/>
      <dgm:spPr/>
      <dgm:t>
        <a:bodyPr/>
        <a:lstStyle/>
        <a:p>
          <a:endParaRPr lang="en-GB"/>
        </a:p>
      </dgm:t>
    </dgm:pt>
    <dgm:pt modelId="{F0A7AF25-54A3-40A7-976D-48F04435DE60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Tehnisko palīglīdzekļu apmaiņas fonda izveide</a:t>
          </a:r>
          <a:endParaRPr lang="en-GB" sz="1900" dirty="0"/>
        </a:p>
      </dgm:t>
    </dgm:pt>
    <dgm:pt modelId="{83545872-75E1-4254-88FF-4C3847CA0EBB}" type="parTrans" cxnId="{A9A59830-5508-411B-A0C6-005A14B48EA4}">
      <dgm:prSet/>
      <dgm:spPr/>
      <dgm:t>
        <a:bodyPr/>
        <a:lstStyle/>
        <a:p>
          <a:endParaRPr lang="en-GB"/>
        </a:p>
      </dgm:t>
    </dgm:pt>
    <dgm:pt modelId="{AC06C777-7881-4D54-90CC-53E4CE55E4FC}" type="sibTrans" cxnId="{A9A59830-5508-411B-A0C6-005A14B48EA4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5472" custScaleY="1563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29744" custScaleY="1950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5742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217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59010" custScaleY="601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75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FFE31FFD-E5A4-497F-853C-A9C6B3D89533}" type="presOf" srcId="{51895EBD-D958-4A89-9A39-2C5D2D312021}" destId="{3A501A6D-490D-4C73-8012-9D46CF59F85F}" srcOrd="0" destOrd="0" presId="urn:microsoft.com/office/officeart/2005/8/layout/vList5"/>
    <dgm:cxn modelId="{56F918B1-3128-42D2-9C20-70EA0CD8391A}" type="presOf" srcId="{F0A7AF25-54A3-40A7-976D-48F04435DE60}" destId="{111A7FB4-7F9D-410C-9497-1EA5FBD5C3BB}" srcOrd="0" destOrd="4" presId="urn:microsoft.com/office/officeart/2005/8/layout/vList5"/>
    <dgm:cxn modelId="{3E137F25-AB71-491F-9B85-214DB46D0222}" srcId="{AAD69701-A2B7-4F5B-A41F-579572A55EC2}" destId="{B0397C23-0221-4841-95F3-74D4F987ACEA}" srcOrd="3" destOrd="0" parTransId="{8E1FB903-4672-45D5-9F0C-B13DBE8A87A7}" sibTransId="{6A4DC8BB-0DD2-496E-AC18-80ECD743DF61}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80FD039F-AB03-4707-AE43-B35CE5057EBA}" type="presOf" srcId="{7CCAE0E7-BA20-4250-9FFB-89D8861900A5}" destId="{3A501A6D-490D-4C73-8012-9D46CF59F85F}" srcOrd="0" destOrd="1" presId="urn:microsoft.com/office/officeart/2005/8/layout/vList5"/>
    <dgm:cxn modelId="{E154DFCC-714A-43F1-921F-66EA54541099}" srcId="{4A6E2BDC-5F1C-43D0-B639-F22B879AF42E}" destId="{51895EBD-D958-4A89-9A39-2C5D2D312021}" srcOrd="0" destOrd="0" parTransId="{2E88C972-FB5F-45AD-933C-FA235C051344}" sibTransId="{4BF286C8-9C82-43ED-B202-2F164B397C4F}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B2C124B4-C3BF-4F5B-BC4A-0DE310B9C719}" type="presOf" srcId="{14B167AB-8781-49A6-A950-EB7EE2DFAE74}" destId="{111A7FB4-7F9D-410C-9497-1EA5FBD5C3BB}" srcOrd="0" destOrd="1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60F65364-5F18-4E11-A2A8-27A79CB53801}" type="presOf" srcId="{B0397C23-0221-4841-95F3-74D4F987ACEA}" destId="{111A7FB4-7F9D-410C-9497-1EA5FBD5C3BB}" srcOrd="0" destOrd="3" presId="urn:microsoft.com/office/officeart/2005/8/layout/vList5"/>
    <dgm:cxn modelId="{601F829C-BBD4-4B18-AE35-A386773D7D69}" type="presOf" srcId="{46B35042-D3F0-4F97-91D6-DE81527BAAB1}" destId="{111A7FB4-7F9D-410C-9497-1EA5FBD5C3BB}" srcOrd="0" destOrd="2" presId="urn:microsoft.com/office/officeart/2005/8/layout/vList5"/>
    <dgm:cxn modelId="{9FA3FE26-3563-44C1-B3A9-F05C1358E747}" type="presOf" srcId="{C3F24E23-FC06-4CE8-BC2E-FFFB09B715B1}" destId="{3C6116FF-F7CB-4533-9250-3D240E7A9DF0}" srcOrd="0" destOrd="0" presId="urn:microsoft.com/office/officeart/2005/8/layout/vList5"/>
    <dgm:cxn modelId="{927A5ACA-9C27-4352-881B-7EB6CA0E84E0}" type="presOf" srcId="{3629B22D-2E5F-444D-8E62-9CD03338DFC7}" destId="{6A7B3CE6-A633-41AD-A52A-6E3C18BC3FBA}" srcOrd="0" destOrd="0" presId="urn:microsoft.com/office/officeart/2005/8/layout/vList5"/>
    <dgm:cxn modelId="{98DC61D9-4F47-45AF-838F-B6DB77F6135A}" type="presOf" srcId="{B810E10C-8CE4-4A73-82D0-412109FAA081}" destId="{621B0868-AB0C-4194-B86F-2B81CD067FA9}" srcOrd="0" destOrd="1" presId="urn:microsoft.com/office/officeart/2005/8/layout/vList5"/>
    <dgm:cxn modelId="{B8B43E5F-BA7E-4ADA-BD01-64929F62717A}" type="presOf" srcId="{AAD69701-A2B7-4F5B-A41F-579572A55EC2}" destId="{7D3B61EF-BE2E-4B49-B669-D9431B768CC5}" srcOrd="0" destOrd="0" presId="urn:microsoft.com/office/officeart/2005/8/layout/vList5"/>
    <dgm:cxn modelId="{69E645B5-108B-40F6-907B-CB86CCD579A1}" type="presOf" srcId="{FD3B309C-91C3-4268-8E79-B30929B4329D}" destId="{621B0868-AB0C-4194-B86F-2B81CD067FA9}" srcOrd="0" destOrd="0" presId="urn:microsoft.com/office/officeart/2005/8/layout/vList5"/>
    <dgm:cxn modelId="{27E545D9-AAAD-4E55-974E-81D27D88AA30}" type="presOf" srcId="{4B4381DF-7731-4162-9D65-AB65CF8A2F79}" destId="{111A7FB4-7F9D-410C-9497-1EA5FBD5C3BB}" srcOrd="0" destOrd="0" presId="urn:microsoft.com/office/officeart/2005/8/layout/vList5"/>
    <dgm:cxn modelId="{D9824842-C0BB-4912-AB74-9985B5FD4EA6}" srcId="{AAD69701-A2B7-4F5B-A41F-579572A55EC2}" destId="{14B167AB-8781-49A6-A950-EB7EE2DFAE74}" srcOrd="1" destOrd="0" parTransId="{8F787EC1-3258-4040-8785-6C9DB0A4D501}" sibTransId="{8D2F43E8-1348-4C4E-B8ED-7625A17ECBAE}"/>
    <dgm:cxn modelId="{70BB33A1-BE64-441B-BFE2-9EE7D9F69CE5}" srcId="{4A6E2BDC-5F1C-43D0-B639-F22B879AF42E}" destId="{7CCAE0E7-BA20-4250-9FFB-89D8861900A5}" srcOrd="1" destOrd="0" parTransId="{657F8303-EE95-4108-90FD-6B7480042C30}" sibTransId="{5A495334-0821-4691-87DC-A2C1DE2A8817}"/>
    <dgm:cxn modelId="{E292983F-78A0-499D-8156-709FAB953E93}" srcId="{AAD69701-A2B7-4F5B-A41F-579572A55EC2}" destId="{46B35042-D3F0-4F97-91D6-DE81527BAAB1}" srcOrd="2" destOrd="0" parTransId="{3B15696A-E1C7-4E70-B181-AB32DC239D6C}" sibTransId="{5DFED209-9EB7-465B-B325-1180D75DCC31}"/>
    <dgm:cxn modelId="{A9A59830-5508-411B-A0C6-005A14B48EA4}" srcId="{AAD69701-A2B7-4F5B-A41F-579572A55EC2}" destId="{F0A7AF25-54A3-40A7-976D-48F04435DE60}" srcOrd="4" destOrd="0" parTransId="{83545872-75E1-4254-88FF-4C3847CA0EBB}" sibTransId="{AC06C777-7881-4D54-90CC-53E4CE55E4FC}"/>
    <dgm:cxn modelId="{9663BF99-021F-44C1-88E5-94299B816264}" type="presOf" srcId="{4A6E2BDC-5F1C-43D0-B639-F22B879AF42E}" destId="{523CBF60-F99A-4C10-BBEA-B31BAD80790D}" srcOrd="0" destOrd="0" presId="urn:microsoft.com/office/officeart/2005/8/layout/vList5"/>
    <dgm:cxn modelId="{8343DCC0-C6C1-4547-A6EB-389B00EDBB62}" type="presParOf" srcId="{6A7B3CE6-A633-41AD-A52A-6E3C18BC3FBA}" destId="{944F9C1D-993F-4A74-987C-A1299EFA5151}" srcOrd="0" destOrd="0" presId="urn:microsoft.com/office/officeart/2005/8/layout/vList5"/>
    <dgm:cxn modelId="{D5D692E4-4E30-4C82-900A-FE9E0471A62F}" type="presParOf" srcId="{944F9C1D-993F-4A74-987C-A1299EFA5151}" destId="{7D3B61EF-BE2E-4B49-B669-D9431B768CC5}" srcOrd="0" destOrd="0" presId="urn:microsoft.com/office/officeart/2005/8/layout/vList5"/>
    <dgm:cxn modelId="{E56E4549-DECA-4F6E-9127-9F0298482D02}" type="presParOf" srcId="{944F9C1D-993F-4A74-987C-A1299EFA5151}" destId="{111A7FB4-7F9D-410C-9497-1EA5FBD5C3BB}" srcOrd="1" destOrd="0" presId="urn:microsoft.com/office/officeart/2005/8/layout/vList5"/>
    <dgm:cxn modelId="{8CFC26CE-C47E-4FAD-A2D7-AFEE365E2B32}" type="presParOf" srcId="{6A7B3CE6-A633-41AD-A52A-6E3C18BC3FBA}" destId="{C389EE74-20F2-4D57-A2DD-915C79D301C9}" srcOrd="1" destOrd="0" presId="urn:microsoft.com/office/officeart/2005/8/layout/vList5"/>
    <dgm:cxn modelId="{0DDE1311-B907-4889-BDB2-64D115C38831}" type="presParOf" srcId="{6A7B3CE6-A633-41AD-A52A-6E3C18BC3FBA}" destId="{D479DDDA-EB90-4B97-94A8-2842DD8B70FB}" srcOrd="2" destOrd="0" presId="urn:microsoft.com/office/officeart/2005/8/layout/vList5"/>
    <dgm:cxn modelId="{CBEACD86-F308-436E-A96D-C206D414467C}" type="presParOf" srcId="{D479DDDA-EB90-4B97-94A8-2842DD8B70FB}" destId="{523CBF60-F99A-4C10-BBEA-B31BAD80790D}" srcOrd="0" destOrd="0" presId="urn:microsoft.com/office/officeart/2005/8/layout/vList5"/>
    <dgm:cxn modelId="{EFBA9DE2-F715-4686-A240-BD09EE0B6E89}" type="presParOf" srcId="{D479DDDA-EB90-4B97-94A8-2842DD8B70FB}" destId="{3A501A6D-490D-4C73-8012-9D46CF59F85F}" srcOrd="1" destOrd="0" presId="urn:microsoft.com/office/officeart/2005/8/layout/vList5"/>
    <dgm:cxn modelId="{279B99CA-9CCB-4E1F-AE81-3C5BFDB9F8D8}" type="presParOf" srcId="{6A7B3CE6-A633-41AD-A52A-6E3C18BC3FBA}" destId="{A86B3383-2DA2-4985-BE62-857848E47AC9}" srcOrd="3" destOrd="0" presId="urn:microsoft.com/office/officeart/2005/8/layout/vList5"/>
    <dgm:cxn modelId="{5D1F678E-2246-453A-9CBE-D2A193E7271F}" type="presParOf" srcId="{6A7B3CE6-A633-41AD-A52A-6E3C18BC3FBA}" destId="{ECC61478-A314-491C-AEC4-A3A0C8F09ACD}" srcOrd="4" destOrd="0" presId="urn:microsoft.com/office/officeart/2005/8/layout/vList5"/>
    <dgm:cxn modelId="{EF849EBD-7029-4070-8B5D-38C01E3C07EB}" type="presParOf" srcId="{ECC61478-A314-491C-AEC4-A3A0C8F09ACD}" destId="{3C6116FF-F7CB-4533-9250-3D240E7A9DF0}" srcOrd="0" destOrd="0" presId="urn:microsoft.com/office/officeart/2005/8/layout/vList5"/>
    <dgm:cxn modelId="{72A54C5D-B0AF-4FB2-95C2-04F724D2E4FE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1900" dirty="0" smtClean="0"/>
            <a:t>Darbības</a:t>
          </a:r>
          <a:endParaRPr lang="en-GB" sz="19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 sz="1900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 sz="1900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Pārtikas atbalsts (pakas)</a:t>
          </a:r>
          <a:endParaRPr lang="en-GB" sz="19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 sz="1900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 sz="1900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1900" dirty="0" smtClean="0"/>
            <a:t>Finansējuma saņēmējs</a:t>
          </a:r>
          <a:endParaRPr lang="en-GB" sz="19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 sz="1900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 sz="1900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1900" dirty="0" smtClean="0"/>
            <a:t>Finansējums</a:t>
          </a:r>
        </a:p>
        <a:p>
          <a:r>
            <a:rPr lang="lv-LV" sz="1900" dirty="0" smtClean="0"/>
            <a:t>Uzsākšana</a:t>
          </a:r>
          <a:endParaRPr lang="en-GB" sz="19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 sz="1900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 sz="1900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b="1" dirty="0" smtClean="0"/>
            <a:t>46,33 </a:t>
          </a:r>
          <a:r>
            <a:rPr lang="lv-LV" sz="2000" b="1" dirty="0" smtClean="0"/>
            <a:t>m EUR</a:t>
          </a:r>
          <a:endParaRPr lang="en-GB" sz="2000" b="1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 sz="1900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 sz="1900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b="1" dirty="0" smtClean="0"/>
            <a:t>2014.g</a:t>
          </a:r>
          <a:r>
            <a:rPr lang="lv-LV" sz="2000" b="1" dirty="0" smtClean="0"/>
            <a:t>. </a:t>
          </a:r>
          <a:r>
            <a:rPr lang="lv-LV" sz="2000" b="1" dirty="0" smtClean="0"/>
            <a:t>(3.cet.)/MKN saskaņošana 2014.g. jūnijs</a:t>
          </a:r>
          <a:endParaRPr lang="en-GB" sz="2000" b="1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 sz="1900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 sz="1900"/>
        </a:p>
      </dgm:t>
    </dgm:pt>
    <dgm:pt modelId="{51895EBD-D958-4A89-9A39-2C5D2D31202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Sabiedrības integrācijas fonds</a:t>
          </a:r>
          <a:r>
            <a:rPr lang="lv-LV" sz="1900" b="0" dirty="0" smtClean="0"/>
            <a:t>, sadarbībā ar NVO un pašvaldībām</a:t>
          </a:r>
          <a:endParaRPr lang="en-GB" sz="1900" b="0" dirty="0"/>
        </a:p>
      </dgm:t>
    </dgm:pt>
    <dgm:pt modelId="{2E88C972-FB5F-45AD-933C-FA235C051344}" type="parTrans" cxnId="{E154DFCC-714A-43F1-921F-66EA54541099}">
      <dgm:prSet/>
      <dgm:spPr/>
      <dgm:t>
        <a:bodyPr/>
        <a:lstStyle/>
        <a:p>
          <a:endParaRPr lang="en-GB"/>
        </a:p>
      </dgm:t>
    </dgm:pt>
    <dgm:pt modelId="{4BF286C8-9C82-43ED-B202-2F164B397C4F}" type="sibTrans" cxnId="{E154DFCC-714A-43F1-921F-66EA54541099}">
      <dgm:prSet/>
      <dgm:spPr/>
      <dgm:t>
        <a:bodyPr/>
        <a:lstStyle/>
        <a:p>
          <a:endParaRPr lang="en-GB"/>
        </a:p>
      </dgm:t>
    </dgm:pt>
    <dgm:pt modelId="{B0C78156-B8B7-4860-916F-9E8E19BB8807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MATERIĀLĀS PALĪDZĪBAS PROGRAMMA </a:t>
          </a:r>
          <a:r>
            <a:rPr lang="lv-LV" sz="1900" b="0" dirty="0" smtClean="0"/>
            <a:t>(</a:t>
          </a:r>
          <a:r>
            <a:rPr lang="lv-LV" sz="1900" b="0" u="sng" dirty="0" smtClean="0"/>
            <a:t>projekts izsludināts VSS 20.03.2014., atzinumu termiņš- 07.04.2014.</a:t>
          </a:r>
          <a:r>
            <a:rPr lang="lv-LV" sz="1900" b="0" dirty="0" smtClean="0"/>
            <a:t>):</a:t>
          </a:r>
          <a:endParaRPr lang="en-GB" sz="1900" b="0" dirty="0"/>
        </a:p>
      </dgm:t>
    </dgm:pt>
    <dgm:pt modelId="{4A536168-B059-4687-A186-C751038D1FB3}" type="parTrans" cxnId="{FAF14DC0-7FE7-4BE3-B1E1-DB2BA3261EF5}">
      <dgm:prSet/>
      <dgm:spPr/>
      <dgm:t>
        <a:bodyPr/>
        <a:lstStyle/>
        <a:p>
          <a:endParaRPr lang="en-GB"/>
        </a:p>
      </dgm:t>
    </dgm:pt>
    <dgm:pt modelId="{EFF05CF8-4322-46CD-A5D5-10956317957D}" type="sibTrans" cxnId="{FAF14DC0-7FE7-4BE3-B1E1-DB2BA3261EF5}">
      <dgm:prSet/>
      <dgm:spPr/>
      <dgm:t>
        <a:bodyPr/>
        <a:lstStyle/>
        <a:p>
          <a:endParaRPr lang="en-GB"/>
        </a:p>
      </dgm:t>
    </dgm:pt>
    <dgm:pt modelId="{F0A7AF25-54A3-40A7-976D-48F04435DE60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Bērnu materiālā nenodrošinātība (higiēnas preces u.c.)</a:t>
          </a:r>
          <a:endParaRPr lang="en-GB" sz="1900" dirty="0"/>
        </a:p>
      </dgm:t>
    </dgm:pt>
    <dgm:pt modelId="{AC06C777-7881-4D54-90CC-53E4CE55E4FC}" type="sibTrans" cxnId="{A9A59830-5508-411B-A0C6-005A14B48EA4}">
      <dgm:prSet/>
      <dgm:spPr/>
      <dgm:t>
        <a:bodyPr/>
        <a:lstStyle/>
        <a:p>
          <a:endParaRPr lang="en-GB"/>
        </a:p>
      </dgm:t>
    </dgm:pt>
    <dgm:pt modelId="{83545872-75E1-4254-88FF-4C3847CA0EBB}" type="parTrans" cxnId="{A9A59830-5508-411B-A0C6-005A14B48EA4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5472" custScaleY="1563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29744" custScaleY="1950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5742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217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59010" custScaleY="601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75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A90D7-E351-4FC6-95FB-0CFB8817BC60}" srcId="{B0C78156-B8B7-4860-916F-9E8E19BB8807}" destId="{4B4381DF-7731-4162-9D65-AB65CF8A2F79}" srcOrd="0" destOrd="0" parTransId="{F2035288-F502-41E5-9409-894DC2D98B4F}" sibTransId="{C78AF673-01AE-4694-93B6-06AC687433EA}"/>
    <dgm:cxn modelId="{B2530DDA-7930-4B4A-9116-C2BFEE8EAE78}" type="presOf" srcId="{4B4381DF-7731-4162-9D65-AB65CF8A2F79}" destId="{111A7FB4-7F9D-410C-9497-1EA5FBD5C3BB}" srcOrd="0" destOrd="1" presId="urn:microsoft.com/office/officeart/2005/8/layout/vList5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A997C4F4-781A-40E7-BF88-6EA28F87801A}" type="presOf" srcId="{B810E10C-8CE4-4A73-82D0-412109FAA081}" destId="{621B0868-AB0C-4194-B86F-2B81CD067FA9}" srcOrd="0" destOrd="1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3B315E02-2854-4118-BB83-2DC27EFE3BFA}" type="presOf" srcId="{F0A7AF25-54A3-40A7-976D-48F04435DE60}" destId="{111A7FB4-7F9D-410C-9497-1EA5FBD5C3BB}" srcOrd="0" destOrd="2" presId="urn:microsoft.com/office/officeart/2005/8/layout/vList5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4904D338-0552-47DA-A810-16E06B41BF46}" type="presOf" srcId="{B0C78156-B8B7-4860-916F-9E8E19BB8807}" destId="{111A7FB4-7F9D-410C-9497-1EA5FBD5C3BB}" srcOrd="0" destOrd="0" presId="urn:microsoft.com/office/officeart/2005/8/layout/vList5"/>
    <dgm:cxn modelId="{E154DFCC-714A-43F1-921F-66EA54541099}" srcId="{4A6E2BDC-5F1C-43D0-B639-F22B879AF42E}" destId="{51895EBD-D958-4A89-9A39-2C5D2D312021}" srcOrd="0" destOrd="0" parTransId="{2E88C972-FB5F-45AD-933C-FA235C051344}" sibTransId="{4BF286C8-9C82-43ED-B202-2F164B397C4F}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81B6B21E-6BC3-408F-81F9-67BA0438C17D}" type="presOf" srcId="{3629B22D-2E5F-444D-8E62-9CD03338DFC7}" destId="{6A7B3CE6-A633-41AD-A52A-6E3C18BC3FBA}" srcOrd="0" destOrd="0" presId="urn:microsoft.com/office/officeart/2005/8/layout/vList5"/>
    <dgm:cxn modelId="{2F416B82-ED07-4961-A044-AE885EFE7BB9}" type="presOf" srcId="{C3F24E23-FC06-4CE8-BC2E-FFFB09B715B1}" destId="{3C6116FF-F7CB-4533-9250-3D240E7A9DF0}" srcOrd="0" destOrd="0" presId="urn:microsoft.com/office/officeart/2005/8/layout/vList5"/>
    <dgm:cxn modelId="{6EF79F0C-8696-43B9-9C7A-5CA10E4A77D5}" type="presOf" srcId="{FD3B309C-91C3-4268-8E79-B30929B4329D}" destId="{621B0868-AB0C-4194-B86F-2B81CD067FA9}" srcOrd="0" destOrd="0" presId="urn:microsoft.com/office/officeart/2005/8/layout/vList5"/>
    <dgm:cxn modelId="{3B770F56-82E3-4141-96C0-34FE278F0410}" type="presOf" srcId="{4A6E2BDC-5F1C-43D0-B639-F22B879AF42E}" destId="{523CBF60-F99A-4C10-BBEA-B31BAD80790D}" srcOrd="0" destOrd="0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59D37C0D-7A88-4359-A346-3558AFF69310}" type="presOf" srcId="{AAD69701-A2B7-4F5B-A41F-579572A55EC2}" destId="{7D3B61EF-BE2E-4B49-B669-D9431B768CC5}" srcOrd="0" destOrd="0" presId="urn:microsoft.com/office/officeart/2005/8/layout/vList5"/>
    <dgm:cxn modelId="{1354DA6A-AD42-4033-950B-D343F0499825}" type="presOf" srcId="{51895EBD-D958-4A89-9A39-2C5D2D312021}" destId="{3A501A6D-490D-4C73-8012-9D46CF59F85F}" srcOrd="0" destOrd="0" presId="urn:microsoft.com/office/officeart/2005/8/layout/vList5"/>
    <dgm:cxn modelId="{FAF14DC0-7FE7-4BE3-B1E1-DB2BA3261EF5}" srcId="{AAD69701-A2B7-4F5B-A41F-579572A55EC2}" destId="{B0C78156-B8B7-4860-916F-9E8E19BB8807}" srcOrd="0" destOrd="0" parTransId="{4A536168-B059-4687-A186-C751038D1FB3}" sibTransId="{EFF05CF8-4322-46CD-A5D5-10956317957D}"/>
    <dgm:cxn modelId="{A9A59830-5508-411B-A0C6-005A14B48EA4}" srcId="{B0C78156-B8B7-4860-916F-9E8E19BB8807}" destId="{F0A7AF25-54A3-40A7-976D-48F04435DE60}" srcOrd="1" destOrd="0" parTransId="{83545872-75E1-4254-88FF-4C3847CA0EBB}" sibTransId="{AC06C777-7881-4D54-90CC-53E4CE55E4FC}"/>
    <dgm:cxn modelId="{3D29699D-C63D-4EBE-8883-13320F31CE05}" type="presParOf" srcId="{6A7B3CE6-A633-41AD-A52A-6E3C18BC3FBA}" destId="{944F9C1D-993F-4A74-987C-A1299EFA5151}" srcOrd="0" destOrd="0" presId="urn:microsoft.com/office/officeart/2005/8/layout/vList5"/>
    <dgm:cxn modelId="{4E880DBD-2CF0-40B5-BA55-9E2F0891CF53}" type="presParOf" srcId="{944F9C1D-993F-4A74-987C-A1299EFA5151}" destId="{7D3B61EF-BE2E-4B49-B669-D9431B768CC5}" srcOrd="0" destOrd="0" presId="urn:microsoft.com/office/officeart/2005/8/layout/vList5"/>
    <dgm:cxn modelId="{AE85E85E-A061-472B-AE4E-C934303B78B8}" type="presParOf" srcId="{944F9C1D-993F-4A74-987C-A1299EFA5151}" destId="{111A7FB4-7F9D-410C-9497-1EA5FBD5C3BB}" srcOrd="1" destOrd="0" presId="urn:microsoft.com/office/officeart/2005/8/layout/vList5"/>
    <dgm:cxn modelId="{CF111C1F-28DB-463B-A4D0-80657FB2FB10}" type="presParOf" srcId="{6A7B3CE6-A633-41AD-A52A-6E3C18BC3FBA}" destId="{C389EE74-20F2-4D57-A2DD-915C79D301C9}" srcOrd="1" destOrd="0" presId="urn:microsoft.com/office/officeart/2005/8/layout/vList5"/>
    <dgm:cxn modelId="{B1188216-E184-4580-AF23-BA4621A00122}" type="presParOf" srcId="{6A7B3CE6-A633-41AD-A52A-6E3C18BC3FBA}" destId="{D479DDDA-EB90-4B97-94A8-2842DD8B70FB}" srcOrd="2" destOrd="0" presId="urn:microsoft.com/office/officeart/2005/8/layout/vList5"/>
    <dgm:cxn modelId="{0719E40A-6EDB-404D-9FCA-8D2E219DE641}" type="presParOf" srcId="{D479DDDA-EB90-4B97-94A8-2842DD8B70FB}" destId="{523CBF60-F99A-4C10-BBEA-B31BAD80790D}" srcOrd="0" destOrd="0" presId="urn:microsoft.com/office/officeart/2005/8/layout/vList5"/>
    <dgm:cxn modelId="{72529D90-84D9-41A6-908B-D3C18E5F4301}" type="presParOf" srcId="{D479DDDA-EB90-4B97-94A8-2842DD8B70FB}" destId="{3A501A6D-490D-4C73-8012-9D46CF59F85F}" srcOrd="1" destOrd="0" presId="urn:microsoft.com/office/officeart/2005/8/layout/vList5"/>
    <dgm:cxn modelId="{40A0DFB9-BE90-4DB2-92AF-5571B63173A9}" type="presParOf" srcId="{6A7B3CE6-A633-41AD-A52A-6E3C18BC3FBA}" destId="{A86B3383-2DA2-4985-BE62-857848E47AC9}" srcOrd="3" destOrd="0" presId="urn:microsoft.com/office/officeart/2005/8/layout/vList5"/>
    <dgm:cxn modelId="{AD51DE4F-C115-4C5E-8085-C75DBB7A0DDB}" type="presParOf" srcId="{6A7B3CE6-A633-41AD-A52A-6E3C18BC3FBA}" destId="{ECC61478-A314-491C-AEC4-A3A0C8F09ACD}" srcOrd="4" destOrd="0" presId="urn:microsoft.com/office/officeart/2005/8/layout/vList5"/>
    <dgm:cxn modelId="{0AC2CDF0-E23A-4F7F-8415-CCE42596F213}" type="presParOf" srcId="{ECC61478-A314-491C-AEC4-A3A0C8F09ACD}" destId="{3C6116FF-F7CB-4533-9250-3D240E7A9DF0}" srcOrd="0" destOrd="0" presId="urn:microsoft.com/office/officeart/2005/8/layout/vList5"/>
    <dgm:cxn modelId="{89D31DAE-5B3E-4DAF-A665-C8233A9C6981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2300" dirty="0" smtClean="0"/>
            <a:t>Darbības</a:t>
          </a:r>
          <a:endParaRPr lang="en-GB" sz="23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/>
        </a:p>
      </dgm:t>
    </dgm:pt>
    <dgm:pt modelId="{4B4381DF-7731-4162-9D65-AB65CF8A2F7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Darba tirgus apsteidzošo pārkārtojumu sistēmas izveide </a:t>
          </a:r>
          <a:endParaRPr lang="en-GB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/>
        </a:p>
      </dgm:t>
    </dgm:pt>
    <dgm:pt modelId="{F726083D-A7F2-4F9E-8393-AE73B050B678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EURES informācija</a:t>
          </a:r>
          <a:endParaRPr lang="en-GB" dirty="0"/>
        </a:p>
      </dgm:t>
    </dgm:pt>
    <dgm:pt modelId="{C81AE258-54FE-4662-8470-0CEBAB482CA5}" type="parTrans" cxnId="{BE1F1922-FD4A-47C6-A5D4-BE5ABC161B9F}">
      <dgm:prSet/>
      <dgm:spPr/>
      <dgm:t>
        <a:bodyPr/>
        <a:lstStyle/>
        <a:p>
          <a:endParaRPr lang="en-GB"/>
        </a:p>
      </dgm:t>
    </dgm:pt>
    <dgm:pt modelId="{654F8EF3-5493-4DA9-9607-45A7B32BD770}" type="sibTrans" cxnId="{BE1F1922-FD4A-47C6-A5D4-BE5ABC161B9F}">
      <dgm:prSet/>
      <dgm:spPr/>
      <dgm:t>
        <a:bodyPr/>
        <a:lstStyle/>
        <a:p>
          <a:endParaRPr lang="en-GB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2300" dirty="0" smtClean="0"/>
            <a:t>Finansējuma saņēmējs</a:t>
          </a:r>
          <a:endParaRPr lang="en-GB" sz="23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/>
        </a:p>
      </dgm:t>
    </dgm:pt>
    <dgm:pt modelId="{5F8E436C-FE01-48A9-935A-A612A44C35E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Nodarbinātības valsts aģentūra</a:t>
          </a:r>
          <a:endParaRPr lang="en-GB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2300" dirty="0" smtClean="0"/>
            <a:t>Finansējums</a:t>
          </a:r>
        </a:p>
        <a:p>
          <a:r>
            <a:rPr lang="lv-LV" sz="2300" dirty="0" smtClean="0"/>
            <a:t>Uzsākšana</a:t>
          </a:r>
          <a:endParaRPr lang="en-GB" sz="23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300" dirty="0" smtClean="0"/>
            <a:t>1,99 m EUR</a:t>
          </a:r>
          <a:endParaRPr lang="en-GB" sz="23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300" dirty="0" smtClean="0"/>
            <a:t>2015.g. (1.cet.)</a:t>
          </a:r>
          <a:endParaRPr lang="en-GB" sz="23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/>
        </a:p>
      </dgm:t>
    </dgm:pt>
    <dgm:pt modelId="{3B74FD9E-4DC1-41CA-A344-9F4888A101DC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Nodarbinātības pasākumu izvērtējums</a:t>
          </a:r>
          <a:endParaRPr lang="en-GB" dirty="0"/>
        </a:p>
      </dgm:t>
    </dgm:pt>
    <dgm:pt modelId="{9708A327-83A8-4EDB-B077-AC4BF41603E7}" type="parTrans" cxnId="{8B893DDF-D2A0-4467-AB95-BB8CFBB692FD}">
      <dgm:prSet/>
      <dgm:spPr/>
      <dgm:t>
        <a:bodyPr/>
        <a:lstStyle/>
        <a:p>
          <a:endParaRPr lang="en-GB"/>
        </a:p>
      </dgm:t>
    </dgm:pt>
    <dgm:pt modelId="{B6FB2B9F-DF37-4B65-ABF1-DF25EF8B66E5}" type="sibTrans" cxnId="{8B893DDF-D2A0-4467-AB95-BB8CFBB692FD}">
      <dgm:prSet/>
      <dgm:spPr/>
      <dgm:t>
        <a:bodyPr/>
        <a:lstStyle/>
        <a:p>
          <a:endParaRPr lang="en-GB"/>
        </a:p>
      </dgm:t>
    </dgm:pt>
    <dgm:pt modelId="{5A03C091-D613-467A-A5C1-9D12577FDA52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Ekonomikas ministrija</a:t>
          </a:r>
          <a:endParaRPr lang="en-GB" b="1" dirty="0"/>
        </a:p>
      </dgm:t>
    </dgm:pt>
    <dgm:pt modelId="{84FA52B1-8A5F-415D-AC43-756553637E98}" type="parTrans" cxnId="{2BFF72C0-D602-4065-BB23-3087D9986572}">
      <dgm:prSet/>
      <dgm:spPr/>
      <dgm:t>
        <a:bodyPr/>
        <a:lstStyle/>
        <a:p>
          <a:endParaRPr lang="en-GB"/>
        </a:p>
      </dgm:t>
    </dgm:pt>
    <dgm:pt modelId="{41684D86-9B36-451C-82C5-10F86A446B1D}" type="sibTrans" cxnId="{2BFF72C0-D602-4065-BB23-3087D9986572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846840D8-AB9A-4537-8951-2CE02312FF28}" type="presOf" srcId="{4A6E2BDC-5F1C-43D0-B639-F22B879AF42E}" destId="{523CBF60-F99A-4C10-BBEA-B31BAD80790D}" srcOrd="0" destOrd="0" presId="urn:microsoft.com/office/officeart/2005/8/layout/vList5"/>
    <dgm:cxn modelId="{BE1F1922-FD4A-47C6-A5D4-BE5ABC161B9F}" srcId="{AAD69701-A2B7-4F5B-A41F-579572A55EC2}" destId="{F726083D-A7F2-4F9E-8393-AE73B050B678}" srcOrd="2" destOrd="0" parTransId="{C81AE258-54FE-4662-8470-0CEBAB482CA5}" sibTransId="{654F8EF3-5493-4DA9-9607-45A7B32BD770}"/>
    <dgm:cxn modelId="{8B893DDF-D2A0-4467-AB95-BB8CFBB692FD}" srcId="{AAD69701-A2B7-4F5B-A41F-579572A55EC2}" destId="{3B74FD9E-4DC1-41CA-A344-9F4888A101DC}" srcOrd="1" destOrd="0" parTransId="{9708A327-83A8-4EDB-B077-AC4BF41603E7}" sibTransId="{B6FB2B9F-DF37-4B65-ABF1-DF25EF8B66E5}"/>
    <dgm:cxn modelId="{D673F520-397C-45AE-BF62-18CD497A2F72}" type="presOf" srcId="{5A03C091-D613-467A-A5C1-9D12577FDA52}" destId="{3A501A6D-490D-4C73-8012-9D46CF59F85F}" srcOrd="0" destOrd="1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FB84DD00-296B-4398-8A03-6D9DFC311780}" type="presOf" srcId="{B810E10C-8CE4-4A73-82D0-412109FAA081}" destId="{621B0868-AB0C-4194-B86F-2B81CD067FA9}" srcOrd="0" destOrd="1" presId="urn:microsoft.com/office/officeart/2005/8/layout/vList5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7DB68A5B-1233-4815-87AA-61C5E031A058}" type="presOf" srcId="{AAD69701-A2B7-4F5B-A41F-579572A55EC2}" destId="{7D3B61EF-BE2E-4B49-B669-D9431B768CC5}" srcOrd="0" destOrd="0" presId="urn:microsoft.com/office/officeart/2005/8/layout/vList5"/>
    <dgm:cxn modelId="{2488D40F-2A72-49DF-BF2C-4ECFEEAA8A38}" type="presOf" srcId="{F726083D-A7F2-4F9E-8393-AE73B050B678}" destId="{111A7FB4-7F9D-410C-9497-1EA5FBD5C3BB}" srcOrd="0" destOrd="2" presId="urn:microsoft.com/office/officeart/2005/8/layout/vList5"/>
    <dgm:cxn modelId="{F8E2136A-9A79-48E0-AA7B-D6F7F26B0DB6}" type="presOf" srcId="{3629B22D-2E5F-444D-8E62-9CD03338DFC7}" destId="{6A7B3CE6-A633-41AD-A52A-6E3C18BC3FBA}" srcOrd="0" destOrd="0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29C9DE4C-A8ED-43EB-A486-88BFB11BD1DB}" type="presOf" srcId="{5F8E436C-FE01-48A9-935A-A612A44C35E9}" destId="{3A501A6D-490D-4C73-8012-9D46CF59F85F}" srcOrd="0" destOrd="0" presId="urn:microsoft.com/office/officeart/2005/8/layout/vList5"/>
    <dgm:cxn modelId="{46AA5778-92EA-417F-AFC1-E9E769B6B57D}" type="presOf" srcId="{4B4381DF-7731-4162-9D65-AB65CF8A2F79}" destId="{111A7FB4-7F9D-410C-9497-1EA5FBD5C3BB}" srcOrd="0" destOrd="0" presId="urn:microsoft.com/office/officeart/2005/8/layout/vList5"/>
    <dgm:cxn modelId="{6583AB05-D8C5-4A43-BC79-2EADA0ABA86F}" type="presOf" srcId="{C3F24E23-FC06-4CE8-BC2E-FFFB09B715B1}" destId="{3C6116FF-F7CB-4533-9250-3D240E7A9DF0}" srcOrd="0" destOrd="0" presId="urn:microsoft.com/office/officeart/2005/8/layout/vList5"/>
    <dgm:cxn modelId="{29DD77C0-BB2A-4BCF-86D3-E29DEACB0D43}" type="presOf" srcId="{FD3B309C-91C3-4268-8E79-B30929B4329D}" destId="{621B0868-AB0C-4194-B86F-2B81CD067FA9}" srcOrd="0" destOrd="0" presId="urn:microsoft.com/office/officeart/2005/8/layout/vList5"/>
    <dgm:cxn modelId="{2BFF72C0-D602-4065-BB23-3087D9986572}" srcId="{4A6E2BDC-5F1C-43D0-B639-F22B879AF42E}" destId="{5A03C091-D613-467A-A5C1-9D12577FDA52}" srcOrd="1" destOrd="0" parTransId="{84FA52B1-8A5F-415D-AC43-756553637E98}" sibTransId="{41684D86-9B36-451C-82C5-10F86A446B1D}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B5276D02-9632-4FA8-B072-EA5B827E6944}" type="presOf" srcId="{3B74FD9E-4DC1-41CA-A344-9F4888A101DC}" destId="{111A7FB4-7F9D-410C-9497-1EA5FBD5C3BB}" srcOrd="0" destOrd="1" presId="urn:microsoft.com/office/officeart/2005/8/layout/vList5"/>
    <dgm:cxn modelId="{75D92A2D-6115-46E3-B4EE-6C57511DFE78}" type="presParOf" srcId="{6A7B3CE6-A633-41AD-A52A-6E3C18BC3FBA}" destId="{944F9C1D-993F-4A74-987C-A1299EFA5151}" srcOrd="0" destOrd="0" presId="urn:microsoft.com/office/officeart/2005/8/layout/vList5"/>
    <dgm:cxn modelId="{3639A5EF-87DB-4B83-A6B7-8DAA9A10B57C}" type="presParOf" srcId="{944F9C1D-993F-4A74-987C-A1299EFA5151}" destId="{7D3B61EF-BE2E-4B49-B669-D9431B768CC5}" srcOrd="0" destOrd="0" presId="urn:microsoft.com/office/officeart/2005/8/layout/vList5"/>
    <dgm:cxn modelId="{D3322738-3B96-49CF-BF76-1ED201904889}" type="presParOf" srcId="{944F9C1D-993F-4A74-987C-A1299EFA5151}" destId="{111A7FB4-7F9D-410C-9497-1EA5FBD5C3BB}" srcOrd="1" destOrd="0" presId="urn:microsoft.com/office/officeart/2005/8/layout/vList5"/>
    <dgm:cxn modelId="{EA7448EC-560A-4199-8C73-771AEE96CF9F}" type="presParOf" srcId="{6A7B3CE6-A633-41AD-A52A-6E3C18BC3FBA}" destId="{C389EE74-20F2-4D57-A2DD-915C79D301C9}" srcOrd="1" destOrd="0" presId="urn:microsoft.com/office/officeart/2005/8/layout/vList5"/>
    <dgm:cxn modelId="{D93D48D1-B7D7-4742-A090-2E37A491686A}" type="presParOf" srcId="{6A7B3CE6-A633-41AD-A52A-6E3C18BC3FBA}" destId="{D479DDDA-EB90-4B97-94A8-2842DD8B70FB}" srcOrd="2" destOrd="0" presId="urn:microsoft.com/office/officeart/2005/8/layout/vList5"/>
    <dgm:cxn modelId="{BA95AD41-AE2B-45BB-B504-303257A4B6E6}" type="presParOf" srcId="{D479DDDA-EB90-4B97-94A8-2842DD8B70FB}" destId="{523CBF60-F99A-4C10-BBEA-B31BAD80790D}" srcOrd="0" destOrd="0" presId="urn:microsoft.com/office/officeart/2005/8/layout/vList5"/>
    <dgm:cxn modelId="{13FB8983-35FF-44BF-86CD-F8CE42A3552D}" type="presParOf" srcId="{D479DDDA-EB90-4B97-94A8-2842DD8B70FB}" destId="{3A501A6D-490D-4C73-8012-9D46CF59F85F}" srcOrd="1" destOrd="0" presId="urn:microsoft.com/office/officeart/2005/8/layout/vList5"/>
    <dgm:cxn modelId="{6C57EAC1-A134-4534-BFB3-7DBEB2F9BB2E}" type="presParOf" srcId="{6A7B3CE6-A633-41AD-A52A-6E3C18BC3FBA}" destId="{A86B3383-2DA2-4985-BE62-857848E47AC9}" srcOrd="3" destOrd="0" presId="urn:microsoft.com/office/officeart/2005/8/layout/vList5"/>
    <dgm:cxn modelId="{7BADB720-99FA-4E41-9D7A-360BE5A49C80}" type="presParOf" srcId="{6A7B3CE6-A633-41AD-A52A-6E3C18BC3FBA}" destId="{ECC61478-A314-491C-AEC4-A3A0C8F09ACD}" srcOrd="4" destOrd="0" presId="urn:microsoft.com/office/officeart/2005/8/layout/vList5"/>
    <dgm:cxn modelId="{FD8E7DE5-E984-480F-BF66-087769CEB5E0}" type="presParOf" srcId="{ECC61478-A314-491C-AEC4-A3A0C8F09ACD}" destId="{3C6116FF-F7CB-4533-9250-3D240E7A9DF0}" srcOrd="0" destOrd="0" presId="urn:microsoft.com/office/officeart/2005/8/layout/vList5"/>
    <dgm:cxn modelId="{1160E63E-D2FC-4C92-9BCB-D8987F33CAED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2300" dirty="0" smtClean="0"/>
            <a:t>Darbības</a:t>
          </a:r>
          <a:endParaRPr lang="en-GB" sz="23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/>
        </a:p>
      </dgm:t>
    </dgm:pt>
    <dgm:pt modelId="{4B4381DF-7731-4162-9D65-AB65CF8A2F7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Aktīvie nodarbinātības pasākumi</a:t>
          </a:r>
          <a:endParaRPr lang="en-GB" dirty="0">
            <a:solidFill>
              <a:schemeClr val="tx1"/>
            </a:solidFill>
          </a:endParaRPr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/>
        </a:p>
      </dgm:t>
    </dgm:pt>
    <dgm:pt modelId="{F726083D-A7F2-4F9E-8393-AE73B050B678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Reģionālās mobilitātes atbalsts</a:t>
          </a:r>
          <a:endParaRPr lang="en-GB" dirty="0">
            <a:solidFill>
              <a:schemeClr val="tx1"/>
            </a:solidFill>
          </a:endParaRPr>
        </a:p>
      </dgm:t>
    </dgm:pt>
    <dgm:pt modelId="{C81AE258-54FE-4662-8470-0CEBAB482CA5}" type="parTrans" cxnId="{BE1F1922-FD4A-47C6-A5D4-BE5ABC161B9F}">
      <dgm:prSet/>
      <dgm:spPr/>
      <dgm:t>
        <a:bodyPr/>
        <a:lstStyle/>
        <a:p>
          <a:endParaRPr lang="en-GB"/>
        </a:p>
      </dgm:t>
    </dgm:pt>
    <dgm:pt modelId="{654F8EF3-5493-4DA9-9607-45A7B32BD770}" type="sibTrans" cxnId="{BE1F1922-FD4A-47C6-A5D4-BE5ABC161B9F}">
      <dgm:prSet/>
      <dgm:spPr/>
      <dgm:t>
        <a:bodyPr/>
        <a:lstStyle/>
        <a:p>
          <a:endParaRPr lang="en-GB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2300" dirty="0" smtClean="0"/>
            <a:t>Finansējuma saņēmējs</a:t>
          </a:r>
          <a:endParaRPr lang="en-GB" sz="23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/>
        </a:p>
      </dgm:t>
    </dgm:pt>
    <dgm:pt modelId="{5F8E436C-FE01-48A9-935A-A612A44C35E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Nodarbinātības valsts aģentūra</a:t>
          </a:r>
          <a:endParaRPr lang="en-GB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2300" dirty="0" smtClean="0"/>
            <a:t>Finansējums</a:t>
          </a:r>
        </a:p>
        <a:p>
          <a:r>
            <a:rPr lang="lv-LV" sz="2300" dirty="0" smtClean="0"/>
            <a:t>Uzsākšana</a:t>
          </a:r>
          <a:endParaRPr lang="en-GB" sz="23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Kopā 66,6 m EUR (LM- 37 m EUR</a:t>
          </a:r>
          <a:r>
            <a:rPr lang="lv-LV" sz="2400" dirty="0" smtClean="0"/>
            <a:t>)</a:t>
          </a:r>
          <a:endParaRPr lang="en-GB" sz="24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2014.g. (janv.)</a:t>
          </a:r>
          <a:endParaRPr lang="en-GB" sz="24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/>
        </a:p>
      </dgm:t>
    </dgm:pt>
    <dgm:pt modelId="{3B74FD9E-4DC1-41CA-A344-9F4888A101DC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>
              <a:solidFill>
                <a:schemeClr val="tx1"/>
              </a:solidFill>
            </a:rPr>
            <a:t>Sākotnējās profesionālās izglītības programmas</a:t>
          </a:r>
          <a:endParaRPr lang="en-GB" dirty="0">
            <a:solidFill>
              <a:schemeClr val="tx1"/>
            </a:solidFill>
          </a:endParaRPr>
        </a:p>
      </dgm:t>
    </dgm:pt>
    <dgm:pt modelId="{9708A327-83A8-4EDB-B077-AC4BF41603E7}" type="parTrans" cxnId="{8B893DDF-D2A0-4467-AB95-BB8CFBB692FD}">
      <dgm:prSet/>
      <dgm:spPr/>
      <dgm:t>
        <a:bodyPr/>
        <a:lstStyle/>
        <a:p>
          <a:endParaRPr lang="en-GB"/>
        </a:p>
      </dgm:t>
    </dgm:pt>
    <dgm:pt modelId="{B6FB2B9F-DF37-4B65-ABF1-DF25EF8B66E5}" type="sibTrans" cxnId="{8B893DDF-D2A0-4467-AB95-BB8CFBB692FD}">
      <dgm:prSet/>
      <dgm:spPr/>
      <dgm:t>
        <a:bodyPr/>
        <a:lstStyle/>
        <a:p>
          <a:endParaRPr lang="en-GB"/>
        </a:p>
      </dgm:t>
    </dgm:pt>
    <dgm:pt modelId="{5A03C091-D613-467A-A5C1-9D12577FDA52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Valsts izglītības attīstības aģentūra</a:t>
          </a:r>
          <a:endParaRPr lang="en-GB" b="1" dirty="0"/>
        </a:p>
      </dgm:t>
    </dgm:pt>
    <dgm:pt modelId="{84FA52B1-8A5F-415D-AC43-756553637E98}" type="parTrans" cxnId="{2BFF72C0-D602-4065-BB23-3087D9986572}">
      <dgm:prSet/>
      <dgm:spPr/>
      <dgm:t>
        <a:bodyPr/>
        <a:lstStyle/>
        <a:p>
          <a:endParaRPr lang="en-GB"/>
        </a:p>
      </dgm:t>
    </dgm:pt>
    <dgm:pt modelId="{41684D86-9B36-451C-82C5-10F86A446B1D}" type="sibTrans" cxnId="{2BFF72C0-D602-4065-BB23-3087D9986572}">
      <dgm:prSet/>
      <dgm:spPr/>
      <dgm:t>
        <a:bodyPr/>
        <a:lstStyle/>
        <a:p>
          <a:endParaRPr lang="en-GB"/>
        </a:p>
      </dgm:t>
    </dgm:pt>
    <dgm:pt modelId="{6B45BB93-0FD5-44A6-BC44-7030DC2F32EA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0" dirty="0" smtClean="0"/>
            <a:t>Pasākumu īstenotāji- darba devēji, izglītības iestādes, NVO</a:t>
          </a:r>
          <a:endParaRPr lang="en-GB" b="0" dirty="0"/>
        </a:p>
      </dgm:t>
    </dgm:pt>
    <dgm:pt modelId="{55F8D339-A397-4A10-A81C-1A4CE8C77995}" type="parTrans" cxnId="{C9EBEB10-58F3-49BC-8EC8-C373FCE0EDFA}">
      <dgm:prSet/>
      <dgm:spPr/>
      <dgm:t>
        <a:bodyPr/>
        <a:lstStyle/>
        <a:p>
          <a:endParaRPr lang="en-GB"/>
        </a:p>
      </dgm:t>
    </dgm:pt>
    <dgm:pt modelId="{05D7941D-8BD6-431E-849A-7BB97849E882}" type="sibTrans" cxnId="{C9EBEB10-58F3-49BC-8EC8-C373FCE0EDFA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70941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1100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1A5417DF-AF86-4927-88F1-4D7A8E1B77FF}" type="presOf" srcId="{C3F24E23-FC06-4CE8-BC2E-FFFB09B715B1}" destId="{3C6116FF-F7CB-4533-9250-3D240E7A9DF0}" srcOrd="0" destOrd="0" presId="urn:microsoft.com/office/officeart/2005/8/layout/vList5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7A0537A8-D1CC-4464-8B53-A89C4BB2DA7F}" type="presOf" srcId="{3B74FD9E-4DC1-41CA-A344-9F4888A101DC}" destId="{111A7FB4-7F9D-410C-9497-1EA5FBD5C3BB}" srcOrd="0" destOrd="1" presId="urn:microsoft.com/office/officeart/2005/8/layout/vList5"/>
    <dgm:cxn modelId="{5F47840F-1B1E-44D7-B7B7-676A0F2C3B78}" type="presOf" srcId="{AAD69701-A2B7-4F5B-A41F-579572A55EC2}" destId="{7D3B61EF-BE2E-4B49-B669-D9431B768CC5}" srcOrd="0" destOrd="0" presId="urn:microsoft.com/office/officeart/2005/8/layout/vList5"/>
    <dgm:cxn modelId="{4E264437-AEAC-41CD-BC46-3721976ED127}" type="presOf" srcId="{FD3B309C-91C3-4268-8E79-B30929B4329D}" destId="{621B0868-AB0C-4194-B86F-2B81CD067FA9}" srcOrd="0" destOrd="0" presId="urn:microsoft.com/office/officeart/2005/8/layout/vList5"/>
    <dgm:cxn modelId="{BE1F1922-FD4A-47C6-A5D4-BE5ABC161B9F}" srcId="{AAD69701-A2B7-4F5B-A41F-579572A55EC2}" destId="{F726083D-A7F2-4F9E-8393-AE73B050B678}" srcOrd="2" destOrd="0" parTransId="{C81AE258-54FE-4662-8470-0CEBAB482CA5}" sibTransId="{654F8EF3-5493-4DA9-9607-45A7B32BD770}"/>
    <dgm:cxn modelId="{B2EFC409-B783-495B-B99F-21BF80FD7735}" type="presOf" srcId="{5F8E436C-FE01-48A9-935A-A612A44C35E9}" destId="{3A501A6D-490D-4C73-8012-9D46CF59F85F}" srcOrd="0" destOrd="0" presId="urn:microsoft.com/office/officeart/2005/8/layout/vList5"/>
    <dgm:cxn modelId="{8B893DDF-D2A0-4467-AB95-BB8CFBB692FD}" srcId="{AAD69701-A2B7-4F5B-A41F-579572A55EC2}" destId="{3B74FD9E-4DC1-41CA-A344-9F4888A101DC}" srcOrd="1" destOrd="0" parTransId="{9708A327-83A8-4EDB-B077-AC4BF41603E7}" sibTransId="{B6FB2B9F-DF37-4B65-ABF1-DF25EF8B66E5}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E7396926-F8E2-4CC1-B809-3C82FBDC72EF}" type="presOf" srcId="{B810E10C-8CE4-4A73-82D0-412109FAA081}" destId="{621B0868-AB0C-4194-B86F-2B81CD067FA9}" srcOrd="0" destOrd="1" presId="urn:microsoft.com/office/officeart/2005/8/layout/vList5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9921A6C7-06B6-402D-A922-D904D44D56EF}" type="presOf" srcId="{4A6E2BDC-5F1C-43D0-B639-F22B879AF42E}" destId="{523CBF60-F99A-4C10-BBEA-B31BAD80790D}" srcOrd="0" destOrd="0" presId="urn:microsoft.com/office/officeart/2005/8/layout/vList5"/>
    <dgm:cxn modelId="{70B00A9A-481D-460B-9452-0683E8AFEA31}" type="presOf" srcId="{5A03C091-D613-467A-A5C1-9D12577FDA52}" destId="{3A501A6D-490D-4C73-8012-9D46CF59F85F}" srcOrd="0" destOrd="1" presId="urn:microsoft.com/office/officeart/2005/8/layout/vList5"/>
    <dgm:cxn modelId="{66D4D782-A42A-4537-B3E0-3C888B5FCF1A}" type="presOf" srcId="{4B4381DF-7731-4162-9D65-AB65CF8A2F79}" destId="{111A7FB4-7F9D-410C-9497-1EA5FBD5C3BB}" srcOrd="0" destOrd="0" presId="urn:microsoft.com/office/officeart/2005/8/layout/vList5"/>
    <dgm:cxn modelId="{2BFF72C0-D602-4065-BB23-3087D9986572}" srcId="{4A6E2BDC-5F1C-43D0-B639-F22B879AF42E}" destId="{5A03C091-D613-467A-A5C1-9D12577FDA52}" srcOrd="1" destOrd="0" parTransId="{84FA52B1-8A5F-415D-AC43-756553637E98}" sibTransId="{41684D86-9B36-451C-82C5-10F86A446B1D}"/>
    <dgm:cxn modelId="{231B13A2-A441-49CC-B1E4-FC37515B5874}" type="presOf" srcId="{F726083D-A7F2-4F9E-8393-AE73B050B678}" destId="{111A7FB4-7F9D-410C-9497-1EA5FBD5C3BB}" srcOrd="0" destOrd="2" presId="urn:microsoft.com/office/officeart/2005/8/layout/vList5"/>
    <dgm:cxn modelId="{EAF8F8D3-277E-4527-802D-099A2C16176F}" type="presOf" srcId="{3629B22D-2E5F-444D-8E62-9CD03338DFC7}" destId="{6A7B3CE6-A633-41AD-A52A-6E3C18BC3FBA}" srcOrd="0" destOrd="0" presId="urn:microsoft.com/office/officeart/2005/8/layout/vList5"/>
    <dgm:cxn modelId="{C9EBEB10-58F3-49BC-8EC8-C373FCE0EDFA}" srcId="{4A6E2BDC-5F1C-43D0-B639-F22B879AF42E}" destId="{6B45BB93-0FD5-44A6-BC44-7030DC2F32EA}" srcOrd="2" destOrd="0" parTransId="{55F8D339-A397-4A10-A81C-1A4CE8C77995}" sibTransId="{05D7941D-8BD6-431E-849A-7BB97849E882}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DC12D1FE-BA25-4326-B024-456A6F7C6DAE}" type="presOf" srcId="{6B45BB93-0FD5-44A6-BC44-7030DC2F32EA}" destId="{3A501A6D-490D-4C73-8012-9D46CF59F85F}" srcOrd="0" destOrd="2" presId="urn:microsoft.com/office/officeart/2005/8/layout/vList5"/>
    <dgm:cxn modelId="{15A62582-33CC-4974-85A1-36485F6464ED}" type="presParOf" srcId="{6A7B3CE6-A633-41AD-A52A-6E3C18BC3FBA}" destId="{944F9C1D-993F-4A74-987C-A1299EFA5151}" srcOrd="0" destOrd="0" presId="urn:microsoft.com/office/officeart/2005/8/layout/vList5"/>
    <dgm:cxn modelId="{77A54231-AE3C-4AAD-B18F-43D33490B380}" type="presParOf" srcId="{944F9C1D-993F-4A74-987C-A1299EFA5151}" destId="{7D3B61EF-BE2E-4B49-B669-D9431B768CC5}" srcOrd="0" destOrd="0" presId="urn:microsoft.com/office/officeart/2005/8/layout/vList5"/>
    <dgm:cxn modelId="{D256B95A-6B82-4C68-9D44-397575C0859C}" type="presParOf" srcId="{944F9C1D-993F-4A74-987C-A1299EFA5151}" destId="{111A7FB4-7F9D-410C-9497-1EA5FBD5C3BB}" srcOrd="1" destOrd="0" presId="urn:microsoft.com/office/officeart/2005/8/layout/vList5"/>
    <dgm:cxn modelId="{DB1943D9-FE04-49FA-877D-CB52FA0B6A07}" type="presParOf" srcId="{6A7B3CE6-A633-41AD-A52A-6E3C18BC3FBA}" destId="{C389EE74-20F2-4D57-A2DD-915C79D301C9}" srcOrd="1" destOrd="0" presId="urn:microsoft.com/office/officeart/2005/8/layout/vList5"/>
    <dgm:cxn modelId="{37F481E3-A76D-4A69-B200-0A9CC1CE0655}" type="presParOf" srcId="{6A7B3CE6-A633-41AD-A52A-6E3C18BC3FBA}" destId="{D479DDDA-EB90-4B97-94A8-2842DD8B70FB}" srcOrd="2" destOrd="0" presId="urn:microsoft.com/office/officeart/2005/8/layout/vList5"/>
    <dgm:cxn modelId="{48F40335-FEC8-4152-A01D-122649DE4FD1}" type="presParOf" srcId="{D479DDDA-EB90-4B97-94A8-2842DD8B70FB}" destId="{523CBF60-F99A-4C10-BBEA-B31BAD80790D}" srcOrd="0" destOrd="0" presId="urn:microsoft.com/office/officeart/2005/8/layout/vList5"/>
    <dgm:cxn modelId="{BDC23CC4-2DA8-4C4E-8996-8B988024E242}" type="presParOf" srcId="{D479DDDA-EB90-4B97-94A8-2842DD8B70FB}" destId="{3A501A6D-490D-4C73-8012-9D46CF59F85F}" srcOrd="1" destOrd="0" presId="urn:microsoft.com/office/officeart/2005/8/layout/vList5"/>
    <dgm:cxn modelId="{5A4BA478-D8BF-473B-8C96-8AC00D5EABF1}" type="presParOf" srcId="{6A7B3CE6-A633-41AD-A52A-6E3C18BC3FBA}" destId="{A86B3383-2DA2-4985-BE62-857848E47AC9}" srcOrd="3" destOrd="0" presId="urn:microsoft.com/office/officeart/2005/8/layout/vList5"/>
    <dgm:cxn modelId="{45CC485F-3CC7-471B-9B42-E957F4295B56}" type="presParOf" srcId="{6A7B3CE6-A633-41AD-A52A-6E3C18BC3FBA}" destId="{ECC61478-A314-491C-AEC4-A3A0C8F09ACD}" srcOrd="4" destOrd="0" presId="urn:microsoft.com/office/officeart/2005/8/layout/vList5"/>
    <dgm:cxn modelId="{175DF4A3-DC81-469E-B9E6-575E3B6D5459}" type="presParOf" srcId="{ECC61478-A314-491C-AEC4-A3A0C8F09ACD}" destId="{3C6116FF-F7CB-4533-9250-3D240E7A9DF0}" srcOrd="0" destOrd="0" presId="urn:microsoft.com/office/officeart/2005/8/layout/vList5"/>
    <dgm:cxn modelId="{E7C41288-1432-4246-99FF-855986807D61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2300" dirty="0" smtClean="0"/>
            <a:t>Darbības</a:t>
          </a:r>
          <a:endParaRPr lang="en-GB" sz="23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/>
        </a:p>
      </dgm:t>
    </dgm:pt>
    <dgm:pt modelId="{4B4381DF-7731-4162-9D65-AB65CF8A2F7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Konsultatīvs atbalsts bīstamo nozaru uzņēmumiem</a:t>
          </a:r>
          <a:endParaRPr lang="en-GB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2300" dirty="0" smtClean="0"/>
            <a:t>Finansējuma saņēmējs</a:t>
          </a:r>
          <a:endParaRPr lang="en-GB" sz="23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/>
        </a:p>
      </dgm:t>
    </dgm:pt>
    <dgm:pt modelId="{5F8E436C-FE01-48A9-935A-A612A44C35E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b="1" dirty="0" smtClean="0"/>
            <a:t>Valsts darba inspekcija</a:t>
          </a:r>
          <a:r>
            <a:rPr lang="lv-LV" sz="2000" b="0" dirty="0" smtClean="0"/>
            <a:t>, sadarbībā ar sociālajiem partneriem</a:t>
          </a:r>
          <a:endParaRPr lang="en-GB" sz="2000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2300" dirty="0" smtClean="0"/>
            <a:t>Finansējums</a:t>
          </a:r>
        </a:p>
        <a:p>
          <a:r>
            <a:rPr lang="lv-LV" sz="2300" dirty="0" smtClean="0"/>
            <a:t>Uzsākšana</a:t>
          </a:r>
          <a:endParaRPr lang="en-GB" sz="23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12,6 m EUR</a:t>
          </a:r>
          <a:endParaRPr lang="en-GB" sz="24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2015.g. (2.cet</a:t>
          </a:r>
          <a:r>
            <a:rPr lang="lv-LV" sz="2400" dirty="0" smtClean="0"/>
            <a:t>.)/ </a:t>
          </a:r>
          <a:r>
            <a:rPr lang="lv-LV" sz="2100" dirty="0" smtClean="0"/>
            <a:t>MKN saskaņošana ~ 2014.g. augustā</a:t>
          </a:r>
          <a:endParaRPr lang="en-GB" sz="21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/>
        </a:p>
      </dgm:t>
    </dgm:pt>
    <dgm:pt modelId="{2175E770-4E8A-4938-8011-030237EDED3D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Darba devēju, nodarbināto, jauniešu izglītošana</a:t>
          </a:r>
          <a:endParaRPr lang="en-GB" dirty="0"/>
        </a:p>
      </dgm:t>
    </dgm:pt>
    <dgm:pt modelId="{E6BB224E-68AB-45EA-86F2-072FB84694D0}" type="parTrans" cxnId="{2A73F6CF-F650-4062-B57F-7C01085FDB04}">
      <dgm:prSet/>
      <dgm:spPr/>
      <dgm:t>
        <a:bodyPr/>
        <a:lstStyle/>
        <a:p>
          <a:endParaRPr lang="en-GB"/>
        </a:p>
      </dgm:t>
    </dgm:pt>
    <dgm:pt modelId="{609470F7-3945-4670-BC12-C754BFDEA7DA}" type="sibTrans" cxnId="{2A73F6CF-F650-4062-B57F-7C01085FDB04}">
      <dgm:prSet/>
      <dgm:spPr/>
      <dgm:t>
        <a:bodyPr/>
        <a:lstStyle/>
        <a:p>
          <a:endParaRPr lang="en-GB"/>
        </a:p>
      </dgm:t>
    </dgm:pt>
    <dgm:pt modelId="{B29942D2-FF3D-4FC2-A51F-2510D3ED6510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Situācijas monitorings un analīze, VDI inspektoru apmācības</a:t>
          </a:r>
          <a:endParaRPr lang="en-GB" dirty="0"/>
        </a:p>
      </dgm:t>
    </dgm:pt>
    <dgm:pt modelId="{5C709CAA-5184-41DD-80A4-3CE88996A6BC}" type="parTrans" cxnId="{DDAFBD75-FE88-4EA3-A38F-207C87B21151}">
      <dgm:prSet/>
      <dgm:spPr/>
      <dgm:t>
        <a:bodyPr/>
        <a:lstStyle/>
        <a:p>
          <a:endParaRPr lang="en-GB"/>
        </a:p>
      </dgm:t>
    </dgm:pt>
    <dgm:pt modelId="{4F1804EE-8D5A-4541-AB43-5DE74DAEA02D}" type="sibTrans" cxnId="{DDAFBD75-FE88-4EA3-A38F-207C87B21151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63852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18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66299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70618" custScaleY="681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86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1BF025-3AFB-4E29-A16A-ABE67EE5849B}" type="presOf" srcId="{5F8E436C-FE01-48A9-935A-A612A44C35E9}" destId="{3A501A6D-490D-4C73-8012-9D46CF59F85F}" srcOrd="0" destOrd="0" presId="urn:microsoft.com/office/officeart/2005/8/layout/vList5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DDAFBD75-FE88-4EA3-A38F-207C87B21151}" srcId="{AAD69701-A2B7-4F5B-A41F-579572A55EC2}" destId="{B29942D2-FF3D-4FC2-A51F-2510D3ED6510}" srcOrd="2" destOrd="0" parTransId="{5C709CAA-5184-41DD-80A4-3CE88996A6BC}" sibTransId="{4F1804EE-8D5A-4541-AB43-5DE74DAEA02D}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ACCEE87A-D6EB-4F8D-9C8D-EF6CF0F795C8}" type="presOf" srcId="{FD3B309C-91C3-4268-8E79-B30929B4329D}" destId="{621B0868-AB0C-4194-B86F-2B81CD067FA9}" srcOrd="0" destOrd="0" presId="urn:microsoft.com/office/officeart/2005/8/layout/vList5"/>
    <dgm:cxn modelId="{56478956-34B4-43CC-9CD0-07745FEBFE60}" type="presOf" srcId="{2175E770-4E8A-4938-8011-030237EDED3D}" destId="{111A7FB4-7F9D-410C-9497-1EA5FBD5C3BB}" srcOrd="0" destOrd="1" presId="urn:microsoft.com/office/officeart/2005/8/layout/vList5"/>
    <dgm:cxn modelId="{6852DCE0-D760-47DE-8D38-3A2AE7F9E6A4}" type="presOf" srcId="{3629B22D-2E5F-444D-8E62-9CD03338DFC7}" destId="{6A7B3CE6-A633-41AD-A52A-6E3C18BC3FBA}" srcOrd="0" destOrd="0" presId="urn:microsoft.com/office/officeart/2005/8/layout/vList5"/>
    <dgm:cxn modelId="{2A73F6CF-F650-4062-B57F-7C01085FDB04}" srcId="{AAD69701-A2B7-4F5B-A41F-579572A55EC2}" destId="{2175E770-4E8A-4938-8011-030237EDED3D}" srcOrd="1" destOrd="0" parTransId="{E6BB224E-68AB-45EA-86F2-072FB84694D0}" sibTransId="{609470F7-3945-4670-BC12-C754BFDEA7DA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797C28E1-3688-444E-917A-30A0C633D989}" type="presOf" srcId="{AAD69701-A2B7-4F5B-A41F-579572A55EC2}" destId="{7D3B61EF-BE2E-4B49-B669-D9431B768CC5}" srcOrd="0" destOrd="0" presId="urn:microsoft.com/office/officeart/2005/8/layout/vList5"/>
    <dgm:cxn modelId="{F245D2CE-6A51-472D-8D1A-58DC3E06C819}" type="presOf" srcId="{B810E10C-8CE4-4A73-82D0-412109FAA081}" destId="{621B0868-AB0C-4194-B86F-2B81CD067FA9}" srcOrd="0" destOrd="1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6BAB4473-B421-4168-93B4-32ACB168A288}" type="presOf" srcId="{B29942D2-FF3D-4FC2-A51F-2510D3ED6510}" destId="{111A7FB4-7F9D-410C-9497-1EA5FBD5C3BB}" srcOrd="0" destOrd="2" presId="urn:microsoft.com/office/officeart/2005/8/layout/vList5"/>
    <dgm:cxn modelId="{C906A023-2A32-4732-BF2D-51BB1987CA95}" type="presOf" srcId="{C3F24E23-FC06-4CE8-BC2E-FFFB09B715B1}" destId="{3C6116FF-F7CB-4533-9250-3D240E7A9DF0}" srcOrd="0" destOrd="0" presId="urn:microsoft.com/office/officeart/2005/8/layout/vList5"/>
    <dgm:cxn modelId="{DC50D02A-B533-49D2-8932-A4419E20D3DB}" type="presOf" srcId="{4B4381DF-7731-4162-9D65-AB65CF8A2F79}" destId="{111A7FB4-7F9D-410C-9497-1EA5FBD5C3BB}" srcOrd="0" destOrd="0" presId="urn:microsoft.com/office/officeart/2005/8/layout/vList5"/>
    <dgm:cxn modelId="{9FFD3768-D0EE-4921-9B76-319A5E32709A}" type="presOf" srcId="{4A6E2BDC-5F1C-43D0-B639-F22B879AF42E}" destId="{523CBF60-F99A-4C10-BBEA-B31BAD80790D}" srcOrd="0" destOrd="0" presId="urn:microsoft.com/office/officeart/2005/8/layout/vList5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968318A2-148D-4D5D-BC54-0DEADFEB85EB}" type="presParOf" srcId="{6A7B3CE6-A633-41AD-A52A-6E3C18BC3FBA}" destId="{944F9C1D-993F-4A74-987C-A1299EFA5151}" srcOrd="0" destOrd="0" presId="urn:microsoft.com/office/officeart/2005/8/layout/vList5"/>
    <dgm:cxn modelId="{039FC02B-2047-4F74-BB9E-74DEB4BD19EE}" type="presParOf" srcId="{944F9C1D-993F-4A74-987C-A1299EFA5151}" destId="{7D3B61EF-BE2E-4B49-B669-D9431B768CC5}" srcOrd="0" destOrd="0" presId="urn:microsoft.com/office/officeart/2005/8/layout/vList5"/>
    <dgm:cxn modelId="{D0737C95-DA97-4FC3-9BC7-3AC41CFECD6D}" type="presParOf" srcId="{944F9C1D-993F-4A74-987C-A1299EFA5151}" destId="{111A7FB4-7F9D-410C-9497-1EA5FBD5C3BB}" srcOrd="1" destOrd="0" presId="urn:microsoft.com/office/officeart/2005/8/layout/vList5"/>
    <dgm:cxn modelId="{954C38AD-9F5D-470C-94DC-68E185008701}" type="presParOf" srcId="{6A7B3CE6-A633-41AD-A52A-6E3C18BC3FBA}" destId="{C389EE74-20F2-4D57-A2DD-915C79D301C9}" srcOrd="1" destOrd="0" presId="urn:microsoft.com/office/officeart/2005/8/layout/vList5"/>
    <dgm:cxn modelId="{8582E942-B74B-4206-9A34-49747C2FFBBA}" type="presParOf" srcId="{6A7B3CE6-A633-41AD-A52A-6E3C18BC3FBA}" destId="{D479DDDA-EB90-4B97-94A8-2842DD8B70FB}" srcOrd="2" destOrd="0" presId="urn:microsoft.com/office/officeart/2005/8/layout/vList5"/>
    <dgm:cxn modelId="{43B7ED11-745B-4FEE-802B-39F43F8FBDEA}" type="presParOf" srcId="{D479DDDA-EB90-4B97-94A8-2842DD8B70FB}" destId="{523CBF60-F99A-4C10-BBEA-B31BAD80790D}" srcOrd="0" destOrd="0" presId="urn:microsoft.com/office/officeart/2005/8/layout/vList5"/>
    <dgm:cxn modelId="{1DE1901F-CE27-4EEF-BE49-158DAFE61C6F}" type="presParOf" srcId="{D479DDDA-EB90-4B97-94A8-2842DD8B70FB}" destId="{3A501A6D-490D-4C73-8012-9D46CF59F85F}" srcOrd="1" destOrd="0" presId="urn:microsoft.com/office/officeart/2005/8/layout/vList5"/>
    <dgm:cxn modelId="{C61F221D-40B8-4F79-97B5-BCCEAB7D7A56}" type="presParOf" srcId="{6A7B3CE6-A633-41AD-A52A-6E3C18BC3FBA}" destId="{A86B3383-2DA2-4985-BE62-857848E47AC9}" srcOrd="3" destOrd="0" presId="urn:microsoft.com/office/officeart/2005/8/layout/vList5"/>
    <dgm:cxn modelId="{8677EA04-A857-403F-9926-61A27E37BB2F}" type="presParOf" srcId="{6A7B3CE6-A633-41AD-A52A-6E3C18BC3FBA}" destId="{ECC61478-A314-491C-AEC4-A3A0C8F09ACD}" srcOrd="4" destOrd="0" presId="urn:microsoft.com/office/officeart/2005/8/layout/vList5"/>
    <dgm:cxn modelId="{7E03C3C1-A825-4CD3-961C-C8772A239447}" type="presParOf" srcId="{ECC61478-A314-491C-AEC4-A3A0C8F09ACD}" destId="{3C6116FF-F7CB-4533-9250-3D240E7A9DF0}" srcOrd="0" destOrd="0" presId="urn:microsoft.com/office/officeart/2005/8/layout/vList5"/>
    <dgm:cxn modelId="{EB247C4C-AD6F-4113-9ABC-E7D395B24805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2300" dirty="0" smtClean="0"/>
            <a:t>Darbības</a:t>
          </a:r>
          <a:endParaRPr lang="en-GB" sz="23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/>
        </a:p>
      </dgm:t>
    </dgm:pt>
    <dgm:pt modelId="{4B4381DF-7731-4162-9D65-AB65CF8A2F7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Nodarbināto spēju, prasmju un veselības novērtēšana</a:t>
          </a:r>
          <a:endParaRPr lang="en-GB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2300" dirty="0" smtClean="0"/>
            <a:t>Finansējuma saņēmējs</a:t>
          </a:r>
          <a:endParaRPr lang="en-GB" sz="23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/>
        </a:p>
      </dgm:t>
    </dgm:pt>
    <dgm:pt modelId="{5F8E436C-FE01-48A9-935A-A612A44C35E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Darba devēju organizācijas vai to apvienības</a:t>
          </a:r>
          <a:endParaRPr lang="en-GB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2300" dirty="0" smtClean="0"/>
            <a:t>Finansējums</a:t>
          </a:r>
        </a:p>
        <a:p>
          <a:r>
            <a:rPr lang="lv-LV" sz="2300" dirty="0" smtClean="0"/>
            <a:t>Uzsākšana</a:t>
          </a:r>
          <a:endParaRPr lang="en-GB" sz="23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10,6 m EUR</a:t>
          </a:r>
          <a:endParaRPr lang="en-GB" sz="24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2016.g. (1.cet</a:t>
          </a:r>
          <a:r>
            <a:rPr lang="lv-LV" sz="2400" dirty="0" smtClean="0"/>
            <a:t>.)/ </a:t>
          </a:r>
          <a:r>
            <a:rPr lang="lv-LV" sz="2100" dirty="0" smtClean="0"/>
            <a:t>MKN izstrāde 2015.g.</a:t>
          </a:r>
          <a:endParaRPr lang="en-GB" sz="24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/>
        </a:p>
      </dgm:t>
    </dgm:pt>
    <dgm:pt modelId="{815CCC2D-24BD-4CFC-8B69-4D9C5B32164B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Cilvēkresursu attīstības plānošana, </a:t>
          </a:r>
          <a:r>
            <a:rPr lang="lv-LV" dirty="0" err="1" smtClean="0"/>
            <a:t>mentorings</a:t>
          </a:r>
          <a:endParaRPr lang="en-GB" dirty="0"/>
        </a:p>
      </dgm:t>
    </dgm:pt>
    <dgm:pt modelId="{ED9BF6E8-5A86-467E-8116-EDB943906E06}" type="parTrans" cxnId="{08712D30-45AC-4C60-B1A0-4E9425206869}">
      <dgm:prSet/>
      <dgm:spPr/>
    </dgm:pt>
    <dgm:pt modelId="{16A4B9BD-C943-4A3C-82B5-4614FFD19B71}" type="sibTrans" cxnId="{08712D30-45AC-4C60-B1A0-4E9425206869}">
      <dgm:prSet/>
      <dgm:spPr/>
    </dgm:pt>
    <dgm:pt modelId="{5538C057-0ABB-46AD-829B-63EBC7BA940A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Darba vides novērtēšana un darba vietas pielāgošana</a:t>
          </a:r>
          <a:endParaRPr lang="en-GB" dirty="0"/>
        </a:p>
      </dgm:t>
    </dgm:pt>
    <dgm:pt modelId="{25082E98-1BBB-439F-93E8-9463CDFC961C}" type="parTrans" cxnId="{8556F063-F6F0-4017-94AB-7BA0ADD31617}">
      <dgm:prSet/>
      <dgm:spPr/>
    </dgm:pt>
    <dgm:pt modelId="{C66FEC11-6021-49B3-9439-C81D1927CFB2}" type="sibTrans" cxnId="{8556F063-F6F0-4017-94AB-7BA0ADD31617}">
      <dgm:prSet/>
      <dgm:spPr/>
    </dgm:pt>
    <dgm:pt modelId="{B25D8017-9301-4E38-B429-6EB4A3D69E77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dirty="0" smtClean="0"/>
            <a:t>Darba tirgus institūcijas</a:t>
          </a:r>
          <a:endParaRPr lang="en-GB" dirty="0"/>
        </a:p>
      </dgm:t>
    </dgm:pt>
    <dgm:pt modelId="{C7B17848-0E55-4D22-B5C9-080DD0A3578F}" type="parTrans" cxnId="{87AB600F-31D1-4E7C-8C2E-53ADEF4E39F2}">
      <dgm:prSet/>
      <dgm:spPr/>
    </dgm:pt>
    <dgm:pt modelId="{560D30C4-DD9C-4ECE-82AB-20A86935A789}" type="sibTrans" cxnId="{87AB600F-31D1-4E7C-8C2E-53ADEF4E39F2}">
      <dgm:prSet/>
      <dgm:spPr/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63852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1892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66299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70618" custScaleY="681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86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92116B-BDDA-4260-B5F8-5357B33DD287}" type="presOf" srcId="{B810E10C-8CE4-4A73-82D0-412109FAA081}" destId="{621B0868-AB0C-4194-B86F-2B81CD067FA9}" srcOrd="0" destOrd="1" presId="urn:microsoft.com/office/officeart/2005/8/layout/vList5"/>
    <dgm:cxn modelId="{7A3AFCAE-D521-4793-8ED0-56D8AC2AB51A}" type="presOf" srcId="{5538C057-0ABB-46AD-829B-63EBC7BA940A}" destId="{111A7FB4-7F9D-410C-9497-1EA5FBD5C3BB}" srcOrd="0" destOrd="2" presId="urn:microsoft.com/office/officeart/2005/8/layout/vList5"/>
    <dgm:cxn modelId="{58C0F222-67CB-41AF-A22B-9997975B9A0E}" type="presOf" srcId="{FD3B309C-91C3-4268-8E79-B30929B4329D}" destId="{621B0868-AB0C-4194-B86F-2B81CD067FA9}" srcOrd="0" destOrd="0" presId="urn:microsoft.com/office/officeart/2005/8/layout/vList5"/>
    <dgm:cxn modelId="{08712D30-45AC-4C60-B1A0-4E9425206869}" srcId="{AAD69701-A2B7-4F5B-A41F-579572A55EC2}" destId="{815CCC2D-24BD-4CFC-8B69-4D9C5B32164B}" srcOrd="1" destOrd="0" parTransId="{ED9BF6E8-5A86-467E-8116-EDB943906E06}" sibTransId="{16A4B9BD-C943-4A3C-82B5-4614FFD19B71}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69B872FD-F2CA-4406-A3FE-E996573702E3}" type="presOf" srcId="{C3F24E23-FC06-4CE8-BC2E-FFFB09B715B1}" destId="{3C6116FF-F7CB-4533-9250-3D240E7A9DF0}" srcOrd="0" destOrd="0" presId="urn:microsoft.com/office/officeart/2005/8/layout/vList5"/>
    <dgm:cxn modelId="{073D27F3-8FA4-4ABC-A127-4D99BE646278}" type="presOf" srcId="{AAD69701-A2B7-4F5B-A41F-579572A55EC2}" destId="{7D3B61EF-BE2E-4B49-B669-D9431B768CC5}" srcOrd="0" destOrd="0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395555D8-01DB-4EFA-B2DD-74263625ACB2}" type="presOf" srcId="{815CCC2D-24BD-4CFC-8B69-4D9C5B32164B}" destId="{111A7FB4-7F9D-410C-9497-1EA5FBD5C3BB}" srcOrd="0" destOrd="1" presId="urn:microsoft.com/office/officeart/2005/8/layout/vList5"/>
    <dgm:cxn modelId="{8556F063-F6F0-4017-94AB-7BA0ADD31617}" srcId="{AAD69701-A2B7-4F5B-A41F-579572A55EC2}" destId="{5538C057-0ABB-46AD-829B-63EBC7BA940A}" srcOrd="2" destOrd="0" parTransId="{25082E98-1BBB-439F-93E8-9463CDFC961C}" sibTransId="{C66FEC11-6021-49B3-9439-C81D1927CFB2}"/>
    <dgm:cxn modelId="{CB177F29-6F72-4A25-A699-5BC235E209EC}" type="presOf" srcId="{B25D8017-9301-4E38-B429-6EB4A3D69E77}" destId="{3A501A6D-490D-4C73-8012-9D46CF59F85F}" srcOrd="0" destOrd="1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C6D1AA53-7E4E-4141-B41E-D9161E891F38}" type="presOf" srcId="{3629B22D-2E5F-444D-8E62-9CD03338DFC7}" destId="{6A7B3CE6-A633-41AD-A52A-6E3C18BC3FBA}" srcOrd="0" destOrd="0" presId="urn:microsoft.com/office/officeart/2005/8/layout/vList5"/>
    <dgm:cxn modelId="{87AB600F-31D1-4E7C-8C2E-53ADEF4E39F2}" srcId="{4A6E2BDC-5F1C-43D0-B639-F22B879AF42E}" destId="{B25D8017-9301-4E38-B429-6EB4A3D69E77}" srcOrd="1" destOrd="0" parTransId="{C7B17848-0E55-4D22-B5C9-080DD0A3578F}" sibTransId="{560D30C4-DD9C-4ECE-82AB-20A86935A789}"/>
    <dgm:cxn modelId="{5046756F-9276-420A-B948-D2CD084FA6A8}" type="presOf" srcId="{4A6E2BDC-5F1C-43D0-B639-F22B879AF42E}" destId="{523CBF60-F99A-4C10-BBEA-B31BAD80790D}" srcOrd="0" destOrd="0" presId="urn:microsoft.com/office/officeart/2005/8/layout/vList5"/>
    <dgm:cxn modelId="{062B0E43-BE6A-41F9-A7CD-9E15F8AD481B}" type="presOf" srcId="{4B4381DF-7731-4162-9D65-AB65CF8A2F79}" destId="{111A7FB4-7F9D-410C-9497-1EA5FBD5C3BB}" srcOrd="0" destOrd="0" presId="urn:microsoft.com/office/officeart/2005/8/layout/vList5"/>
    <dgm:cxn modelId="{470FB229-9C5D-4D0A-ADF8-3363E40C6FC8}" type="presOf" srcId="{5F8E436C-FE01-48A9-935A-A612A44C35E9}" destId="{3A501A6D-490D-4C73-8012-9D46CF59F85F}" srcOrd="0" destOrd="0" presId="urn:microsoft.com/office/officeart/2005/8/layout/vList5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33C5A4C0-2310-4E63-BFE8-1E06EEF98DF7}" type="presParOf" srcId="{6A7B3CE6-A633-41AD-A52A-6E3C18BC3FBA}" destId="{944F9C1D-993F-4A74-987C-A1299EFA5151}" srcOrd="0" destOrd="0" presId="urn:microsoft.com/office/officeart/2005/8/layout/vList5"/>
    <dgm:cxn modelId="{6CEA36BD-788F-4989-941C-39777D726E03}" type="presParOf" srcId="{944F9C1D-993F-4A74-987C-A1299EFA5151}" destId="{7D3B61EF-BE2E-4B49-B669-D9431B768CC5}" srcOrd="0" destOrd="0" presId="urn:microsoft.com/office/officeart/2005/8/layout/vList5"/>
    <dgm:cxn modelId="{3F2534A5-B5E4-40FC-A463-C3B7E900667F}" type="presParOf" srcId="{944F9C1D-993F-4A74-987C-A1299EFA5151}" destId="{111A7FB4-7F9D-410C-9497-1EA5FBD5C3BB}" srcOrd="1" destOrd="0" presId="urn:microsoft.com/office/officeart/2005/8/layout/vList5"/>
    <dgm:cxn modelId="{2AE9E5D5-1335-4A79-82E0-BA5288457133}" type="presParOf" srcId="{6A7B3CE6-A633-41AD-A52A-6E3C18BC3FBA}" destId="{C389EE74-20F2-4D57-A2DD-915C79D301C9}" srcOrd="1" destOrd="0" presId="urn:microsoft.com/office/officeart/2005/8/layout/vList5"/>
    <dgm:cxn modelId="{A950F190-1983-4C08-8B95-D06F8EC3A995}" type="presParOf" srcId="{6A7B3CE6-A633-41AD-A52A-6E3C18BC3FBA}" destId="{D479DDDA-EB90-4B97-94A8-2842DD8B70FB}" srcOrd="2" destOrd="0" presId="urn:microsoft.com/office/officeart/2005/8/layout/vList5"/>
    <dgm:cxn modelId="{2C399007-2FB0-48CE-9087-A005A1C2520A}" type="presParOf" srcId="{D479DDDA-EB90-4B97-94A8-2842DD8B70FB}" destId="{523CBF60-F99A-4C10-BBEA-B31BAD80790D}" srcOrd="0" destOrd="0" presId="urn:microsoft.com/office/officeart/2005/8/layout/vList5"/>
    <dgm:cxn modelId="{D7E64578-901D-44A5-9DB6-C16ED23C4CE0}" type="presParOf" srcId="{D479DDDA-EB90-4B97-94A8-2842DD8B70FB}" destId="{3A501A6D-490D-4C73-8012-9D46CF59F85F}" srcOrd="1" destOrd="0" presId="urn:microsoft.com/office/officeart/2005/8/layout/vList5"/>
    <dgm:cxn modelId="{035CA07E-7E3D-45E0-9B00-6B4DBB70E6ED}" type="presParOf" srcId="{6A7B3CE6-A633-41AD-A52A-6E3C18BC3FBA}" destId="{A86B3383-2DA2-4985-BE62-857848E47AC9}" srcOrd="3" destOrd="0" presId="urn:microsoft.com/office/officeart/2005/8/layout/vList5"/>
    <dgm:cxn modelId="{D1862834-EC78-4481-B11B-187CA2E922BF}" type="presParOf" srcId="{6A7B3CE6-A633-41AD-A52A-6E3C18BC3FBA}" destId="{ECC61478-A314-491C-AEC4-A3A0C8F09ACD}" srcOrd="4" destOrd="0" presId="urn:microsoft.com/office/officeart/2005/8/layout/vList5"/>
    <dgm:cxn modelId="{106D3140-BE39-4049-8B0F-360D19A19FED}" type="presParOf" srcId="{ECC61478-A314-491C-AEC4-A3A0C8F09ACD}" destId="{3C6116FF-F7CB-4533-9250-3D240E7A9DF0}" srcOrd="0" destOrd="0" presId="urn:microsoft.com/office/officeart/2005/8/layout/vList5"/>
    <dgm:cxn modelId="{126EB5F3-D2B5-4D36-A9F6-B8F01FADB480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2200" dirty="0" smtClean="0"/>
            <a:t>Darbības</a:t>
          </a:r>
          <a:endParaRPr lang="en-GB" sz="22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700" dirty="0" smtClean="0"/>
            <a:t>1. Subsidētās </a:t>
          </a:r>
          <a:r>
            <a:rPr lang="lv-LV" sz="1700" dirty="0" smtClean="0"/>
            <a:t>darba vietas, ilgstošo bezdarbnieku aktivizācija</a:t>
          </a:r>
          <a:endParaRPr lang="en-GB" sz="17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2200" dirty="0" smtClean="0"/>
            <a:t>Finansējuma saņēmējs</a:t>
          </a:r>
          <a:endParaRPr lang="en-GB" sz="22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/>
        </a:p>
      </dgm:t>
    </dgm:pt>
    <dgm:pt modelId="{5F8E436C-FE01-48A9-935A-A612A44C35E9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Nodarbinātības valsts aģentūra </a:t>
          </a:r>
          <a:r>
            <a:rPr lang="lv-LV" b="0" dirty="0" smtClean="0"/>
            <a:t>(+ darba devēji, pašvaldības, sociālie uzņēmumi, biedrības, pakalpojumu sniedzēji)</a:t>
          </a:r>
          <a:endParaRPr lang="en-GB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2200" dirty="0" smtClean="0"/>
            <a:t>Finansējums</a:t>
          </a:r>
        </a:p>
        <a:p>
          <a:r>
            <a:rPr lang="lv-LV" sz="2200" dirty="0" smtClean="0"/>
            <a:t>Uzsākšana</a:t>
          </a:r>
          <a:endParaRPr lang="en-GB" sz="22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95,98 </a:t>
          </a:r>
          <a:r>
            <a:rPr lang="lv-LV" sz="2400" dirty="0" smtClean="0"/>
            <a:t>m </a:t>
          </a:r>
          <a:r>
            <a:rPr lang="lv-LV" sz="2400" dirty="0" smtClean="0"/>
            <a:t>EUR </a:t>
          </a:r>
          <a:r>
            <a:rPr lang="lv-LV" sz="2000" dirty="0" smtClean="0"/>
            <a:t>(t.sk. KM aktivitātēm 5,14 m EUR)</a:t>
          </a:r>
          <a:endParaRPr lang="en-GB" sz="20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2015.g. (1.-3.cet</a:t>
          </a:r>
          <a:r>
            <a:rPr lang="lv-LV" sz="2400" dirty="0" smtClean="0"/>
            <a:t>.)</a:t>
          </a:r>
          <a:r>
            <a:rPr lang="lv-LV" sz="2100" dirty="0" smtClean="0"/>
            <a:t>/ MKN saskaņošana no 2014.g.jūnija (subsidētais darbs, ilgstošie bezdarbnieki)</a:t>
          </a:r>
          <a:endParaRPr lang="en-GB" sz="24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/>
        </a:p>
      </dgm:t>
    </dgm:pt>
    <dgm:pt modelId="{815CCC2D-24BD-4CFC-8B69-4D9C5B32164B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700" dirty="0" smtClean="0"/>
            <a:t>2. Reģionālā </a:t>
          </a:r>
          <a:r>
            <a:rPr lang="lv-LV" sz="1700" dirty="0" smtClean="0"/>
            <a:t>mobilitāte, kompleksi atbalsta pasākumi</a:t>
          </a:r>
          <a:endParaRPr lang="en-GB" sz="1700" dirty="0"/>
        </a:p>
      </dgm:t>
    </dgm:pt>
    <dgm:pt modelId="{ED9BF6E8-5A86-467E-8116-EDB943906E06}" type="parTrans" cxnId="{08712D30-45AC-4C60-B1A0-4E9425206869}">
      <dgm:prSet/>
      <dgm:spPr/>
      <dgm:t>
        <a:bodyPr/>
        <a:lstStyle/>
        <a:p>
          <a:endParaRPr lang="en-GB"/>
        </a:p>
      </dgm:t>
    </dgm:pt>
    <dgm:pt modelId="{16A4B9BD-C943-4A3C-82B5-4614FFD19B71}" type="sibTrans" cxnId="{08712D30-45AC-4C60-B1A0-4E9425206869}">
      <dgm:prSet/>
      <dgm:spPr/>
      <dgm:t>
        <a:bodyPr/>
        <a:lstStyle/>
        <a:p>
          <a:endParaRPr lang="en-GB"/>
        </a:p>
      </dgm:t>
    </dgm:pt>
    <dgm:pt modelId="{5538C057-0ABB-46AD-829B-63EBC7BA940A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700" dirty="0" smtClean="0"/>
            <a:t>3. Sociālās </a:t>
          </a:r>
          <a:r>
            <a:rPr lang="lv-LV" sz="1700" dirty="0" smtClean="0"/>
            <a:t>uzņēmējdarbības atbalsts</a:t>
          </a:r>
          <a:endParaRPr lang="en-GB" sz="1700" dirty="0"/>
        </a:p>
      </dgm:t>
    </dgm:pt>
    <dgm:pt modelId="{25082E98-1BBB-439F-93E8-9463CDFC961C}" type="parTrans" cxnId="{8556F063-F6F0-4017-94AB-7BA0ADD31617}">
      <dgm:prSet/>
      <dgm:spPr/>
      <dgm:t>
        <a:bodyPr/>
        <a:lstStyle/>
        <a:p>
          <a:endParaRPr lang="en-GB"/>
        </a:p>
      </dgm:t>
    </dgm:pt>
    <dgm:pt modelId="{C66FEC11-6021-49B3-9439-C81D1927CFB2}" type="sibTrans" cxnId="{8556F063-F6F0-4017-94AB-7BA0ADD31617}">
      <dgm:prSet/>
      <dgm:spPr/>
      <dgm:t>
        <a:bodyPr/>
        <a:lstStyle/>
        <a:p>
          <a:endParaRPr lang="en-GB"/>
        </a:p>
      </dgm:t>
    </dgm:pt>
    <dgm:pt modelId="{B25D8017-9301-4E38-B429-6EB4A3D69E77}">
      <dgm:prSet phldrT="[Text]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b="1" dirty="0" smtClean="0"/>
            <a:t>Sabiedrības integrācijas fonds </a:t>
          </a:r>
          <a:endParaRPr lang="en-GB" b="1" dirty="0"/>
        </a:p>
      </dgm:t>
    </dgm:pt>
    <dgm:pt modelId="{C7B17848-0E55-4D22-B5C9-080DD0A3578F}" type="parTrans" cxnId="{87AB600F-31D1-4E7C-8C2E-53ADEF4E39F2}">
      <dgm:prSet/>
      <dgm:spPr/>
      <dgm:t>
        <a:bodyPr/>
        <a:lstStyle/>
        <a:p>
          <a:endParaRPr lang="en-GB"/>
        </a:p>
      </dgm:t>
    </dgm:pt>
    <dgm:pt modelId="{560D30C4-DD9C-4ECE-82AB-20A86935A789}" type="sibTrans" cxnId="{87AB600F-31D1-4E7C-8C2E-53ADEF4E39F2}">
      <dgm:prSet/>
      <dgm:spPr/>
      <dgm:t>
        <a:bodyPr/>
        <a:lstStyle/>
        <a:p>
          <a:endParaRPr lang="en-GB"/>
        </a:p>
      </dgm:t>
    </dgm:pt>
    <dgm:pt modelId="{0093FB19-7AA6-4899-89D9-E531AAA3D265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700" dirty="0" smtClean="0"/>
            <a:t>4. Diskriminācijas </a:t>
          </a:r>
          <a:r>
            <a:rPr lang="lv-LV" sz="1700" dirty="0" smtClean="0"/>
            <a:t>mazināšanas, sociālās integrācijas pasākumi </a:t>
          </a:r>
          <a:r>
            <a:rPr lang="lv-LV" sz="1700" dirty="0" smtClean="0"/>
            <a:t>(LM, KM</a:t>
          </a:r>
          <a:r>
            <a:rPr lang="lv-LV" sz="1700" dirty="0" smtClean="0"/>
            <a:t>)</a:t>
          </a:r>
          <a:endParaRPr lang="en-GB" sz="1700" dirty="0"/>
        </a:p>
      </dgm:t>
    </dgm:pt>
    <dgm:pt modelId="{9F9C8F7A-F113-4C02-A87A-FB037E622AB4}" type="parTrans" cxnId="{27DCC50A-4FF7-4FC2-970B-65DD19588125}">
      <dgm:prSet/>
      <dgm:spPr/>
      <dgm:t>
        <a:bodyPr/>
        <a:lstStyle/>
        <a:p>
          <a:endParaRPr lang="en-GB"/>
        </a:p>
      </dgm:t>
    </dgm:pt>
    <dgm:pt modelId="{3C3ABD0B-4E6B-47B8-BB34-4D55942825C7}" type="sibTrans" cxnId="{27DCC50A-4FF7-4FC2-970B-65DD19588125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9192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357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7224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61007" custScaleY="681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86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EDCDB1C5-9B25-4CEE-96CF-7582CD2F692F}" type="presOf" srcId="{C3F24E23-FC06-4CE8-BC2E-FFFB09B715B1}" destId="{3C6116FF-F7CB-4533-9250-3D240E7A9DF0}" srcOrd="0" destOrd="0" presId="urn:microsoft.com/office/officeart/2005/8/layout/vList5"/>
    <dgm:cxn modelId="{8556F063-F6F0-4017-94AB-7BA0ADD31617}" srcId="{AAD69701-A2B7-4F5B-A41F-579572A55EC2}" destId="{5538C057-0ABB-46AD-829B-63EBC7BA940A}" srcOrd="2" destOrd="0" parTransId="{25082E98-1BBB-439F-93E8-9463CDFC961C}" sibTransId="{C66FEC11-6021-49B3-9439-C81D1927CFB2}"/>
    <dgm:cxn modelId="{1B4421AB-E137-4B0F-8703-CFD16EBF5E15}" type="presOf" srcId="{B810E10C-8CE4-4A73-82D0-412109FAA081}" destId="{621B0868-AB0C-4194-B86F-2B81CD067FA9}" srcOrd="0" destOrd="1" presId="urn:microsoft.com/office/officeart/2005/8/layout/vList5"/>
    <dgm:cxn modelId="{A2BF03A6-B25C-45AD-ABA3-475A56CD6336}" type="presOf" srcId="{FD3B309C-91C3-4268-8E79-B30929B4329D}" destId="{621B0868-AB0C-4194-B86F-2B81CD067FA9}" srcOrd="0" destOrd="0" presId="urn:microsoft.com/office/officeart/2005/8/layout/vList5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87AB600F-31D1-4E7C-8C2E-53ADEF4E39F2}" srcId="{4A6E2BDC-5F1C-43D0-B639-F22B879AF42E}" destId="{B25D8017-9301-4E38-B429-6EB4A3D69E77}" srcOrd="1" destOrd="0" parTransId="{C7B17848-0E55-4D22-B5C9-080DD0A3578F}" sibTransId="{560D30C4-DD9C-4ECE-82AB-20A86935A789}"/>
    <dgm:cxn modelId="{F04EE369-7231-4157-B330-EE5A12E471B0}" type="presOf" srcId="{5F8E436C-FE01-48A9-935A-A612A44C35E9}" destId="{3A501A6D-490D-4C73-8012-9D46CF59F85F}" srcOrd="0" destOrd="0" presId="urn:microsoft.com/office/officeart/2005/8/layout/vList5"/>
    <dgm:cxn modelId="{27DCC50A-4FF7-4FC2-970B-65DD19588125}" srcId="{AAD69701-A2B7-4F5B-A41F-579572A55EC2}" destId="{0093FB19-7AA6-4899-89D9-E531AAA3D265}" srcOrd="3" destOrd="0" parTransId="{9F9C8F7A-F113-4C02-A87A-FB037E622AB4}" sibTransId="{3C3ABD0B-4E6B-47B8-BB34-4D55942825C7}"/>
    <dgm:cxn modelId="{4695B653-A2F8-4168-9CD3-72DDF4F294BB}" type="presOf" srcId="{815CCC2D-24BD-4CFC-8B69-4D9C5B32164B}" destId="{111A7FB4-7F9D-410C-9497-1EA5FBD5C3BB}" srcOrd="0" destOrd="1" presId="urn:microsoft.com/office/officeart/2005/8/layout/vList5"/>
    <dgm:cxn modelId="{D2B8E8E5-2068-4384-B94E-C170103F5800}" type="presOf" srcId="{3629B22D-2E5F-444D-8E62-9CD03338DFC7}" destId="{6A7B3CE6-A633-41AD-A52A-6E3C18BC3FBA}" srcOrd="0" destOrd="0" presId="urn:microsoft.com/office/officeart/2005/8/layout/vList5"/>
    <dgm:cxn modelId="{4993DE95-9C8D-403A-A4A1-FC5E927A42EE}" type="presOf" srcId="{AAD69701-A2B7-4F5B-A41F-579572A55EC2}" destId="{7D3B61EF-BE2E-4B49-B669-D9431B768CC5}" srcOrd="0" destOrd="0" presId="urn:microsoft.com/office/officeart/2005/8/layout/vList5"/>
    <dgm:cxn modelId="{233650A8-5C48-481B-9820-70335EB8D4AC}" type="presOf" srcId="{4B4381DF-7731-4162-9D65-AB65CF8A2F79}" destId="{111A7FB4-7F9D-410C-9497-1EA5FBD5C3BB}" srcOrd="0" destOrd="0" presId="urn:microsoft.com/office/officeart/2005/8/layout/vList5"/>
    <dgm:cxn modelId="{E9D6503D-3F91-4387-8E9E-D449CC936ABE}" type="presOf" srcId="{4A6E2BDC-5F1C-43D0-B639-F22B879AF42E}" destId="{523CBF60-F99A-4C10-BBEA-B31BAD80790D}" srcOrd="0" destOrd="0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0C27C3-8519-4E9D-8779-9C36E8AF3A14}" type="presOf" srcId="{5538C057-0ABB-46AD-829B-63EBC7BA940A}" destId="{111A7FB4-7F9D-410C-9497-1EA5FBD5C3BB}" srcOrd="0" destOrd="2" presId="urn:microsoft.com/office/officeart/2005/8/layout/vList5"/>
    <dgm:cxn modelId="{5B48D8AA-126B-4460-95A7-75AFA2C2D3D5}" type="presOf" srcId="{0093FB19-7AA6-4899-89D9-E531AAA3D265}" destId="{111A7FB4-7F9D-410C-9497-1EA5FBD5C3BB}" srcOrd="0" destOrd="3" presId="urn:microsoft.com/office/officeart/2005/8/layout/vList5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08712D30-45AC-4C60-B1A0-4E9425206869}" srcId="{AAD69701-A2B7-4F5B-A41F-579572A55EC2}" destId="{815CCC2D-24BD-4CFC-8B69-4D9C5B32164B}" srcOrd="1" destOrd="0" parTransId="{ED9BF6E8-5A86-467E-8116-EDB943906E06}" sibTransId="{16A4B9BD-C943-4A3C-82B5-4614FFD19B71}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BA438DCC-2397-4FA5-9D82-F4BAB5B51D52}" type="presOf" srcId="{B25D8017-9301-4E38-B429-6EB4A3D69E77}" destId="{3A501A6D-490D-4C73-8012-9D46CF59F85F}" srcOrd="0" destOrd="1" presId="urn:microsoft.com/office/officeart/2005/8/layout/vList5"/>
    <dgm:cxn modelId="{572CE04D-BAA8-4EC3-9FEC-8F75A9BDEA1B}" type="presParOf" srcId="{6A7B3CE6-A633-41AD-A52A-6E3C18BC3FBA}" destId="{944F9C1D-993F-4A74-987C-A1299EFA5151}" srcOrd="0" destOrd="0" presId="urn:microsoft.com/office/officeart/2005/8/layout/vList5"/>
    <dgm:cxn modelId="{FD2C4D4E-18CD-4542-A33D-B215F9758882}" type="presParOf" srcId="{944F9C1D-993F-4A74-987C-A1299EFA5151}" destId="{7D3B61EF-BE2E-4B49-B669-D9431B768CC5}" srcOrd="0" destOrd="0" presId="urn:microsoft.com/office/officeart/2005/8/layout/vList5"/>
    <dgm:cxn modelId="{2510FD3B-BBAF-4CFF-A351-904C3AEE5455}" type="presParOf" srcId="{944F9C1D-993F-4A74-987C-A1299EFA5151}" destId="{111A7FB4-7F9D-410C-9497-1EA5FBD5C3BB}" srcOrd="1" destOrd="0" presId="urn:microsoft.com/office/officeart/2005/8/layout/vList5"/>
    <dgm:cxn modelId="{A899CEAF-625F-4887-A734-8DFB75010D88}" type="presParOf" srcId="{6A7B3CE6-A633-41AD-A52A-6E3C18BC3FBA}" destId="{C389EE74-20F2-4D57-A2DD-915C79D301C9}" srcOrd="1" destOrd="0" presId="urn:microsoft.com/office/officeart/2005/8/layout/vList5"/>
    <dgm:cxn modelId="{32A6D1F1-09D9-4A1B-B3B8-90590DB43790}" type="presParOf" srcId="{6A7B3CE6-A633-41AD-A52A-6E3C18BC3FBA}" destId="{D479DDDA-EB90-4B97-94A8-2842DD8B70FB}" srcOrd="2" destOrd="0" presId="urn:microsoft.com/office/officeart/2005/8/layout/vList5"/>
    <dgm:cxn modelId="{04C66AFE-D4E7-44F6-8E78-3400D3CD86E9}" type="presParOf" srcId="{D479DDDA-EB90-4B97-94A8-2842DD8B70FB}" destId="{523CBF60-F99A-4C10-BBEA-B31BAD80790D}" srcOrd="0" destOrd="0" presId="urn:microsoft.com/office/officeart/2005/8/layout/vList5"/>
    <dgm:cxn modelId="{185EE8BA-BB22-4C8C-BADA-DC3DD926A8FD}" type="presParOf" srcId="{D479DDDA-EB90-4B97-94A8-2842DD8B70FB}" destId="{3A501A6D-490D-4C73-8012-9D46CF59F85F}" srcOrd="1" destOrd="0" presId="urn:microsoft.com/office/officeart/2005/8/layout/vList5"/>
    <dgm:cxn modelId="{128480D1-19FF-4079-ADEC-79FD6E83528C}" type="presParOf" srcId="{6A7B3CE6-A633-41AD-A52A-6E3C18BC3FBA}" destId="{A86B3383-2DA2-4985-BE62-857848E47AC9}" srcOrd="3" destOrd="0" presId="urn:microsoft.com/office/officeart/2005/8/layout/vList5"/>
    <dgm:cxn modelId="{CD3859A9-3D26-4959-A491-1D0CB7288CED}" type="presParOf" srcId="{6A7B3CE6-A633-41AD-A52A-6E3C18BC3FBA}" destId="{ECC61478-A314-491C-AEC4-A3A0C8F09ACD}" srcOrd="4" destOrd="0" presId="urn:microsoft.com/office/officeart/2005/8/layout/vList5"/>
    <dgm:cxn modelId="{912AAD78-B9E9-4E1F-9AC8-C1F7885D0B20}" type="presParOf" srcId="{ECC61478-A314-491C-AEC4-A3A0C8F09ACD}" destId="{3C6116FF-F7CB-4533-9250-3D240E7A9DF0}" srcOrd="0" destOrd="0" presId="urn:microsoft.com/office/officeart/2005/8/layout/vList5"/>
    <dgm:cxn modelId="{86234739-2882-49E4-BCCF-D6EDC03C62E1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1900" dirty="0" smtClean="0"/>
            <a:t>Darbības</a:t>
          </a:r>
          <a:endParaRPr lang="en-GB" sz="19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 sz="1900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 sz="1900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Sociālo darbinieku apmācība, </a:t>
          </a:r>
          <a:r>
            <a:rPr lang="lv-LV" sz="1900" dirty="0" err="1" smtClean="0"/>
            <a:t>supervīzijas</a:t>
          </a:r>
          <a:r>
            <a:rPr lang="lv-LV" sz="1900" dirty="0" smtClean="0"/>
            <a:t>, metodiskā vadība</a:t>
          </a:r>
          <a:endParaRPr lang="en-GB" sz="19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 sz="1900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 sz="1900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1900" dirty="0" smtClean="0"/>
            <a:t>Finansējuma saņēmējs</a:t>
          </a:r>
          <a:endParaRPr lang="en-GB" sz="19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 sz="1900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 sz="1900"/>
        </a:p>
      </dgm:t>
    </dgm:pt>
    <dgm:pt modelId="{5F8E436C-FE01-48A9-935A-A612A44C35E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Labklājības ministrija </a:t>
          </a:r>
          <a:r>
            <a:rPr lang="lv-LV" sz="1900" b="0" dirty="0" smtClean="0"/>
            <a:t>(sadarbībā ar NVO sociālā darba jomā, plānošanas reģioniem, pašvaldībām, LPS, augstskolām)</a:t>
          </a:r>
          <a:endParaRPr lang="en-GB" sz="1900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 sz="1900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 sz="1900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1900" dirty="0" smtClean="0"/>
            <a:t>Finansējums</a:t>
          </a:r>
        </a:p>
        <a:p>
          <a:r>
            <a:rPr lang="lv-LV" sz="1900" dirty="0" smtClean="0"/>
            <a:t>Uzsākšana</a:t>
          </a:r>
          <a:endParaRPr lang="en-GB" sz="19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 sz="1900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 sz="1900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8,5 </a:t>
          </a:r>
          <a:r>
            <a:rPr lang="lv-LV" sz="2400" dirty="0" smtClean="0"/>
            <a:t>m EUR</a:t>
          </a:r>
          <a:endParaRPr lang="en-GB" sz="24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 sz="1900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 sz="1900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400" dirty="0" smtClean="0"/>
            <a:t>2015.g</a:t>
          </a:r>
          <a:r>
            <a:rPr lang="lv-LV" sz="2400" dirty="0" smtClean="0"/>
            <a:t>. </a:t>
          </a:r>
          <a:r>
            <a:rPr lang="lv-LV" sz="2400" dirty="0" smtClean="0"/>
            <a:t>(2.cet.)/ </a:t>
          </a:r>
          <a:r>
            <a:rPr lang="lv-LV" sz="2200" dirty="0" smtClean="0"/>
            <a:t>MKN saskaņošana ~ 2014.g. jūlijā</a:t>
          </a:r>
          <a:endParaRPr lang="en-GB" sz="24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 sz="1900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 sz="1900"/>
        </a:p>
      </dgm:t>
    </dgm:pt>
    <dgm:pt modelId="{815CCC2D-24BD-4CFC-8B69-4D9C5B32164B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Vadības kvalitātes un atalgojuma noteikšanas sistēmas izveide</a:t>
          </a:r>
          <a:endParaRPr lang="en-GB" sz="1900" dirty="0"/>
        </a:p>
      </dgm:t>
    </dgm:pt>
    <dgm:pt modelId="{ED9BF6E8-5A86-467E-8116-EDB943906E06}" type="parTrans" cxnId="{08712D30-45AC-4C60-B1A0-4E9425206869}">
      <dgm:prSet/>
      <dgm:spPr/>
      <dgm:t>
        <a:bodyPr/>
        <a:lstStyle/>
        <a:p>
          <a:endParaRPr lang="en-GB" sz="1900"/>
        </a:p>
      </dgm:t>
    </dgm:pt>
    <dgm:pt modelId="{16A4B9BD-C943-4A3C-82B5-4614FFD19B71}" type="sibTrans" cxnId="{08712D30-45AC-4C60-B1A0-4E9425206869}">
      <dgm:prSet/>
      <dgm:spPr/>
      <dgm:t>
        <a:bodyPr/>
        <a:lstStyle/>
        <a:p>
          <a:endParaRPr lang="en-GB" sz="1900"/>
        </a:p>
      </dgm:t>
    </dgm:pt>
    <dgm:pt modelId="{5538C057-0ABB-46AD-829B-63EBC7BA940A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Nabadzības situācijas monitorings un pētījumi</a:t>
          </a:r>
          <a:endParaRPr lang="en-GB" sz="1900" dirty="0"/>
        </a:p>
      </dgm:t>
    </dgm:pt>
    <dgm:pt modelId="{25082E98-1BBB-439F-93E8-9463CDFC961C}" type="parTrans" cxnId="{8556F063-F6F0-4017-94AB-7BA0ADD31617}">
      <dgm:prSet/>
      <dgm:spPr/>
      <dgm:t>
        <a:bodyPr/>
        <a:lstStyle/>
        <a:p>
          <a:endParaRPr lang="en-GB" sz="1900"/>
        </a:p>
      </dgm:t>
    </dgm:pt>
    <dgm:pt modelId="{C66FEC11-6021-49B3-9439-C81D1927CFB2}" type="sibTrans" cxnId="{8556F063-F6F0-4017-94AB-7BA0ADD31617}">
      <dgm:prSet/>
      <dgm:spPr/>
      <dgm:t>
        <a:bodyPr/>
        <a:lstStyle/>
        <a:p>
          <a:endParaRPr lang="en-GB" sz="1900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5472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24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5742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59010" custScaleY="681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86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8712D30-45AC-4C60-B1A0-4E9425206869}" srcId="{AAD69701-A2B7-4F5B-A41F-579572A55EC2}" destId="{815CCC2D-24BD-4CFC-8B69-4D9C5B32164B}" srcOrd="1" destOrd="0" parTransId="{ED9BF6E8-5A86-467E-8116-EDB943906E06}" sibTransId="{16A4B9BD-C943-4A3C-82B5-4614FFD19B71}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B589E9D2-B3E8-4FD0-8890-32E8C0EDF03A}" type="presOf" srcId="{B810E10C-8CE4-4A73-82D0-412109FAA081}" destId="{621B0868-AB0C-4194-B86F-2B81CD067FA9}" srcOrd="0" destOrd="1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85F3E17C-6574-42B0-BAE4-2A6318333AE2}" type="presOf" srcId="{FD3B309C-91C3-4268-8E79-B30929B4329D}" destId="{621B0868-AB0C-4194-B86F-2B81CD067FA9}" srcOrd="0" destOrd="0" presId="urn:microsoft.com/office/officeart/2005/8/layout/vList5"/>
    <dgm:cxn modelId="{A5CBEA2C-61BE-4AC4-808E-FFA9D05A9F98}" type="presOf" srcId="{C3F24E23-FC06-4CE8-BC2E-FFFB09B715B1}" destId="{3C6116FF-F7CB-4533-9250-3D240E7A9DF0}" srcOrd="0" destOrd="0" presId="urn:microsoft.com/office/officeart/2005/8/layout/vList5"/>
    <dgm:cxn modelId="{C6AC51D5-C977-4A54-9E49-FDCF2D09B235}" type="presOf" srcId="{AAD69701-A2B7-4F5B-A41F-579572A55EC2}" destId="{7D3B61EF-BE2E-4B49-B669-D9431B768CC5}" srcOrd="0" destOrd="0" presId="urn:microsoft.com/office/officeart/2005/8/layout/vList5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8556F063-F6F0-4017-94AB-7BA0ADD31617}" srcId="{AAD69701-A2B7-4F5B-A41F-579572A55EC2}" destId="{5538C057-0ABB-46AD-829B-63EBC7BA940A}" srcOrd="2" destOrd="0" parTransId="{25082E98-1BBB-439F-93E8-9463CDFC961C}" sibTransId="{C66FEC11-6021-49B3-9439-C81D1927CFB2}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DB978ED4-D23D-4EFB-80E8-0CC1FCE4037A}" type="presOf" srcId="{4A6E2BDC-5F1C-43D0-B639-F22B879AF42E}" destId="{523CBF60-F99A-4C10-BBEA-B31BAD80790D}" srcOrd="0" destOrd="0" presId="urn:microsoft.com/office/officeart/2005/8/layout/vList5"/>
    <dgm:cxn modelId="{79C21708-87FE-4624-83AE-941F8589399C}" type="presOf" srcId="{3629B22D-2E5F-444D-8E62-9CD03338DFC7}" destId="{6A7B3CE6-A633-41AD-A52A-6E3C18BC3FBA}" srcOrd="0" destOrd="0" presId="urn:microsoft.com/office/officeart/2005/8/layout/vList5"/>
    <dgm:cxn modelId="{594CB170-704C-4968-A997-089C50939C3F}" type="presOf" srcId="{4B4381DF-7731-4162-9D65-AB65CF8A2F79}" destId="{111A7FB4-7F9D-410C-9497-1EA5FBD5C3BB}" srcOrd="0" destOrd="0" presId="urn:microsoft.com/office/officeart/2005/8/layout/vList5"/>
    <dgm:cxn modelId="{07A9D05C-F996-4954-849A-55DAA83489F4}" type="presOf" srcId="{5F8E436C-FE01-48A9-935A-A612A44C35E9}" destId="{3A501A6D-490D-4C73-8012-9D46CF59F85F}" srcOrd="0" destOrd="0" presId="urn:microsoft.com/office/officeart/2005/8/layout/vList5"/>
    <dgm:cxn modelId="{146D8BD6-A57F-426E-BDF2-FC3D0FF064B7}" srcId="{4A6E2BDC-5F1C-43D0-B639-F22B879AF42E}" destId="{5F8E436C-FE01-48A9-935A-A612A44C35E9}" srcOrd="0" destOrd="0" parTransId="{438C6C7C-E208-498B-BE06-946C7D71CF45}" sibTransId="{5C7161E9-AC8F-44A8-AC0F-4EC094F7D1BA}"/>
    <dgm:cxn modelId="{8369419B-F8F1-4DA6-A28D-5393E216FF50}" type="presOf" srcId="{815CCC2D-24BD-4CFC-8B69-4D9C5B32164B}" destId="{111A7FB4-7F9D-410C-9497-1EA5FBD5C3BB}" srcOrd="0" destOrd="1" presId="urn:microsoft.com/office/officeart/2005/8/layout/vList5"/>
    <dgm:cxn modelId="{502FF3F9-CF0A-44A0-8992-E534EB4B4C09}" type="presOf" srcId="{5538C057-0ABB-46AD-829B-63EBC7BA940A}" destId="{111A7FB4-7F9D-410C-9497-1EA5FBD5C3BB}" srcOrd="0" destOrd="2" presId="urn:microsoft.com/office/officeart/2005/8/layout/vList5"/>
    <dgm:cxn modelId="{7A8F3C00-6BF0-4FE3-A5A6-10FA1101CB39}" type="presParOf" srcId="{6A7B3CE6-A633-41AD-A52A-6E3C18BC3FBA}" destId="{944F9C1D-993F-4A74-987C-A1299EFA5151}" srcOrd="0" destOrd="0" presId="urn:microsoft.com/office/officeart/2005/8/layout/vList5"/>
    <dgm:cxn modelId="{4E75EEA4-E505-44E2-9AB8-EBDE74ADEC36}" type="presParOf" srcId="{944F9C1D-993F-4A74-987C-A1299EFA5151}" destId="{7D3B61EF-BE2E-4B49-B669-D9431B768CC5}" srcOrd="0" destOrd="0" presId="urn:microsoft.com/office/officeart/2005/8/layout/vList5"/>
    <dgm:cxn modelId="{4BA30DC3-6B1D-46FA-BF44-A738DDF352CC}" type="presParOf" srcId="{944F9C1D-993F-4A74-987C-A1299EFA5151}" destId="{111A7FB4-7F9D-410C-9497-1EA5FBD5C3BB}" srcOrd="1" destOrd="0" presId="urn:microsoft.com/office/officeart/2005/8/layout/vList5"/>
    <dgm:cxn modelId="{1A1636E3-9D31-486F-9F10-5F06A7B5298D}" type="presParOf" srcId="{6A7B3CE6-A633-41AD-A52A-6E3C18BC3FBA}" destId="{C389EE74-20F2-4D57-A2DD-915C79D301C9}" srcOrd="1" destOrd="0" presId="urn:microsoft.com/office/officeart/2005/8/layout/vList5"/>
    <dgm:cxn modelId="{FF90EF89-B59A-4D4E-B071-083FFF14D7AC}" type="presParOf" srcId="{6A7B3CE6-A633-41AD-A52A-6E3C18BC3FBA}" destId="{D479DDDA-EB90-4B97-94A8-2842DD8B70FB}" srcOrd="2" destOrd="0" presId="urn:microsoft.com/office/officeart/2005/8/layout/vList5"/>
    <dgm:cxn modelId="{EE92222F-A7AC-4FF0-90B5-40AB47812D61}" type="presParOf" srcId="{D479DDDA-EB90-4B97-94A8-2842DD8B70FB}" destId="{523CBF60-F99A-4C10-BBEA-B31BAD80790D}" srcOrd="0" destOrd="0" presId="urn:microsoft.com/office/officeart/2005/8/layout/vList5"/>
    <dgm:cxn modelId="{E2896B17-EAD3-4FEB-B0A8-897C0B64B4AE}" type="presParOf" srcId="{D479DDDA-EB90-4B97-94A8-2842DD8B70FB}" destId="{3A501A6D-490D-4C73-8012-9D46CF59F85F}" srcOrd="1" destOrd="0" presId="urn:microsoft.com/office/officeart/2005/8/layout/vList5"/>
    <dgm:cxn modelId="{38711DE6-50D8-45FE-9B0F-DEF96AADFB65}" type="presParOf" srcId="{6A7B3CE6-A633-41AD-A52A-6E3C18BC3FBA}" destId="{A86B3383-2DA2-4985-BE62-857848E47AC9}" srcOrd="3" destOrd="0" presId="urn:microsoft.com/office/officeart/2005/8/layout/vList5"/>
    <dgm:cxn modelId="{B4DEA6E3-B163-4F07-A4B4-DD7D9774169A}" type="presParOf" srcId="{6A7B3CE6-A633-41AD-A52A-6E3C18BC3FBA}" destId="{ECC61478-A314-491C-AEC4-A3A0C8F09ACD}" srcOrd="4" destOrd="0" presId="urn:microsoft.com/office/officeart/2005/8/layout/vList5"/>
    <dgm:cxn modelId="{3CFC0A38-77F6-4264-96F3-02919F2BF12D}" type="presParOf" srcId="{ECC61478-A314-491C-AEC4-A3A0C8F09ACD}" destId="{3C6116FF-F7CB-4533-9250-3D240E7A9DF0}" srcOrd="0" destOrd="0" presId="urn:microsoft.com/office/officeart/2005/8/layout/vList5"/>
    <dgm:cxn modelId="{FEC3D27B-19EC-45E6-9271-91BCE4B6DCE1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1900" dirty="0" smtClean="0"/>
            <a:t>Darbības</a:t>
          </a:r>
          <a:endParaRPr lang="en-GB" sz="19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 sz="1900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 sz="1900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err="1" smtClean="0"/>
            <a:t>Deinstitucionalizācijas</a:t>
          </a:r>
          <a:r>
            <a:rPr lang="lv-LV" sz="1900" dirty="0" smtClean="0"/>
            <a:t> plānu (individuālo/reģionālo) izstrāde  </a:t>
          </a:r>
          <a:endParaRPr lang="en-GB" sz="19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 sz="1900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 sz="1900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1900" dirty="0" smtClean="0"/>
            <a:t>Finansējuma saņēmējs</a:t>
          </a:r>
          <a:endParaRPr lang="en-GB" sz="19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 sz="1900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 sz="1900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1900" dirty="0" smtClean="0"/>
            <a:t>Finansējums</a:t>
          </a:r>
        </a:p>
        <a:p>
          <a:r>
            <a:rPr lang="lv-LV" sz="1900" dirty="0" smtClean="0"/>
            <a:t>Uzsākšana</a:t>
          </a:r>
          <a:endParaRPr lang="en-GB" sz="19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 sz="1900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 sz="1900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dirty="0" smtClean="0"/>
            <a:t>48,7 </a:t>
          </a:r>
          <a:r>
            <a:rPr lang="lv-LV" sz="2000" dirty="0" smtClean="0"/>
            <a:t>m EUR</a:t>
          </a:r>
          <a:endParaRPr lang="en-GB" sz="20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 sz="1900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 sz="1900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dirty="0" smtClean="0"/>
            <a:t>2015.g</a:t>
          </a:r>
          <a:r>
            <a:rPr lang="lv-LV" sz="2000" dirty="0" smtClean="0"/>
            <a:t>. </a:t>
          </a:r>
          <a:r>
            <a:rPr lang="lv-LV" sz="2000" dirty="0" smtClean="0"/>
            <a:t>(2.cet.)/MKN saskaņošana ~ 2014.g. sept.</a:t>
          </a:r>
          <a:endParaRPr lang="en-GB" sz="20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 sz="1900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 sz="1900"/>
        </a:p>
      </dgm:t>
    </dgm:pt>
    <dgm:pt modelId="{815CCC2D-24BD-4CFC-8B69-4D9C5B32164B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Individuālā budžeta modeļa izstrāde, ieviešana</a:t>
          </a:r>
          <a:endParaRPr lang="en-GB" sz="1900" dirty="0"/>
        </a:p>
      </dgm:t>
    </dgm:pt>
    <dgm:pt modelId="{ED9BF6E8-5A86-467E-8116-EDB943906E06}" type="parTrans" cxnId="{08712D30-45AC-4C60-B1A0-4E9425206869}">
      <dgm:prSet/>
      <dgm:spPr/>
      <dgm:t>
        <a:bodyPr/>
        <a:lstStyle/>
        <a:p>
          <a:endParaRPr lang="en-GB" sz="1900"/>
        </a:p>
      </dgm:t>
    </dgm:pt>
    <dgm:pt modelId="{16A4B9BD-C943-4A3C-82B5-4614FFD19B71}" type="sibTrans" cxnId="{08712D30-45AC-4C60-B1A0-4E9425206869}">
      <dgm:prSet/>
      <dgm:spPr/>
      <dgm:t>
        <a:bodyPr/>
        <a:lstStyle/>
        <a:p>
          <a:endParaRPr lang="en-GB" sz="1900"/>
        </a:p>
      </dgm:t>
    </dgm:pt>
    <dgm:pt modelId="{536F2803-B5BD-47D3-AC10-412257BFC3CC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Pakalpojumi ārpusģimenes aprūpē esošiem bērniem </a:t>
          </a:r>
          <a:endParaRPr lang="en-GB" sz="1900" dirty="0"/>
        </a:p>
      </dgm:t>
    </dgm:pt>
    <dgm:pt modelId="{6B885F0E-565A-425B-9A44-8817A2313C20}" type="parTrans" cxnId="{5AAE3C64-3CC8-48C7-8971-6FFBFEE71C42}">
      <dgm:prSet/>
      <dgm:spPr/>
      <dgm:t>
        <a:bodyPr/>
        <a:lstStyle/>
        <a:p>
          <a:endParaRPr lang="en-GB"/>
        </a:p>
      </dgm:t>
    </dgm:pt>
    <dgm:pt modelId="{47D0C02A-1E02-4ACE-AC05-76D7AF4D52F0}" type="sibTrans" cxnId="{5AAE3C64-3CC8-48C7-8971-6FFBFEE71C42}">
      <dgm:prSet/>
      <dgm:spPr/>
      <dgm:t>
        <a:bodyPr/>
        <a:lstStyle/>
        <a:p>
          <a:endParaRPr lang="en-GB"/>
        </a:p>
      </dgm:t>
    </dgm:pt>
    <dgm:pt modelId="{7A1EB712-4E93-4639-A6DB-345258EA4494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Sabiedrībā balstīti pakalpojumi personām ar GRT</a:t>
          </a:r>
          <a:endParaRPr lang="en-GB" sz="1900" dirty="0"/>
        </a:p>
      </dgm:t>
    </dgm:pt>
    <dgm:pt modelId="{B96AF6C7-2487-40E3-A50C-650C78A74A10}" type="parTrans" cxnId="{1AC47485-0883-4806-9E19-DDCACB73F9DD}">
      <dgm:prSet/>
      <dgm:spPr/>
      <dgm:t>
        <a:bodyPr/>
        <a:lstStyle/>
        <a:p>
          <a:endParaRPr lang="en-GB"/>
        </a:p>
      </dgm:t>
    </dgm:pt>
    <dgm:pt modelId="{AA6A19C6-9C9F-47C1-A1E0-1D18275DD88E}" type="sibTrans" cxnId="{1AC47485-0883-4806-9E19-DDCACB73F9DD}">
      <dgm:prSet/>
      <dgm:spPr/>
      <dgm:t>
        <a:bodyPr/>
        <a:lstStyle/>
        <a:p>
          <a:endParaRPr lang="en-GB"/>
        </a:p>
      </dgm:t>
    </dgm:pt>
    <dgm:pt modelId="{51895EBD-D958-4A89-9A39-2C5D2D31202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Plānošanas reģioni</a:t>
          </a:r>
          <a:r>
            <a:rPr lang="lv-LV" sz="1900" dirty="0" smtClean="0"/>
            <a:t>, sadarbībā ar pašvaldībām</a:t>
          </a:r>
          <a:endParaRPr lang="en-GB" sz="1900" dirty="0"/>
        </a:p>
      </dgm:t>
    </dgm:pt>
    <dgm:pt modelId="{2E88C972-FB5F-45AD-933C-FA235C051344}" type="parTrans" cxnId="{E154DFCC-714A-43F1-921F-66EA54541099}">
      <dgm:prSet/>
      <dgm:spPr/>
      <dgm:t>
        <a:bodyPr/>
        <a:lstStyle/>
        <a:p>
          <a:endParaRPr lang="en-GB"/>
        </a:p>
      </dgm:t>
    </dgm:pt>
    <dgm:pt modelId="{4BF286C8-9C82-43ED-B202-2F164B397C4F}" type="sibTrans" cxnId="{E154DFCC-714A-43F1-921F-66EA54541099}">
      <dgm:prSet/>
      <dgm:spPr/>
      <dgm:t>
        <a:bodyPr/>
        <a:lstStyle/>
        <a:p>
          <a:endParaRPr lang="en-GB"/>
        </a:p>
      </dgm:t>
    </dgm:pt>
    <dgm:pt modelId="{4CE75E8B-9433-4D00-B4B3-7D3B21D73B2A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Pakalpojumi ģimenēm, kurās ir bērns ar funkcionāliem traucējumiem</a:t>
          </a:r>
          <a:endParaRPr lang="en-GB" sz="1900" dirty="0"/>
        </a:p>
      </dgm:t>
    </dgm:pt>
    <dgm:pt modelId="{22952B30-3FF7-4E1B-88EF-71D3B88449CD}" type="parTrans" cxnId="{E2B99E4E-A2C1-4D1A-B296-F00AD448D6CD}">
      <dgm:prSet/>
      <dgm:spPr/>
      <dgm:t>
        <a:bodyPr/>
        <a:lstStyle/>
        <a:p>
          <a:endParaRPr lang="en-GB"/>
        </a:p>
      </dgm:t>
    </dgm:pt>
    <dgm:pt modelId="{3979F4E9-B634-4266-864F-AF3CCD7A6324}" type="sibTrans" cxnId="{E2B99E4E-A2C1-4D1A-B296-F00AD448D6CD}">
      <dgm:prSet/>
      <dgm:spPr/>
      <dgm:t>
        <a:bodyPr/>
        <a:lstStyle/>
        <a:p>
          <a:endParaRPr lang="en-GB"/>
        </a:p>
      </dgm:t>
    </dgm:pt>
    <dgm:pt modelId="{7CCAE0E7-BA20-4250-9FFB-89D8861900A5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Labklājības ministrija</a:t>
          </a:r>
          <a:endParaRPr lang="en-GB" sz="1900" dirty="0"/>
        </a:p>
      </dgm:t>
    </dgm:pt>
    <dgm:pt modelId="{657F8303-EE95-4108-90FD-6B7480042C30}" type="parTrans" cxnId="{70BB33A1-BE64-441B-BFE2-9EE7D9F69CE5}">
      <dgm:prSet/>
      <dgm:spPr/>
      <dgm:t>
        <a:bodyPr/>
        <a:lstStyle/>
        <a:p>
          <a:endParaRPr lang="en-GB"/>
        </a:p>
      </dgm:t>
    </dgm:pt>
    <dgm:pt modelId="{5A495334-0821-4691-87DC-A2C1DE2A8817}" type="sibTrans" cxnId="{70BB33A1-BE64-441B-BFE2-9EE7D9F69CE5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5472" custScaleY="15630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29744" custScaleY="1950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5742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59010" custScaleY="6017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751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43FFAA93-0B7E-4861-ABA5-DAA98006414E}" type="presOf" srcId="{4CE75E8B-9433-4D00-B4B3-7D3B21D73B2A}" destId="{111A7FB4-7F9D-410C-9497-1EA5FBD5C3BB}" srcOrd="0" destOrd="4" presId="urn:microsoft.com/office/officeart/2005/8/layout/vList5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DC7528DA-59DE-4B10-8AC1-2175ED98F7A7}" type="presOf" srcId="{536F2803-B5BD-47D3-AC10-412257BFC3CC}" destId="{111A7FB4-7F9D-410C-9497-1EA5FBD5C3BB}" srcOrd="0" destOrd="3" presId="urn:microsoft.com/office/officeart/2005/8/layout/vList5"/>
    <dgm:cxn modelId="{F8D18AE5-E640-40A0-8A1C-C03F2A331071}" type="presOf" srcId="{4A6E2BDC-5F1C-43D0-B639-F22B879AF42E}" destId="{523CBF60-F99A-4C10-BBEA-B31BAD80790D}" srcOrd="0" destOrd="0" presId="urn:microsoft.com/office/officeart/2005/8/layout/vList5"/>
    <dgm:cxn modelId="{75FA7337-FA3E-488A-9039-B38B2D0FF4EB}" type="presOf" srcId="{B810E10C-8CE4-4A73-82D0-412109FAA081}" destId="{621B0868-AB0C-4194-B86F-2B81CD067FA9}" srcOrd="0" destOrd="1" presId="urn:microsoft.com/office/officeart/2005/8/layout/vList5"/>
    <dgm:cxn modelId="{3DA523DA-832C-48C7-B15B-CCFACDA860CA}" type="presOf" srcId="{7A1EB712-4E93-4639-A6DB-345258EA4494}" destId="{111A7FB4-7F9D-410C-9497-1EA5FBD5C3BB}" srcOrd="0" destOrd="2" presId="urn:microsoft.com/office/officeart/2005/8/layout/vList5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42748F3E-F4B6-4360-895F-97B2F1214DDA}" type="presOf" srcId="{4B4381DF-7731-4162-9D65-AB65CF8A2F79}" destId="{111A7FB4-7F9D-410C-9497-1EA5FBD5C3BB}" srcOrd="0" destOrd="0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8397CD4B-6117-4811-BBF3-1762074CAFF5}" type="presOf" srcId="{C3F24E23-FC06-4CE8-BC2E-FFFB09B715B1}" destId="{3C6116FF-F7CB-4533-9250-3D240E7A9DF0}" srcOrd="0" destOrd="0" presId="urn:microsoft.com/office/officeart/2005/8/layout/vList5"/>
    <dgm:cxn modelId="{E154DFCC-714A-43F1-921F-66EA54541099}" srcId="{4A6E2BDC-5F1C-43D0-B639-F22B879AF42E}" destId="{51895EBD-D958-4A89-9A39-2C5D2D312021}" srcOrd="0" destOrd="0" parTransId="{2E88C972-FB5F-45AD-933C-FA235C051344}" sibTransId="{4BF286C8-9C82-43ED-B202-2F164B397C4F}"/>
    <dgm:cxn modelId="{70BB33A1-BE64-441B-BFE2-9EE7D9F69CE5}" srcId="{4A6E2BDC-5F1C-43D0-B639-F22B879AF42E}" destId="{7CCAE0E7-BA20-4250-9FFB-89D8861900A5}" srcOrd="1" destOrd="0" parTransId="{657F8303-EE95-4108-90FD-6B7480042C30}" sibTransId="{5A495334-0821-4691-87DC-A2C1DE2A8817}"/>
    <dgm:cxn modelId="{2F21998F-7827-40CE-A047-4AA94DB309BC}" type="presOf" srcId="{FD3B309C-91C3-4268-8E79-B30929B4329D}" destId="{621B0868-AB0C-4194-B86F-2B81CD067FA9}" srcOrd="0" destOrd="0" presId="urn:microsoft.com/office/officeart/2005/8/layout/vList5"/>
    <dgm:cxn modelId="{5AAE3C64-3CC8-48C7-8971-6FFBFEE71C42}" srcId="{AAD69701-A2B7-4F5B-A41F-579572A55EC2}" destId="{536F2803-B5BD-47D3-AC10-412257BFC3CC}" srcOrd="3" destOrd="0" parTransId="{6B885F0E-565A-425B-9A44-8817A2313C20}" sibTransId="{47D0C02A-1E02-4ACE-AC05-76D7AF4D52F0}"/>
    <dgm:cxn modelId="{1AC47485-0883-4806-9E19-DDCACB73F9DD}" srcId="{AAD69701-A2B7-4F5B-A41F-579572A55EC2}" destId="{7A1EB712-4E93-4639-A6DB-345258EA4494}" srcOrd="2" destOrd="0" parTransId="{B96AF6C7-2487-40E3-A50C-650C78A74A10}" sibTransId="{AA6A19C6-9C9F-47C1-A1E0-1D18275DD88E}"/>
    <dgm:cxn modelId="{D1EF343A-4E49-462E-BD44-435F22D6124E}" type="presOf" srcId="{815CCC2D-24BD-4CFC-8B69-4D9C5B32164B}" destId="{111A7FB4-7F9D-410C-9497-1EA5FBD5C3BB}" srcOrd="0" destOrd="1" presId="urn:microsoft.com/office/officeart/2005/8/layout/vList5"/>
    <dgm:cxn modelId="{E2B99E4E-A2C1-4D1A-B296-F00AD448D6CD}" srcId="{AAD69701-A2B7-4F5B-A41F-579572A55EC2}" destId="{4CE75E8B-9433-4D00-B4B3-7D3B21D73B2A}" srcOrd="4" destOrd="0" parTransId="{22952B30-3FF7-4E1B-88EF-71D3B88449CD}" sibTransId="{3979F4E9-B634-4266-864F-AF3CCD7A6324}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B04A8E25-94A0-410A-AAF5-9CCDBB2B38BD}" type="presOf" srcId="{51895EBD-D958-4A89-9A39-2C5D2D312021}" destId="{3A501A6D-490D-4C73-8012-9D46CF59F85F}" srcOrd="0" destOrd="0" presId="urn:microsoft.com/office/officeart/2005/8/layout/vList5"/>
    <dgm:cxn modelId="{1E36A462-48B0-4B6D-9FF7-BF4F381D3024}" type="presOf" srcId="{7CCAE0E7-BA20-4250-9FFB-89D8861900A5}" destId="{3A501A6D-490D-4C73-8012-9D46CF59F85F}" srcOrd="0" destOrd="1" presId="urn:microsoft.com/office/officeart/2005/8/layout/vList5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E932DA7D-7002-47B4-9291-ED495F7DD33E}" type="presOf" srcId="{3629B22D-2E5F-444D-8E62-9CD03338DFC7}" destId="{6A7B3CE6-A633-41AD-A52A-6E3C18BC3FBA}" srcOrd="0" destOrd="0" presId="urn:microsoft.com/office/officeart/2005/8/layout/vList5"/>
    <dgm:cxn modelId="{08712D30-45AC-4C60-B1A0-4E9425206869}" srcId="{AAD69701-A2B7-4F5B-A41F-579572A55EC2}" destId="{815CCC2D-24BD-4CFC-8B69-4D9C5B32164B}" srcOrd="1" destOrd="0" parTransId="{ED9BF6E8-5A86-467E-8116-EDB943906E06}" sibTransId="{16A4B9BD-C943-4A3C-82B5-4614FFD19B71}"/>
    <dgm:cxn modelId="{D3B5192C-64B5-4D5E-818A-AD21DCA43ACD}" type="presOf" srcId="{AAD69701-A2B7-4F5B-A41F-579572A55EC2}" destId="{7D3B61EF-BE2E-4B49-B669-D9431B768CC5}" srcOrd="0" destOrd="0" presId="urn:microsoft.com/office/officeart/2005/8/layout/vList5"/>
    <dgm:cxn modelId="{BDFB283D-400A-4928-80AF-70C97FB9FF15}" type="presParOf" srcId="{6A7B3CE6-A633-41AD-A52A-6E3C18BC3FBA}" destId="{944F9C1D-993F-4A74-987C-A1299EFA5151}" srcOrd="0" destOrd="0" presId="urn:microsoft.com/office/officeart/2005/8/layout/vList5"/>
    <dgm:cxn modelId="{1BEBC3B7-6F71-4A65-915C-B28FD42B4675}" type="presParOf" srcId="{944F9C1D-993F-4A74-987C-A1299EFA5151}" destId="{7D3B61EF-BE2E-4B49-B669-D9431B768CC5}" srcOrd="0" destOrd="0" presId="urn:microsoft.com/office/officeart/2005/8/layout/vList5"/>
    <dgm:cxn modelId="{1313A2BD-19A9-42DB-A9A0-D30DD3B47FD3}" type="presParOf" srcId="{944F9C1D-993F-4A74-987C-A1299EFA5151}" destId="{111A7FB4-7F9D-410C-9497-1EA5FBD5C3BB}" srcOrd="1" destOrd="0" presId="urn:microsoft.com/office/officeart/2005/8/layout/vList5"/>
    <dgm:cxn modelId="{A1DDFDA6-506D-4565-A4D8-18ED73AF6ED6}" type="presParOf" srcId="{6A7B3CE6-A633-41AD-A52A-6E3C18BC3FBA}" destId="{C389EE74-20F2-4D57-A2DD-915C79D301C9}" srcOrd="1" destOrd="0" presId="urn:microsoft.com/office/officeart/2005/8/layout/vList5"/>
    <dgm:cxn modelId="{EEA06714-0FBF-4D4A-AE00-B8D349D83E06}" type="presParOf" srcId="{6A7B3CE6-A633-41AD-A52A-6E3C18BC3FBA}" destId="{D479DDDA-EB90-4B97-94A8-2842DD8B70FB}" srcOrd="2" destOrd="0" presId="urn:microsoft.com/office/officeart/2005/8/layout/vList5"/>
    <dgm:cxn modelId="{1D241F9C-767A-429C-8C48-421E1E706996}" type="presParOf" srcId="{D479DDDA-EB90-4B97-94A8-2842DD8B70FB}" destId="{523CBF60-F99A-4C10-BBEA-B31BAD80790D}" srcOrd="0" destOrd="0" presId="urn:microsoft.com/office/officeart/2005/8/layout/vList5"/>
    <dgm:cxn modelId="{7110A8B7-8EE8-444A-8E8E-ADC7F8162F27}" type="presParOf" srcId="{D479DDDA-EB90-4B97-94A8-2842DD8B70FB}" destId="{3A501A6D-490D-4C73-8012-9D46CF59F85F}" srcOrd="1" destOrd="0" presId="urn:microsoft.com/office/officeart/2005/8/layout/vList5"/>
    <dgm:cxn modelId="{B909D7A8-7FEC-4005-B55E-C5DE903C520F}" type="presParOf" srcId="{6A7B3CE6-A633-41AD-A52A-6E3C18BC3FBA}" destId="{A86B3383-2DA2-4985-BE62-857848E47AC9}" srcOrd="3" destOrd="0" presId="urn:microsoft.com/office/officeart/2005/8/layout/vList5"/>
    <dgm:cxn modelId="{BDD49027-3CFD-4946-8287-36DC96647689}" type="presParOf" srcId="{6A7B3CE6-A633-41AD-A52A-6E3C18BC3FBA}" destId="{ECC61478-A314-491C-AEC4-A3A0C8F09ACD}" srcOrd="4" destOrd="0" presId="urn:microsoft.com/office/officeart/2005/8/layout/vList5"/>
    <dgm:cxn modelId="{F8D74373-EAD2-4A72-9CED-770F97D9BB92}" type="presParOf" srcId="{ECC61478-A314-491C-AEC4-A3A0C8F09ACD}" destId="{3C6116FF-F7CB-4533-9250-3D240E7A9DF0}" srcOrd="0" destOrd="0" presId="urn:microsoft.com/office/officeart/2005/8/layout/vList5"/>
    <dgm:cxn modelId="{223DF54A-33F3-4387-A3E3-865AB56B2480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29B22D-2E5F-444D-8E62-9CD03338DFC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D69701-A2B7-4F5B-A41F-579572A55EC2}">
      <dgm:prSet phldrT="[Text]" custT="1"/>
      <dgm:spPr/>
      <dgm:t>
        <a:bodyPr/>
        <a:lstStyle/>
        <a:p>
          <a:r>
            <a:rPr lang="lv-LV" sz="1900" dirty="0" smtClean="0"/>
            <a:t>Darbības</a:t>
          </a:r>
          <a:endParaRPr lang="en-GB" sz="1900" dirty="0"/>
        </a:p>
      </dgm:t>
    </dgm:pt>
    <dgm:pt modelId="{C02A42D1-EBEB-4CBD-B995-9223B54FAB36}" type="parTrans" cxnId="{190A9D10-5041-4151-8531-4EF08B28442D}">
      <dgm:prSet/>
      <dgm:spPr/>
      <dgm:t>
        <a:bodyPr/>
        <a:lstStyle/>
        <a:p>
          <a:endParaRPr lang="en-GB" sz="1900"/>
        </a:p>
      </dgm:t>
    </dgm:pt>
    <dgm:pt modelId="{AEB7D378-5B1C-478B-9A00-C46D4AFE6462}" type="sibTrans" cxnId="{190A9D10-5041-4151-8531-4EF08B28442D}">
      <dgm:prSet/>
      <dgm:spPr/>
      <dgm:t>
        <a:bodyPr/>
        <a:lstStyle/>
        <a:p>
          <a:endParaRPr lang="en-GB" sz="1900"/>
        </a:p>
      </dgm:t>
    </dgm:pt>
    <dgm:pt modelId="{4B4381DF-7731-4162-9D65-AB65CF8A2F7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Profesionālās rehabilitācijas programmu izstrāde un īstenošana</a:t>
          </a:r>
          <a:endParaRPr lang="en-GB" sz="1900" dirty="0"/>
        </a:p>
      </dgm:t>
    </dgm:pt>
    <dgm:pt modelId="{F2035288-F502-41E5-9409-894DC2D98B4F}" type="parTrans" cxnId="{672A90D7-E351-4FC6-95FB-0CFB8817BC60}">
      <dgm:prSet/>
      <dgm:spPr/>
      <dgm:t>
        <a:bodyPr/>
        <a:lstStyle/>
        <a:p>
          <a:endParaRPr lang="en-GB" sz="1900"/>
        </a:p>
      </dgm:t>
    </dgm:pt>
    <dgm:pt modelId="{C78AF673-01AE-4694-93B6-06AC687433EA}" type="sibTrans" cxnId="{672A90D7-E351-4FC6-95FB-0CFB8817BC60}">
      <dgm:prSet/>
      <dgm:spPr/>
      <dgm:t>
        <a:bodyPr/>
        <a:lstStyle/>
        <a:p>
          <a:endParaRPr lang="en-GB" sz="1900"/>
        </a:p>
      </dgm:t>
    </dgm:pt>
    <dgm:pt modelId="{4A6E2BDC-5F1C-43D0-B639-F22B879AF42E}">
      <dgm:prSet phldrT="[Text]" custT="1"/>
      <dgm:spPr/>
      <dgm:t>
        <a:bodyPr/>
        <a:lstStyle/>
        <a:p>
          <a:r>
            <a:rPr lang="lv-LV" sz="1900" dirty="0" smtClean="0"/>
            <a:t>Finansējuma saņēmējs</a:t>
          </a:r>
          <a:endParaRPr lang="en-GB" sz="1900" dirty="0"/>
        </a:p>
      </dgm:t>
    </dgm:pt>
    <dgm:pt modelId="{D353F223-0681-4190-92F0-A17CCAFB9C36}" type="parTrans" cxnId="{5C15B8D0-BB62-41C3-BE30-BDACDB2DC1D2}">
      <dgm:prSet/>
      <dgm:spPr/>
      <dgm:t>
        <a:bodyPr/>
        <a:lstStyle/>
        <a:p>
          <a:endParaRPr lang="en-GB" sz="1900"/>
        </a:p>
      </dgm:t>
    </dgm:pt>
    <dgm:pt modelId="{EF7E3E66-F5BD-4BF5-A5CA-1D39C01966DC}" type="sibTrans" cxnId="{5C15B8D0-BB62-41C3-BE30-BDACDB2DC1D2}">
      <dgm:prSet/>
      <dgm:spPr/>
      <dgm:t>
        <a:bodyPr/>
        <a:lstStyle/>
        <a:p>
          <a:endParaRPr lang="en-GB" sz="1900"/>
        </a:p>
      </dgm:t>
    </dgm:pt>
    <dgm:pt modelId="{5F8E436C-FE01-48A9-935A-A612A44C35E9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Labklājības ministrija</a:t>
          </a:r>
          <a:r>
            <a:rPr lang="lv-LV" sz="1900" b="0" dirty="0" smtClean="0"/>
            <a:t>, sadarbībā ar NVO</a:t>
          </a:r>
          <a:endParaRPr lang="en-GB" sz="1900" dirty="0"/>
        </a:p>
      </dgm:t>
    </dgm:pt>
    <dgm:pt modelId="{438C6C7C-E208-498B-BE06-946C7D71CF45}" type="parTrans" cxnId="{146D8BD6-A57F-426E-BDF2-FC3D0FF064B7}">
      <dgm:prSet/>
      <dgm:spPr/>
      <dgm:t>
        <a:bodyPr/>
        <a:lstStyle/>
        <a:p>
          <a:endParaRPr lang="en-GB" sz="1900"/>
        </a:p>
      </dgm:t>
    </dgm:pt>
    <dgm:pt modelId="{5C7161E9-AC8F-44A8-AC0F-4EC094F7D1BA}" type="sibTrans" cxnId="{146D8BD6-A57F-426E-BDF2-FC3D0FF064B7}">
      <dgm:prSet/>
      <dgm:spPr/>
      <dgm:t>
        <a:bodyPr/>
        <a:lstStyle/>
        <a:p>
          <a:endParaRPr lang="en-GB" sz="1900"/>
        </a:p>
      </dgm:t>
    </dgm:pt>
    <dgm:pt modelId="{C3F24E23-FC06-4CE8-BC2E-FFFB09B715B1}">
      <dgm:prSet phldrT="[Text]" custT="1"/>
      <dgm:spPr/>
      <dgm:t>
        <a:bodyPr/>
        <a:lstStyle/>
        <a:p>
          <a:r>
            <a:rPr lang="lv-LV" sz="1900" dirty="0" smtClean="0"/>
            <a:t>Finansējums</a:t>
          </a:r>
        </a:p>
        <a:p>
          <a:r>
            <a:rPr lang="lv-LV" sz="1900" dirty="0" smtClean="0"/>
            <a:t>Uzsākšana</a:t>
          </a:r>
          <a:endParaRPr lang="en-GB" sz="1900" dirty="0"/>
        </a:p>
      </dgm:t>
    </dgm:pt>
    <dgm:pt modelId="{27CEF693-EF9C-4921-B935-270F7B12A8DF}" type="parTrans" cxnId="{FC2CDA12-6B47-4848-8974-FB536C391CA0}">
      <dgm:prSet/>
      <dgm:spPr/>
      <dgm:t>
        <a:bodyPr/>
        <a:lstStyle/>
        <a:p>
          <a:endParaRPr lang="en-GB" sz="1900"/>
        </a:p>
      </dgm:t>
    </dgm:pt>
    <dgm:pt modelId="{CBFEAEAD-95D4-4A3B-B4B4-AB5F223C4EF6}" type="sibTrans" cxnId="{FC2CDA12-6B47-4848-8974-FB536C391CA0}">
      <dgm:prSet/>
      <dgm:spPr/>
      <dgm:t>
        <a:bodyPr/>
        <a:lstStyle/>
        <a:p>
          <a:endParaRPr lang="en-GB" sz="1900"/>
        </a:p>
      </dgm:t>
    </dgm:pt>
    <dgm:pt modelId="{FD3B309C-91C3-4268-8E79-B30929B4329D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dirty="0" smtClean="0"/>
            <a:t>6,1 </a:t>
          </a:r>
          <a:r>
            <a:rPr lang="lv-LV" sz="2000" dirty="0" smtClean="0"/>
            <a:t>m EUR</a:t>
          </a:r>
          <a:endParaRPr lang="en-GB" sz="2000" dirty="0"/>
        </a:p>
      </dgm:t>
    </dgm:pt>
    <dgm:pt modelId="{5D782090-583B-43F3-84F3-2A8E87D19A9A}" type="parTrans" cxnId="{ABF9C9B7-7CB8-4EF8-9052-4C955B7A483C}">
      <dgm:prSet/>
      <dgm:spPr/>
      <dgm:t>
        <a:bodyPr/>
        <a:lstStyle/>
        <a:p>
          <a:endParaRPr lang="en-GB" sz="1900"/>
        </a:p>
      </dgm:t>
    </dgm:pt>
    <dgm:pt modelId="{C4E64AD6-D036-4C9B-8A4D-5026D9047DD1}" type="sibTrans" cxnId="{ABF9C9B7-7CB8-4EF8-9052-4C955B7A483C}">
      <dgm:prSet/>
      <dgm:spPr/>
      <dgm:t>
        <a:bodyPr/>
        <a:lstStyle/>
        <a:p>
          <a:endParaRPr lang="en-GB" sz="1900"/>
        </a:p>
      </dgm:t>
    </dgm:pt>
    <dgm:pt modelId="{B810E10C-8CE4-4A73-82D0-412109FAA08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2000" dirty="0" smtClean="0"/>
            <a:t>2015.g</a:t>
          </a:r>
          <a:r>
            <a:rPr lang="lv-LV" sz="2000" dirty="0" smtClean="0"/>
            <a:t>. </a:t>
          </a:r>
          <a:r>
            <a:rPr lang="lv-LV" sz="2000" dirty="0" smtClean="0"/>
            <a:t>(3.cet.)/MKN saskaņošana ~ 2015.g. janv.</a:t>
          </a:r>
          <a:endParaRPr lang="en-GB" sz="2000" dirty="0"/>
        </a:p>
      </dgm:t>
    </dgm:pt>
    <dgm:pt modelId="{E87DEF79-B84C-4CAC-A6A5-31D9B7F14408}" type="parTrans" cxnId="{E6426066-C23D-464A-BF45-8AA4FC0BE29A}">
      <dgm:prSet/>
      <dgm:spPr/>
      <dgm:t>
        <a:bodyPr/>
        <a:lstStyle/>
        <a:p>
          <a:endParaRPr lang="en-GB" sz="1900"/>
        </a:p>
      </dgm:t>
    </dgm:pt>
    <dgm:pt modelId="{E9BF34E9-1F4B-48E9-B5A4-F8C51A09FFAA}" type="sibTrans" cxnId="{E6426066-C23D-464A-BF45-8AA4FC0BE29A}">
      <dgm:prSet/>
      <dgm:spPr/>
      <dgm:t>
        <a:bodyPr/>
        <a:lstStyle/>
        <a:p>
          <a:endParaRPr lang="en-GB" sz="1900"/>
        </a:p>
      </dgm:t>
    </dgm:pt>
    <dgm:pt modelId="{51895EBD-D958-4A89-9A39-2C5D2D312021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b="1" dirty="0" smtClean="0"/>
            <a:t>SIVA, NRC Vaivari, VDEĀVK</a:t>
          </a:r>
          <a:endParaRPr lang="en-GB" sz="1900" dirty="0"/>
        </a:p>
      </dgm:t>
    </dgm:pt>
    <dgm:pt modelId="{2E88C972-FB5F-45AD-933C-FA235C051344}" type="parTrans" cxnId="{E154DFCC-714A-43F1-921F-66EA54541099}">
      <dgm:prSet/>
      <dgm:spPr/>
      <dgm:t>
        <a:bodyPr/>
        <a:lstStyle/>
        <a:p>
          <a:endParaRPr lang="en-GB"/>
        </a:p>
      </dgm:t>
    </dgm:pt>
    <dgm:pt modelId="{4BF286C8-9C82-43ED-B202-2F164B397C4F}" type="sibTrans" cxnId="{E154DFCC-714A-43F1-921F-66EA54541099}">
      <dgm:prSet/>
      <dgm:spPr/>
      <dgm:t>
        <a:bodyPr/>
        <a:lstStyle/>
        <a:p>
          <a:endParaRPr lang="en-GB"/>
        </a:p>
      </dgm:t>
    </dgm:pt>
    <dgm:pt modelId="{F1084EF0-A774-45ED-B8FB-BBF1C79B1272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Tehnisko palīglīdzekļu apmaiņas fonda izveide izglītības iestādēm, invaliditātes ekspertīzes pakalpojuma pilnveide</a:t>
          </a:r>
          <a:endParaRPr lang="en-GB" sz="1900" dirty="0"/>
        </a:p>
      </dgm:t>
    </dgm:pt>
    <dgm:pt modelId="{BFEB3412-BE25-4069-8FF4-B1B0B37B4634}" type="parTrans" cxnId="{C9C0CD3B-1030-403A-A863-DDA2AAC5D276}">
      <dgm:prSet/>
      <dgm:spPr/>
      <dgm:t>
        <a:bodyPr/>
        <a:lstStyle/>
        <a:p>
          <a:endParaRPr lang="en-GB"/>
        </a:p>
      </dgm:t>
    </dgm:pt>
    <dgm:pt modelId="{52DD5317-C08E-4335-AD96-B266C9D190FE}" type="sibTrans" cxnId="{C9C0CD3B-1030-403A-A863-DDA2AAC5D276}">
      <dgm:prSet/>
      <dgm:spPr/>
      <dgm:t>
        <a:bodyPr/>
        <a:lstStyle/>
        <a:p>
          <a:endParaRPr lang="en-GB"/>
        </a:p>
      </dgm:t>
    </dgm:pt>
    <dgm:pt modelId="{EFAE9FC9-501D-4EE1-AC14-C460243CC52E}">
      <dgm:prSet phldrT="[Text]" custT="1"/>
      <dgm:spPr>
        <a:solidFill>
          <a:srgbClr val="CCFFCC">
            <a:alpha val="90000"/>
          </a:srgbClr>
        </a:solidFill>
      </dgm:spPr>
      <dgm:t>
        <a:bodyPr/>
        <a:lstStyle/>
        <a:p>
          <a:r>
            <a:rPr lang="lv-LV" sz="1900" dirty="0" smtClean="0"/>
            <a:t>Atbalsta personu nodrošinājums personām ar GRT</a:t>
          </a:r>
          <a:endParaRPr lang="en-GB" sz="1900" dirty="0"/>
        </a:p>
      </dgm:t>
    </dgm:pt>
    <dgm:pt modelId="{A31912C0-8A20-4815-AA86-25A8BB36345B}" type="parTrans" cxnId="{6C7C611E-A1A2-4E6A-B692-9D083D348079}">
      <dgm:prSet/>
      <dgm:spPr/>
      <dgm:t>
        <a:bodyPr/>
        <a:lstStyle/>
        <a:p>
          <a:endParaRPr lang="en-GB"/>
        </a:p>
      </dgm:t>
    </dgm:pt>
    <dgm:pt modelId="{FBE551C2-8676-431D-9F90-B79C1FA53C8C}" type="sibTrans" cxnId="{6C7C611E-A1A2-4E6A-B692-9D083D348079}">
      <dgm:prSet/>
      <dgm:spPr/>
      <dgm:t>
        <a:bodyPr/>
        <a:lstStyle/>
        <a:p>
          <a:endParaRPr lang="en-GB"/>
        </a:p>
      </dgm:t>
    </dgm:pt>
    <dgm:pt modelId="{6A7B3CE6-A633-41AD-A52A-6E3C18BC3FBA}" type="pres">
      <dgm:prSet presAssocID="{3629B22D-2E5F-444D-8E62-9CD03338DF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44F9C1D-993F-4A74-987C-A1299EFA5151}" type="pres">
      <dgm:prSet presAssocID="{AAD69701-A2B7-4F5B-A41F-579572A55EC2}" presName="linNode" presStyleCnt="0"/>
      <dgm:spPr/>
    </dgm:pt>
    <dgm:pt modelId="{7D3B61EF-BE2E-4B49-B669-D9431B768CC5}" type="pres">
      <dgm:prSet presAssocID="{AAD69701-A2B7-4F5B-A41F-579572A55EC2}" presName="parentText" presStyleLbl="node1" presStyleIdx="0" presStyleCnt="3" custScaleX="55472" custScaleY="790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1A7FB4-7F9D-410C-9497-1EA5FBD5C3BB}" type="pres">
      <dgm:prSet presAssocID="{AAD69701-A2B7-4F5B-A41F-579572A55EC2}" presName="descendantText" presStyleLbl="alignAccFollowNode1" presStyleIdx="0" presStyleCnt="3" custScaleX="1240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89EE74-20F2-4D57-A2DD-915C79D301C9}" type="pres">
      <dgm:prSet presAssocID="{AEB7D378-5B1C-478B-9A00-C46D4AFE6462}" presName="sp" presStyleCnt="0"/>
      <dgm:spPr/>
    </dgm:pt>
    <dgm:pt modelId="{D479DDDA-EB90-4B97-94A8-2842DD8B70FB}" type="pres">
      <dgm:prSet presAssocID="{4A6E2BDC-5F1C-43D0-B639-F22B879AF42E}" presName="linNode" presStyleCnt="0"/>
      <dgm:spPr/>
    </dgm:pt>
    <dgm:pt modelId="{523CBF60-F99A-4C10-BBEA-B31BAD80790D}" type="pres">
      <dgm:prSet presAssocID="{4A6E2BDC-5F1C-43D0-B639-F22B879AF42E}" presName="parentText" presStyleLbl="node1" presStyleIdx="1" presStyleCnt="3" custScaleX="55742" custScaleY="6819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01A6D-490D-4C73-8012-9D46CF59F85F}" type="pres">
      <dgm:prSet presAssocID="{4A6E2BDC-5F1C-43D0-B639-F22B879AF42E}" presName="descendantText" presStyleLbl="alignAccFollowNode1" presStyleIdx="1" presStyleCnt="3" custScaleX="124130" custScaleY="81279" custLinFactNeighborX="2944" custLinFactNeighborY="14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6B3383-2DA2-4985-BE62-857848E47AC9}" type="pres">
      <dgm:prSet presAssocID="{EF7E3E66-F5BD-4BF5-A5CA-1D39C01966DC}" presName="sp" presStyleCnt="0"/>
      <dgm:spPr/>
    </dgm:pt>
    <dgm:pt modelId="{ECC61478-A314-491C-AEC4-A3A0C8F09ACD}" type="pres">
      <dgm:prSet presAssocID="{C3F24E23-FC06-4CE8-BC2E-FFFB09B715B1}" presName="linNode" presStyleCnt="0"/>
      <dgm:spPr/>
    </dgm:pt>
    <dgm:pt modelId="{3C6116FF-F7CB-4533-9250-3D240E7A9DF0}" type="pres">
      <dgm:prSet presAssocID="{C3F24E23-FC06-4CE8-BC2E-FFFB09B715B1}" presName="parentText" presStyleLbl="node1" presStyleIdx="2" presStyleCnt="3" custScaleX="59010" custScaleY="6816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B0868-AB0C-4194-B86F-2B81CD067FA9}" type="pres">
      <dgm:prSet presAssocID="{C3F24E23-FC06-4CE8-BC2E-FFFB09B715B1}" presName="descendantText" presStyleLbl="alignAccFollowNode1" presStyleIdx="2" presStyleCnt="3" custScaleX="131631" custScaleY="8621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9C0CD3B-1030-403A-A863-DDA2AAC5D276}" srcId="{AAD69701-A2B7-4F5B-A41F-579572A55EC2}" destId="{F1084EF0-A774-45ED-B8FB-BBF1C79B1272}" srcOrd="1" destOrd="0" parTransId="{BFEB3412-BE25-4069-8FF4-B1B0B37B4634}" sibTransId="{52DD5317-C08E-4335-AD96-B266C9D190FE}"/>
    <dgm:cxn modelId="{190A9D10-5041-4151-8531-4EF08B28442D}" srcId="{3629B22D-2E5F-444D-8E62-9CD03338DFC7}" destId="{AAD69701-A2B7-4F5B-A41F-579572A55EC2}" srcOrd="0" destOrd="0" parTransId="{C02A42D1-EBEB-4CBD-B995-9223B54FAB36}" sibTransId="{AEB7D378-5B1C-478B-9A00-C46D4AFE6462}"/>
    <dgm:cxn modelId="{672A90D7-E351-4FC6-95FB-0CFB8817BC60}" srcId="{AAD69701-A2B7-4F5B-A41F-579572A55EC2}" destId="{4B4381DF-7731-4162-9D65-AB65CF8A2F79}" srcOrd="0" destOrd="0" parTransId="{F2035288-F502-41E5-9409-894DC2D98B4F}" sibTransId="{C78AF673-01AE-4694-93B6-06AC687433EA}"/>
    <dgm:cxn modelId="{D5BB3499-FB27-40D6-914D-D234F94AC589}" type="presOf" srcId="{AAD69701-A2B7-4F5B-A41F-579572A55EC2}" destId="{7D3B61EF-BE2E-4B49-B669-D9431B768CC5}" srcOrd="0" destOrd="0" presId="urn:microsoft.com/office/officeart/2005/8/layout/vList5"/>
    <dgm:cxn modelId="{6C7C611E-A1A2-4E6A-B692-9D083D348079}" srcId="{AAD69701-A2B7-4F5B-A41F-579572A55EC2}" destId="{EFAE9FC9-501D-4EE1-AC14-C460243CC52E}" srcOrd="2" destOrd="0" parTransId="{A31912C0-8A20-4815-AA86-25A8BB36345B}" sibTransId="{FBE551C2-8676-431D-9F90-B79C1FA53C8C}"/>
    <dgm:cxn modelId="{95705AC3-B031-45F8-A71F-334CA0750AFF}" type="presOf" srcId="{C3F24E23-FC06-4CE8-BC2E-FFFB09B715B1}" destId="{3C6116FF-F7CB-4533-9250-3D240E7A9DF0}" srcOrd="0" destOrd="0" presId="urn:microsoft.com/office/officeart/2005/8/layout/vList5"/>
    <dgm:cxn modelId="{BC34047B-3488-4915-9557-B2752B33B4E3}" type="presOf" srcId="{5F8E436C-FE01-48A9-935A-A612A44C35E9}" destId="{3A501A6D-490D-4C73-8012-9D46CF59F85F}" srcOrd="0" destOrd="1" presId="urn:microsoft.com/office/officeart/2005/8/layout/vList5"/>
    <dgm:cxn modelId="{5C15B8D0-BB62-41C3-BE30-BDACDB2DC1D2}" srcId="{3629B22D-2E5F-444D-8E62-9CD03338DFC7}" destId="{4A6E2BDC-5F1C-43D0-B639-F22B879AF42E}" srcOrd="1" destOrd="0" parTransId="{D353F223-0681-4190-92F0-A17CCAFB9C36}" sibTransId="{EF7E3E66-F5BD-4BF5-A5CA-1D39C01966DC}"/>
    <dgm:cxn modelId="{1D2135FE-97F7-44A1-9D58-CEB3C65FFDEC}" type="presOf" srcId="{51895EBD-D958-4A89-9A39-2C5D2D312021}" destId="{3A501A6D-490D-4C73-8012-9D46CF59F85F}" srcOrd="0" destOrd="0" presId="urn:microsoft.com/office/officeart/2005/8/layout/vList5"/>
    <dgm:cxn modelId="{FC2CDA12-6B47-4848-8974-FB536C391CA0}" srcId="{3629B22D-2E5F-444D-8E62-9CD03338DFC7}" destId="{C3F24E23-FC06-4CE8-BC2E-FFFB09B715B1}" srcOrd="2" destOrd="0" parTransId="{27CEF693-EF9C-4921-B935-270F7B12A8DF}" sibTransId="{CBFEAEAD-95D4-4A3B-B4B4-AB5F223C4EF6}"/>
    <dgm:cxn modelId="{8A73F61E-5FC1-4FD7-A368-69E96AECC6EC}" type="presOf" srcId="{4B4381DF-7731-4162-9D65-AB65CF8A2F79}" destId="{111A7FB4-7F9D-410C-9497-1EA5FBD5C3BB}" srcOrd="0" destOrd="0" presId="urn:microsoft.com/office/officeart/2005/8/layout/vList5"/>
    <dgm:cxn modelId="{E154DFCC-714A-43F1-921F-66EA54541099}" srcId="{4A6E2BDC-5F1C-43D0-B639-F22B879AF42E}" destId="{51895EBD-D958-4A89-9A39-2C5D2D312021}" srcOrd="0" destOrd="0" parTransId="{2E88C972-FB5F-45AD-933C-FA235C051344}" sibTransId="{4BF286C8-9C82-43ED-B202-2F164B397C4F}"/>
    <dgm:cxn modelId="{84003332-2993-495F-BD95-9FA05BE7C0A7}" type="presOf" srcId="{FD3B309C-91C3-4268-8E79-B30929B4329D}" destId="{621B0868-AB0C-4194-B86F-2B81CD067FA9}" srcOrd="0" destOrd="0" presId="urn:microsoft.com/office/officeart/2005/8/layout/vList5"/>
    <dgm:cxn modelId="{D14D0199-3317-4D65-83F3-9C781CC3122C}" type="presOf" srcId="{3629B22D-2E5F-444D-8E62-9CD03338DFC7}" destId="{6A7B3CE6-A633-41AD-A52A-6E3C18BC3FBA}" srcOrd="0" destOrd="0" presId="urn:microsoft.com/office/officeart/2005/8/layout/vList5"/>
    <dgm:cxn modelId="{F4C9BA76-DDEF-42C2-B39D-E966ACC7E99E}" type="presOf" srcId="{B810E10C-8CE4-4A73-82D0-412109FAA081}" destId="{621B0868-AB0C-4194-B86F-2B81CD067FA9}" srcOrd="0" destOrd="1" presId="urn:microsoft.com/office/officeart/2005/8/layout/vList5"/>
    <dgm:cxn modelId="{ABF9C9B7-7CB8-4EF8-9052-4C955B7A483C}" srcId="{C3F24E23-FC06-4CE8-BC2E-FFFB09B715B1}" destId="{FD3B309C-91C3-4268-8E79-B30929B4329D}" srcOrd="0" destOrd="0" parTransId="{5D782090-583B-43F3-84F3-2A8E87D19A9A}" sibTransId="{C4E64AD6-D036-4C9B-8A4D-5026D9047DD1}"/>
    <dgm:cxn modelId="{8BC5DF1E-58B2-437D-8DB2-B5DDBB02879E}" type="presOf" srcId="{4A6E2BDC-5F1C-43D0-B639-F22B879AF42E}" destId="{523CBF60-F99A-4C10-BBEA-B31BAD80790D}" srcOrd="0" destOrd="0" presId="urn:microsoft.com/office/officeart/2005/8/layout/vList5"/>
    <dgm:cxn modelId="{AEE46002-D4C0-4865-AA3D-8CBCA2A073B1}" type="presOf" srcId="{F1084EF0-A774-45ED-B8FB-BBF1C79B1272}" destId="{111A7FB4-7F9D-410C-9497-1EA5FBD5C3BB}" srcOrd="0" destOrd="1" presId="urn:microsoft.com/office/officeart/2005/8/layout/vList5"/>
    <dgm:cxn modelId="{E6426066-C23D-464A-BF45-8AA4FC0BE29A}" srcId="{C3F24E23-FC06-4CE8-BC2E-FFFB09B715B1}" destId="{B810E10C-8CE4-4A73-82D0-412109FAA081}" srcOrd="1" destOrd="0" parTransId="{E87DEF79-B84C-4CAC-A6A5-31D9B7F14408}" sibTransId="{E9BF34E9-1F4B-48E9-B5A4-F8C51A09FFAA}"/>
    <dgm:cxn modelId="{146D8BD6-A57F-426E-BDF2-FC3D0FF064B7}" srcId="{4A6E2BDC-5F1C-43D0-B639-F22B879AF42E}" destId="{5F8E436C-FE01-48A9-935A-A612A44C35E9}" srcOrd="1" destOrd="0" parTransId="{438C6C7C-E208-498B-BE06-946C7D71CF45}" sibTransId="{5C7161E9-AC8F-44A8-AC0F-4EC094F7D1BA}"/>
    <dgm:cxn modelId="{4B05DF94-2B8F-4958-9681-637D8E41A574}" type="presOf" srcId="{EFAE9FC9-501D-4EE1-AC14-C460243CC52E}" destId="{111A7FB4-7F9D-410C-9497-1EA5FBD5C3BB}" srcOrd="0" destOrd="2" presId="urn:microsoft.com/office/officeart/2005/8/layout/vList5"/>
    <dgm:cxn modelId="{E8C5305C-F467-4AFE-9EF7-44F63CD2D31E}" type="presParOf" srcId="{6A7B3CE6-A633-41AD-A52A-6E3C18BC3FBA}" destId="{944F9C1D-993F-4A74-987C-A1299EFA5151}" srcOrd="0" destOrd="0" presId="urn:microsoft.com/office/officeart/2005/8/layout/vList5"/>
    <dgm:cxn modelId="{34E3C415-6A59-4AB7-9EA0-6098592133F0}" type="presParOf" srcId="{944F9C1D-993F-4A74-987C-A1299EFA5151}" destId="{7D3B61EF-BE2E-4B49-B669-D9431B768CC5}" srcOrd="0" destOrd="0" presId="urn:microsoft.com/office/officeart/2005/8/layout/vList5"/>
    <dgm:cxn modelId="{089BD005-0346-4644-AD08-774D376903DB}" type="presParOf" srcId="{944F9C1D-993F-4A74-987C-A1299EFA5151}" destId="{111A7FB4-7F9D-410C-9497-1EA5FBD5C3BB}" srcOrd="1" destOrd="0" presId="urn:microsoft.com/office/officeart/2005/8/layout/vList5"/>
    <dgm:cxn modelId="{E9EF1B8E-E226-4F05-99B6-906144FD73A2}" type="presParOf" srcId="{6A7B3CE6-A633-41AD-A52A-6E3C18BC3FBA}" destId="{C389EE74-20F2-4D57-A2DD-915C79D301C9}" srcOrd="1" destOrd="0" presId="urn:microsoft.com/office/officeart/2005/8/layout/vList5"/>
    <dgm:cxn modelId="{BB6794DB-B0E0-4A7E-8D4D-49D90D71A460}" type="presParOf" srcId="{6A7B3CE6-A633-41AD-A52A-6E3C18BC3FBA}" destId="{D479DDDA-EB90-4B97-94A8-2842DD8B70FB}" srcOrd="2" destOrd="0" presId="urn:microsoft.com/office/officeart/2005/8/layout/vList5"/>
    <dgm:cxn modelId="{88DB1CA3-9013-40A0-821C-434A73F46174}" type="presParOf" srcId="{D479DDDA-EB90-4B97-94A8-2842DD8B70FB}" destId="{523CBF60-F99A-4C10-BBEA-B31BAD80790D}" srcOrd="0" destOrd="0" presId="urn:microsoft.com/office/officeart/2005/8/layout/vList5"/>
    <dgm:cxn modelId="{B25C4699-4A1F-4BC3-9B3E-43774020665C}" type="presParOf" srcId="{D479DDDA-EB90-4B97-94A8-2842DD8B70FB}" destId="{3A501A6D-490D-4C73-8012-9D46CF59F85F}" srcOrd="1" destOrd="0" presId="urn:microsoft.com/office/officeart/2005/8/layout/vList5"/>
    <dgm:cxn modelId="{C31EB92D-F8AE-4EB0-861B-947F37225539}" type="presParOf" srcId="{6A7B3CE6-A633-41AD-A52A-6E3C18BC3FBA}" destId="{A86B3383-2DA2-4985-BE62-857848E47AC9}" srcOrd="3" destOrd="0" presId="urn:microsoft.com/office/officeart/2005/8/layout/vList5"/>
    <dgm:cxn modelId="{5FA9A933-0605-4680-8623-09AEB8E8FD37}" type="presParOf" srcId="{6A7B3CE6-A633-41AD-A52A-6E3C18BC3FBA}" destId="{ECC61478-A314-491C-AEC4-A3A0C8F09ACD}" srcOrd="4" destOrd="0" presId="urn:microsoft.com/office/officeart/2005/8/layout/vList5"/>
    <dgm:cxn modelId="{94C72AAF-5EEE-45CF-9677-E683CB43C013}" type="presParOf" srcId="{ECC61478-A314-491C-AEC4-A3A0C8F09ACD}" destId="{3C6116FF-F7CB-4533-9250-3D240E7A9DF0}" srcOrd="0" destOrd="0" presId="urn:microsoft.com/office/officeart/2005/8/layout/vList5"/>
    <dgm:cxn modelId="{E45318DB-ACFE-47F6-9EDA-1BE5661DD0EB}" type="presParOf" srcId="{ECC61478-A314-491C-AEC4-A3A0C8F09ACD}" destId="{621B0868-AB0C-4194-B86F-2B81CD067F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871865" y="-2536602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Profesionālā apmācība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Neformālā izglītība</a:t>
          </a:r>
          <a:endParaRPr lang="en-GB" sz="2000" kern="1200" dirty="0"/>
        </a:p>
      </dsp:txBody>
      <dsp:txXfrm rot="-5400000">
        <a:off x="2334877" y="49867"/>
        <a:ext cx="6038121" cy="914663"/>
      </dsp:txXfrm>
    </dsp:sp>
    <dsp:sp modelId="{7D3B61EF-BE2E-4B49-B669-D9431B768CC5}">
      <dsp:nvSpPr>
        <dsp:cNvPr id="0" name=""/>
        <dsp:cNvSpPr/>
      </dsp:nvSpPr>
      <dsp:spPr>
        <a:xfrm>
          <a:off x="146472" y="6291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Darbības</a:t>
          </a:r>
          <a:endParaRPr lang="en-GB" sz="2300" kern="1200" dirty="0"/>
        </a:p>
      </dsp:txBody>
      <dsp:txXfrm>
        <a:off x="195377" y="55196"/>
        <a:ext cx="2090594" cy="904006"/>
      </dsp:txXfrm>
    </dsp:sp>
    <dsp:sp modelId="{3A501A6D-490D-4C73-8012-9D46CF59F85F}">
      <dsp:nvSpPr>
        <dsp:cNvPr id="0" name=""/>
        <dsp:cNvSpPr/>
      </dsp:nvSpPr>
      <dsp:spPr>
        <a:xfrm rot="5400000">
          <a:off x="4871865" y="-1459625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b="1" kern="1200" dirty="0" smtClean="0"/>
            <a:t>Nodarbinātības valsts aģentūra </a:t>
          </a:r>
          <a:r>
            <a:rPr lang="lv-LV" sz="2000" kern="1200" dirty="0" smtClean="0"/>
            <a:t>(pasākumu īstenotāji- izglītības iestādes, PIKC, darba devēji, nozaru asociācijas)</a:t>
          </a:r>
          <a:endParaRPr lang="en-GB" sz="2000" kern="1200" dirty="0"/>
        </a:p>
      </dsp:txBody>
      <dsp:txXfrm rot="-5400000">
        <a:off x="2334877" y="1126844"/>
        <a:ext cx="6038121" cy="914663"/>
      </dsp:txXfrm>
    </dsp:sp>
    <dsp:sp modelId="{523CBF60-F99A-4C10-BBEA-B31BAD80790D}">
      <dsp:nvSpPr>
        <dsp:cNvPr id="0" name=""/>
        <dsp:cNvSpPr/>
      </dsp:nvSpPr>
      <dsp:spPr>
        <a:xfrm>
          <a:off x="146472" y="1083267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Finansējuma saņēmējs</a:t>
          </a:r>
          <a:endParaRPr lang="en-GB" sz="2300" kern="1200" dirty="0"/>
        </a:p>
      </dsp:txBody>
      <dsp:txXfrm>
        <a:off x="195377" y="1132172"/>
        <a:ext cx="2090594" cy="904006"/>
      </dsp:txXfrm>
    </dsp:sp>
    <dsp:sp modelId="{621B0868-AB0C-4194-B86F-2B81CD067FA9}">
      <dsp:nvSpPr>
        <dsp:cNvPr id="0" name=""/>
        <dsp:cNvSpPr/>
      </dsp:nvSpPr>
      <dsp:spPr>
        <a:xfrm rot="5400000">
          <a:off x="4871865" y="-382648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200" kern="1200" dirty="0" smtClean="0"/>
            <a:t>96,4 m EUR</a:t>
          </a:r>
          <a:endParaRPr lang="en-GB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200" kern="1200" dirty="0" smtClean="0"/>
            <a:t>2015.g. (1.cet</a:t>
          </a:r>
          <a:r>
            <a:rPr lang="lv-LV" sz="2200" kern="1200" dirty="0" smtClean="0"/>
            <a:t>.)/ </a:t>
          </a:r>
          <a:r>
            <a:rPr lang="lv-LV" sz="2000" kern="1200" dirty="0" smtClean="0"/>
            <a:t>MKN saskaņošana ~ 2014.g. jūlijs</a:t>
          </a:r>
          <a:endParaRPr lang="en-GB" sz="2000" kern="1200" dirty="0"/>
        </a:p>
      </dsp:txBody>
      <dsp:txXfrm rot="-5400000">
        <a:off x="2334877" y="2203821"/>
        <a:ext cx="6038121" cy="914663"/>
      </dsp:txXfrm>
    </dsp:sp>
    <dsp:sp modelId="{3C6116FF-F7CB-4533-9250-3D240E7A9DF0}">
      <dsp:nvSpPr>
        <dsp:cNvPr id="0" name=""/>
        <dsp:cNvSpPr/>
      </dsp:nvSpPr>
      <dsp:spPr>
        <a:xfrm>
          <a:off x="146472" y="2160244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Uzsākšana</a:t>
          </a:r>
          <a:endParaRPr lang="en-GB" sz="2300" kern="1200" dirty="0"/>
        </a:p>
      </dsp:txBody>
      <dsp:txXfrm>
        <a:off x="195377" y="2209149"/>
        <a:ext cx="2090594" cy="9040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494168" y="-2751760"/>
          <a:ext cx="1406703" cy="6911925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Individuālas programmas bērniem ar </a:t>
          </a:r>
          <a:r>
            <a:rPr lang="lv-LV" sz="1900" kern="1200" dirty="0" err="1" smtClean="0"/>
            <a:t>deviantu</a:t>
          </a:r>
          <a:r>
            <a:rPr lang="lv-LV" sz="1900" kern="1200" dirty="0" smtClean="0"/>
            <a:t> uzvedību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Apmācības speciālistiem, kuri saskaras ar vardarbības ģimenē gadījumiem un bērnu tiesību aizsardzības jautājumiem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Pasākumi sabiedrības izpratnes uzlabošanai par vardarbību ģimenē un tās atpazīšanu</a:t>
          </a:r>
          <a:endParaRPr lang="en-GB" sz="1900" kern="1200" dirty="0"/>
        </a:p>
      </dsp:txBody>
      <dsp:txXfrm rot="-5400000">
        <a:off x="1741557" y="69521"/>
        <a:ext cx="6843255" cy="1269363"/>
      </dsp:txXfrm>
    </dsp:sp>
    <dsp:sp modelId="{7D3B61EF-BE2E-4B49-B669-D9431B768CC5}">
      <dsp:nvSpPr>
        <dsp:cNvPr id="0" name=""/>
        <dsp:cNvSpPr/>
      </dsp:nvSpPr>
      <dsp:spPr>
        <a:xfrm>
          <a:off x="3283" y="3"/>
          <a:ext cx="1738273" cy="1408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Darbības</a:t>
          </a:r>
          <a:endParaRPr lang="en-GB" sz="1900" kern="1200" dirty="0"/>
        </a:p>
      </dsp:txBody>
      <dsp:txXfrm>
        <a:off x="72035" y="68755"/>
        <a:ext cx="1600769" cy="1270892"/>
      </dsp:txXfrm>
    </dsp:sp>
    <dsp:sp modelId="{3A501A6D-490D-4C73-8012-9D46CF59F85F}">
      <dsp:nvSpPr>
        <dsp:cNvPr id="0" name=""/>
        <dsp:cNvSpPr/>
      </dsp:nvSpPr>
      <dsp:spPr>
        <a:xfrm rot="5400000">
          <a:off x="4863242" y="-1570999"/>
          <a:ext cx="777591" cy="6921860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Valsts bērnu tiesību aizsardzības inspekcija</a:t>
          </a:r>
          <a:r>
            <a:rPr lang="lv-LV" sz="1900" b="0" kern="1200" dirty="0" smtClean="0"/>
            <a:t>, sadarbībā ar NVO</a:t>
          </a:r>
          <a:endParaRPr lang="en-GB" sz="1900" kern="1200" dirty="0"/>
        </a:p>
      </dsp:txBody>
      <dsp:txXfrm rot="-5400000">
        <a:off x="1791108" y="1539094"/>
        <a:ext cx="6883901" cy="701673"/>
      </dsp:txXfrm>
    </dsp:sp>
    <dsp:sp modelId="{523CBF60-F99A-4C10-BBEA-B31BAD80790D}">
      <dsp:nvSpPr>
        <dsp:cNvPr id="0" name=""/>
        <dsp:cNvSpPr/>
      </dsp:nvSpPr>
      <dsp:spPr>
        <a:xfrm>
          <a:off x="3283" y="1468193"/>
          <a:ext cx="1748441" cy="8155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Finansējuma saņēmējs</a:t>
          </a:r>
          <a:endParaRPr lang="en-GB" sz="1900" kern="1200" dirty="0"/>
        </a:p>
      </dsp:txBody>
      <dsp:txXfrm>
        <a:off x="43095" y="1508005"/>
        <a:ext cx="1668817" cy="735933"/>
      </dsp:txXfrm>
    </dsp:sp>
    <dsp:sp modelId="{621B0868-AB0C-4194-B86F-2B81CD067FA9}">
      <dsp:nvSpPr>
        <dsp:cNvPr id="0" name=""/>
        <dsp:cNvSpPr/>
      </dsp:nvSpPr>
      <dsp:spPr>
        <a:xfrm rot="5400000">
          <a:off x="4820751" y="-720584"/>
          <a:ext cx="824803" cy="695306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2,3 </a:t>
          </a:r>
          <a:r>
            <a:rPr lang="lv-LV" sz="2000" kern="1200" dirty="0" smtClean="0"/>
            <a:t>m EUR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2015.g</a:t>
          </a:r>
          <a:r>
            <a:rPr lang="lv-LV" sz="2000" kern="1200" dirty="0" smtClean="0"/>
            <a:t>. </a:t>
          </a:r>
          <a:r>
            <a:rPr lang="lv-LV" sz="2000" kern="1200" dirty="0" smtClean="0"/>
            <a:t>(2.cet.)/MKN saskaņošana ~ 2014.g. sept.</a:t>
          </a:r>
          <a:endParaRPr lang="en-GB" sz="2000" kern="1200" dirty="0"/>
        </a:p>
      </dsp:txBody>
      <dsp:txXfrm rot="-5400000">
        <a:off x="1756622" y="2383809"/>
        <a:ext cx="6912797" cy="744275"/>
      </dsp:txXfrm>
    </dsp:sp>
    <dsp:sp modelId="{3C6116FF-F7CB-4533-9250-3D240E7A9DF0}">
      <dsp:nvSpPr>
        <dsp:cNvPr id="0" name=""/>
        <dsp:cNvSpPr/>
      </dsp:nvSpPr>
      <dsp:spPr>
        <a:xfrm>
          <a:off x="3283" y="2348347"/>
          <a:ext cx="1753339" cy="8151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Uzsākšana</a:t>
          </a:r>
          <a:endParaRPr lang="en-GB" sz="1900" kern="1200" dirty="0"/>
        </a:p>
      </dsp:txBody>
      <dsp:txXfrm>
        <a:off x="43078" y="2388142"/>
        <a:ext cx="1673749" cy="7356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285965" y="-2594820"/>
          <a:ext cx="1830034" cy="7022953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«Jauniešu mājas»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«SOS ciematiem» pielīdzināti pakalpojumi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Grupu mājas/dzīvokļi, dienas centri, specializētās darbnīcas personu ar GRT dzīvei sabiedrībā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Rehabilitācijas nodaļas sociālajos dienestos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Tehnisko palīglīdzekļu apmaiņas fonda izveide</a:t>
          </a:r>
          <a:endParaRPr lang="en-GB" sz="1900" kern="1200" dirty="0"/>
        </a:p>
      </dsp:txBody>
      <dsp:txXfrm rot="-5400000">
        <a:off x="1689506" y="90974"/>
        <a:ext cx="6933618" cy="1651364"/>
      </dsp:txXfrm>
    </dsp:sp>
    <dsp:sp modelId="{7D3B61EF-BE2E-4B49-B669-D9431B768CC5}">
      <dsp:nvSpPr>
        <dsp:cNvPr id="0" name=""/>
        <dsp:cNvSpPr/>
      </dsp:nvSpPr>
      <dsp:spPr>
        <a:xfrm>
          <a:off x="508" y="1"/>
          <a:ext cx="1688996" cy="1833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Darbības</a:t>
          </a:r>
          <a:endParaRPr lang="en-GB" sz="1900" kern="1200" dirty="0"/>
        </a:p>
      </dsp:txBody>
      <dsp:txXfrm>
        <a:off x="82958" y="82451"/>
        <a:ext cx="1524096" cy="1668409"/>
      </dsp:txXfrm>
    </dsp:sp>
    <dsp:sp modelId="{3A501A6D-490D-4C73-8012-9D46CF59F85F}">
      <dsp:nvSpPr>
        <dsp:cNvPr id="0" name=""/>
        <dsp:cNvSpPr/>
      </dsp:nvSpPr>
      <dsp:spPr>
        <a:xfrm rot="5400000">
          <a:off x="4868269" y="-1157745"/>
          <a:ext cx="762684" cy="692671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Pašvaldības, </a:t>
          </a:r>
          <a:r>
            <a:rPr lang="lv-LV" sz="1900" b="0" kern="1200" dirty="0" smtClean="0"/>
            <a:t>plānošanas reģioni, sadarbībā ar pašvaldībām</a:t>
          </a:r>
          <a:endParaRPr lang="en-GB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0" kern="1200" dirty="0" smtClean="0"/>
            <a:t>NRC Vaivari</a:t>
          </a:r>
          <a:endParaRPr lang="en-GB" sz="1900" b="0" kern="1200" dirty="0"/>
        </a:p>
      </dsp:txBody>
      <dsp:txXfrm rot="-5400000">
        <a:off x="1786256" y="1961499"/>
        <a:ext cx="6889480" cy="688222"/>
      </dsp:txXfrm>
    </dsp:sp>
    <dsp:sp modelId="{523CBF60-F99A-4C10-BBEA-B31BAD80790D}">
      <dsp:nvSpPr>
        <dsp:cNvPr id="0" name=""/>
        <dsp:cNvSpPr/>
      </dsp:nvSpPr>
      <dsp:spPr>
        <a:xfrm>
          <a:off x="508" y="1891958"/>
          <a:ext cx="1748441" cy="799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Finansējuma saņēmējs</a:t>
          </a:r>
          <a:endParaRPr lang="en-GB" sz="1900" kern="1200" dirty="0"/>
        </a:p>
      </dsp:txBody>
      <dsp:txXfrm>
        <a:off x="39557" y="1931007"/>
        <a:ext cx="1670343" cy="721825"/>
      </dsp:txXfrm>
    </dsp:sp>
    <dsp:sp modelId="{621B0868-AB0C-4194-B86F-2B81CD067FA9}">
      <dsp:nvSpPr>
        <dsp:cNvPr id="0" name=""/>
        <dsp:cNvSpPr/>
      </dsp:nvSpPr>
      <dsp:spPr>
        <a:xfrm rot="5400000">
          <a:off x="4877956" y="-373074"/>
          <a:ext cx="704844" cy="695306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b="1" kern="1200" dirty="0" smtClean="0"/>
            <a:t>48,5 </a:t>
          </a:r>
          <a:r>
            <a:rPr lang="lv-LV" sz="2000" b="1" kern="1200" dirty="0" smtClean="0"/>
            <a:t>m EUR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b="1" kern="1200" dirty="0" smtClean="0"/>
            <a:t>2017.g</a:t>
          </a:r>
          <a:r>
            <a:rPr lang="lv-LV" sz="2000" b="1" kern="1200" dirty="0" smtClean="0"/>
            <a:t>. </a:t>
          </a:r>
          <a:r>
            <a:rPr lang="lv-LV" sz="2000" b="1" kern="1200" dirty="0" smtClean="0"/>
            <a:t>(1.cet.)/MKN izstrāde 2016.g.</a:t>
          </a:r>
          <a:endParaRPr lang="en-GB" sz="2000" b="1" kern="1200" dirty="0"/>
        </a:p>
      </dsp:txBody>
      <dsp:txXfrm rot="-5400000">
        <a:off x="1753848" y="2785442"/>
        <a:ext cx="6918653" cy="636028"/>
      </dsp:txXfrm>
    </dsp:sp>
    <dsp:sp modelId="{3C6116FF-F7CB-4533-9250-3D240E7A9DF0}">
      <dsp:nvSpPr>
        <dsp:cNvPr id="0" name=""/>
        <dsp:cNvSpPr/>
      </dsp:nvSpPr>
      <dsp:spPr>
        <a:xfrm>
          <a:off x="508" y="2750528"/>
          <a:ext cx="1753339" cy="705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Uzsākšana</a:t>
          </a:r>
          <a:endParaRPr lang="en-GB" sz="1900" kern="1200" dirty="0"/>
        </a:p>
      </dsp:txBody>
      <dsp:txXfrm>
        <a:off x="34965" y="2784985"/>
        <a:ext cx="1684425" cy="6369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285965" y="-2594820"/>
          <a:ext cx="1830034" cy="7022953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MATERIĀLĀS PALĪDZĪBAS PROGRAMMA </a:t>
          </a:r>
          <a:r>
            <a:rPr lang="lv-LV" sz="1900" b="0" kern="1200" dirty="0" smtClean="0"/>
            <a:t>(</a:t>
          </a:r>
          <a:r>
            <a:rPr lang="lv-LV" sz="1900" b="0" u="sng" kern="1200" dirty="0" smtClean="0"/>
            <a:t>projekts izsludināts VSS 20.03.2014., atzinumu termiņš- 07.04.2014.</a:t>
          </a:r>
          <a:r>
            <a:rPr lang="lv-LV" sz="1900" b="0" kern="1200" dirty="0" smtClean="0"/>
            <a:t>):</a:t>
          </a:r>
          <a:endParaRPr lang="en-GB" sz="1900" b="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Pārtikas atbalsts (pakas)</a:t>
          </a:r>
          <a:endParaRPr lang="en-GB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Bērnu materiālā nenodrošinātība (higiēnas preces u.c.)</a:t>
          </a:r>
          <a:endParaRPr lang="en-GB" sz="1900" kern="1200" dirty="0"/>
        </a:p>
      </dsp:txBody>
      <dsp:txXfrm rot="-5400000">
        <a:off x="1689506" y="90974"/>
        <a:ext cx="6933618" cy="1651364"/>
      </dsp:txXfrm>
    </dsp:sp>
    <dsp:sp modelId="{7D3B61EF-BE2E-4B49-B669-D9431B768CC5}">
      <dsp:nvSpPr>
        <dsp:cNvPr id="0" name=""/>
        <dsp:cNvSpPr/>
      </dsp:nvSpPr>
      <dsp:spPr>
        <a:xfrm>
          <a:off x="508" y="1"/>
          <a:ext cx="1688996" cy="18333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Darbības</a:t>
          </a:r>
          <a:endParaRPr lang="en-GB" sz="1900" kern="1200" dirty="0"/>
        </a:p>
      </dsp:txBody>
      <dsp:txXfrm>
        <a:off x="82958" y="82451"/>
        <a:ext cx="1524096" cy="1668409"/>
      </dsp:txXfrm>
    </dsp:sp>
    <dsp:sp modelId="{3A501A6D-490D-4C73-8012-9D46CF59F85F}">
      <dsp:nvSpPr>
        <dsp:cNvPr id="0" name=""/>
        <dsp:cNvSpPr/>
      </dsp:nvSpPr>
      <dsp:spPr>
        <a:xfrm rot="5400000">
          <a:off x="4868269" y="-1157745"/>
          <a:ext cx="762684" cy="692671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Sabiedrības integrācijas fonds</a:t>
          </a:r>
          <a:r>
            <a:rPr lang="lv-LV" sz="1900" b="0" kern="1200" dirty="0" smtClean="0"/>
            <a:t>, sadarbībā ar NVO un pašvaldībām</a:t>
          </a:r>
          <a:endParaRPr lang="en-GB" sz="1900" b="0" kern="1200" dirty="0"/>
        </a:p>
      </dsp:txBody>
      <dsp:txXfrm rot="-5400000">
        <a:off x="1786256" y="1961499"/>
        <a:ext cx="6889480" cy="688222"/>
      </dsp:txXfrm>
    </dsp:sp>
    <dsp:sp modelId="{523CBF60-F99A-4C10-BBEA-B31BAD80790D}">
      <dsp:nvSpPr>
        <dsp:cNvPr id="0" name=""/>
        <dsp:cNvSpPr/>
      </dsp:nvSpPr>
      <dsp:spPr>
        <a:xfrm>
          <a:off x="508" y="1891958"/>
          <a:ext cx="1748441" cy="79992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Finansējuma saņēmējs</a:t>
          </a:r>
          <a:endParaRPr lang="en-GB" sz="1900" kern="1200" dirty="0"/>
        </a:p>
      </dsp:txBody>
      <dsp:txXfrm>
        <a:off x="39557" y="1931007"/>
        <a:ext cx="1670343" cy="721825"/>
      </dsp:txXfrm>
    </dsp:sp>
    <dsp:sp modelId="{621B0868-AB0C-4194-B86F-2B81CD067FA9}">
      <dsp:nvSpPr>
        <dsp:cNvPr id="0" name=""/>
        <dsp:cNvSpPr/>
      </dsp:nvSpPr>
      <dsp:spPr>
        <a:xfrm rot="5400000">
          <a:off x="4877956" y="-373074"/>
          <a:ext cx="704844" cy="695306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b="1" kern="1200" dirty="0" smtClean="0"/>
            <a:t>46,33 </a:t>
          </a:r>
          <a:r>
            <a:rPr lang="lv-LV" sz="2000" b="1" kern="1200" dirty="0" smtClean="0"/>
            <a:t>m EUR</a:t>
          </a:r>
          <a:endParaRPr lang="en-GB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b="1" kern="1200" dirty="0" smtClean="0"/>
            <a:t>2014.g</a:t>
          </a:r>
          <a:r>
            <a:rPr lang="lv-LV" sz="2000" b="1" kern="1200" dirty="0" smtClean="0"/>
            <a:t>. </a:t>
          </a:r>
          <a:r>
            <a:rPr lang="lv-LV" sz="2000" b="1" kern="1200" dirty="0" smtClean="0"/>
            <a:t>(3.cet.)/MKN saskaņošana 2014.g. jūnijs</a:t>
          </a:r>
          <a:endParaRPr lang="en-GB" sz="2000" b="1" kern="1200" dirty="0"/>
        </a:p>
      </dsp:txBody>
      <dsp:txXfrm rot="-5400000">
        <a:off x="1753848" y="2785442"/>
        <a:ext cx="6918653" cy="636028"/>
      </dsp:txXfrm>
    </dsp:sp>
    <dsp:sp modelId="{3C6116FF-F7CB-4533-9250-3D240E7A9DF0}">
      <dsp:nvSpPr>
        <dsp:cNvPr id="0" name=""/>
        <dsp:cNvSpPr/>
      </dsp:nvSpPr>
      <dsp:spPr>
        <a:xfrm>
          <a:off x="508" y="2750528"/>
          <a:ext cx="1753339" cy="7058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Uzsākšana</a:t>
          </a:r>
          <a:endParaRPr lang="en-GB" sz="1900" kern="1200" dirty="0"/>
        </a:p>
      </dsp:txBody>
      <dsp:txXfrm>
        <a:off x="34965" y="2784985"/>
        <a:ext cx="1684425" cy="6369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871865" y="-2536602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Darba tirgus apsteidzošo pārkārtojumu sistēmas izveide 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Nodarbinātības pasākumu izvērtējums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/>
            <a:t>EURES informācija</a:t>
          </a:r>
          <a:endParaRPr lang="en-GB" sz="1800" kern="1200" dirty="0"/>
        </a:p>
      </dsp:txBody>
      <dsp:txXfrm rot="-5400000">
        <a:off x="2334877" y="49867"/>
        <a:ext cx="6038121" cy="914663"/>
      </dsp:txXfrm>
    </dsp:sp>
    <dsp:sp modelId="{7D3B61EF-BE2E-4B49-B669-D9431B768CC5}">
      <dsp:nvSpPr>
        <dsp:cNvPr id="0" name=""/>
        <dsp:cNvSpPr/>
      </dsp:nvSpPr>
      <dsp:spPr>
        <a:xfrm>
          <a:off x="146472" y="6291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Darbības</a:t>
          </a:r>
          <a:endParaRPr lang="en-GB" sz="2300" kern="1200" dirty="0"/>
        </a:p>
      </dsp:txBody>
      <dsp:txXfrm>
        <a:off x="195377" y="55196"/>
        <a:ext cx="2090594" cy="904006"/>
      </dsp:txXfrm>
    </dsp:sp>
    <dsp:sp modelId="{3A501A6D-490D-4C73-8012-9D46CF59F85F}">
      <dsp:nvSpPr>
        <dsp:cNvPr id="0" name=""/>
        <dsp:cNvSpPr/>
      </dsp:nvSpPr>
      <dsp:spPr>
        <a:xfrm rot="5400000">
          <a:off x="4871865" y="-1459625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b="1" kern="1200" dirty="0" smtClean="0"/>
            <a:t>Nodarbinātības valsts aģentūra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b="1" kern="1200" dirty="0" smtClean="0"/>
            <a:t>Ekonomikas ministrija</a:t>
          </a:r>
          <a:endParaRPr lang="en-GB" sz="1800" b="1" kern="1200" dirty="0"/>
        </a:p>
      </dsp:txBody>
      <dsp:txXfrm rot="-5400000">
        <a:off x="2334877" y="1126844"/>
        <a:ext cx="6038121" cy="914663"/>
      </dsp:txXfrm>
    </dsp:sp>
    <dsp:sp modelId="{523CBF60-F99A-4C10-BBEA-B31BAD80790D}">
      <dsp:nvSpPr>
        <dsp:cNvPr id="0" name=""/>
        <dsp:cNvSpPr/>
      </dsp:nvSpPr>
      <dsp:spPr>
        <a:xfrm>
          <a:off x="146472" y="1083267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Finansējuma saņēmējs</a:t>
          </a:r>
          <a:endParaRPr lang="en-GB" sz="2300" kern="1200" dirty="0"/>
        </a:p>
      </dsp:txBody>
      <dsp:txXfrm>
        <a:off x="195377" y="1132172"/>
        <a:ext cx="2090594" cy="904006"/>
      </dsp:txXfrm>
    </dsp:sp>
    <dsp:sp modelId="{621B0868-AB0C-4194-B86F-2B81CD067FA9}">
      <dsp:nvSpPr>
        <dsp:cNvPr id="0" name=""/>
        <dsp:cNvSpPr/>
      </dsp:nvSpPr>
      <dsp:spPr>
        <a:xfrm rot="5400000">
          <a:off x="4871865" y="-382648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300" kern="1200" dirty="0" smtClean="0"/>
            <a:t>1,99 m EUR</a:t>
          </a: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300" kern="1200" dirty="0" smtClean="0"/>
            <a:t>2015.g. (1.cet.)</a:t>
          </a:r>
          <a:endParaRPr lang="en-GB" sz="2300" kern="1200" dirty="0"/>
        </a:p>
      </dsp:txBody>
      <dsp:txXfrm rot="-5400000">
        <a:off x="2334877" y="2203821"/>
        <a:ext cx="6038121" cy="914663"/>
      </dsp:txXfrm>
    </dsp:sp>
    <dsp:sp modelId="{3C6116FF-F7CB-4533-9250-3D240E7A9DF0}">
      <dsp:nvSpPr>
        <dsp:cNvPr id="0" name=""/>
        <dsp:cNvSpPr/>
      </dsp:nvSpPr>
      <dsp:spPr>
        <a:xfrm>
          <a:off x="146472" y="2160244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Uzsākšana</a:t>
          </a:r>
          <a:endParaRPr lang="en-GB" sz="2300" kern="1200" dirty="0"/>
        </a:p>
      </dsp:txBody>
      <dsp:txXfrm>
        <a:off x="195377" y="2209149"/>
        <a:ext cx="2090594" cy="904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871865" y="-2536602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</a:rPr>
            <a:t>Aktīvie nodarbinātības pasākumi</a:t>
          </a:r>
          <a:endParaRPr lang="en-GB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</a:rPr>
            <a:t>Sākotnējās profesionālās izglītības programmas</a:t>
          </a:r>
          <a:endParaRPr lang="en-GB" sz="1800" kern="12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kern="1200" dirty="0" smtClean="0">
              <a:solidFill>
                <a:schemeClr val="tx1"/>
              </a:solidFill>
            </a:rPr>
            <a:t>Reģionālās mobilitātes atbalsts</a:t>
          </a:r>
          <a:endParaRPr lang="en-GB" sz="1800" kern="1200" dirty="0">
            <a:solidFill>
              <a:schemeClr val="tx1"/>
            </a:solidFill>
          </a:endParaRPr>
        </a:p>
      </dsp:txBody>
      <dsp:txXfrm rot="-5400000">
        <a:off x="2334877" y="49867"/>
        <a:ext cx="6038121" cy="914663"/>
      </dsp:txXfrm>
    </dsp:sp>
    <dsp:sp modelId="{7D3B61EF-BE2E-4B49-B669-D9431B768CC5}">
      <dsp:nvSpPr>
        <dsp:cNvPr id="0" name=""/>
        <dsp:cNvSpPr/>
      </dsp:nvSpPr>
      <dsp:spPr>
        <a:xfrm>
          <a:off x="146472" y="6291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Darbības</a:t>
          </a:r>
          <a:endParaRPr lang="en-GB" sz="2300" kern="1200" dirty="0"/>
        </a:p>
      </dsp:txBody>
      <dsp:txXfrm>
        <a:off x="195377" y="55196"/>
        <a:ext cx="2090594" cy="904006"/>
      </dsp:txXfrm>
    </dsp:sp>
    <dsp:sp modelId="{3A501A6D-490D-4C73-8012-9D46CF59F85F}">
      <dsp:nvSpPr>
        <dsp:cNvPr id="0" name=""/>
        <dsp:cNvSpPr/>
      </dsp:nvSpPr>
      <dsp:spPr>
        <a:xfrm rot="5400000">
          <a:off x="4871865" y="-1459625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b="1" kern="1200" dirty="0" smtClean="0"/>
            <a:t>Nodarbinātības valsts aģentūra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b="1" kern="1200" dirty="0" smtClean="0"/>
            <a:t>Valsts izglītības attīstības aģentūra</a:t>
          </a:r>
          <a:endParaRPr lang="en-GB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800" b="0" kern="1200" dirty="0" smtClean="0"/>
            <a:t>Pasākumu īstenotāji- darba devēji, izglītības iestādes, NVO</a:t>
          </a:r>
          <a:endParaRPr lang="en-GB" sz="1800" b="0" kern="1200" dirty="0"/>
        </a:p>
      </dsp:txBody>
      <dsp:txXfrm rot="-5400000">
        <a:off x="2334877" y="1126844"/>
        <a:ext cx="6038121" cy="914663"/>
      </dsp:txXfrm>
    </dsp:sp>
    <dsp:sp modelId="{523CBF60-F99A-4C10-BBEA-B31BAD80790D}">
      <dsp:nvSpPr>
        <dsp:cNvPr id="0" name=""/>
        <dsp:cNvSpPr/>
      </dsp:nvSpPr>
      <dsp:spPr>
        <a:xfrm>
          <a:off x="146472" y="1083267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Finansējuma saņēmējs</a:t>
          </a:r>
          <a:endParaRPr lang="en-GB" sz="2300" kern="1200" dirty="0"/>
        </a:p>
      </dsp:txBody>
      <dsp:txXfrm>
        <a:off x="195377" y="1132172"/>
        <a:ext cx="2090594" cy="904006"/>
      </dsp:txXfrm>
    </dsp:sp>
    <dsp:sp modelId="{621B0868-AB0C-4194-B86F-2B81CD067FA9}">
      <dsp:nvSpPr>
        <dsp:cNvPr id="0" name=""/>
        <dsp:cNvSpPr/>
      </dsp:nvSpPr>
      <dsp:spPr>
        <a:xfrm rot="5400000">
          <a:off x="4871865" y="-382648"/>
          <a:ext cx="1013625" cy="608760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Kopā 66,6 m EUR (LM- 37 m EUR</a:t>
          </a:r>
          <a:r>
            <a:rPr lang="lv-LV" sz="2400" kern="1200" dirty="0" smtClean="0"/>
            <a:t>)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2014.g. (janv.)</a:t>
          </a:r>
          <a:endParaRPr lang="en-GB" sz="2400" kern="1200" dirty="0"/>
        </a:p>
      </dsp:txBody>
      <dsp:txXfrm rot="-5400000">
        <a:off x="2334877" y="2203821"/>
        <a:ext cx="6038121" cy="914663"/>
      </dsp:txXfrm>
    </dsp:sp>
    <dsp:sp modelId="{3C6116FF-F7CB-4533-9250-3D240E7A9DF0}">
      <dsp:nvSpPr>
        <dsp:cNvPr id="0" name=""/>
        <dsp:cNvSpPr/>
      </dsp:nvSpPr>
      <dsp:spPr>
        <a:xfrm>
          <a:off x="146472" y="2160244"/>
          <a:ext cx="2188404" cy="10018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Uzsākšana</a:t>
          </a:r>
          <a:endParaRPr lang="en-GB" sz="2300" kern="1200" dirty="0"/>
        </a:p>
      </dsp:txBody>
      <dsp:txXfrm>
        <a:off x="195377" y="2209149"/>
        <a:ext cx="2090594" cy="9040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555156" y="-2628498"/>
          <a:ext cx="1115111" cy="6373974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Konsultatīvs atbalsts bīstamo nozaru uzņēmumiem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Darba devēju, nodarbināto, jauniešu izglītošana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Situācijas monitorings un analīze, VDI inspektoru apmācības</a:t>
          </a:r>
          <a:endParaRPr lang="en-GB" sz="1900" kern="1200" dirty="0"/>
        </a:p>
      </dsp:txBody>
      <dsp:txXfrm rot="-5400000">
        <a:off x="1925725" y="55368"/>
        <a:ext cx="6319539" cy="1006241"/>
      </dsp:txXfrm>
    </dsp:sp>
    <dsp:sp modelId="{7D3B61EF-BE2E-4B49-B669-D9431B768CC5}">
      <dsp:nvSpPr>
        <dsp:cNvPr id="0" name=""/>
        <dsp:cNvSpPr/>
      </dsp:nvSpPr>
      <dsp:spPr>
        <a:xfrm>
          <a:off x="775" y="7428"/>
          <a:ext cx="1924950" cy="1102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Darbības</a:t>
          </a:r>
          <a:endParaRPr lang="en-GB" sz="2300" kern="1200" dirty="0"/>
        </a:p>
      </dsp:txBody>
      <dsp:txXfrm>
        <a:off x="54576" y="61229"/>
        <a:ext cx="1817348" cy="994518"/>
      </dsp:txXfrm>
    </dsp:sp>
    <dsp:sp modelId="{3A501A6D-490D-4C73-8012-9D46CF59F85F}">
      <dsp:nvSpPr>
        <dsp:cNvPr id="0" name=""/>
        <dsp:cNvSpPr/>
      </dsp:nvSpPr>
      <dsp:spPr>
        <a:xfrm rot="5400000">
          <a:off x="4701846" y="-1541853"/>
          <a:ext cx="906351" cy="6438326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b="1" kern="1200" dirty="0" smtClean="0"/>
            <a:t>Valsts darba inspekcija</a:t>
          </a:r>
          <a:r>
            <a:rPr lang="lv-LV" sz="2000" b="0" kern="1200" dirty="0" smtClean="0"/>
            <a:t>, sadarbībā ar sociālajiem partneriem</a:t>
          </a:r>
          <a:endParaRPr lang="en-GB" sz="2000" kern="1200" dirty="0"/>
        </a:p>
      </dsp:txBody>
      <dsp:txXfrm rot="-5400000">
        <a:off x="1935859" y="1268378"/>
        <a:ext cx="6394082" cy="817863"/>
      </dsp:txXfrm>
    </dsp:sp>
    <dsp:sp modelId="{523CBF60-F99A-4C10-BBEA-B31BAD80790D}">
      <dsp:nvSpPr>
        <dsp:cNvPr id="0" name=""/>
        <dsp:cNvSpPr/>
      </dsp:nvSpPr>
      <dsp:spPr>
        <a:xfrm>
          <a:off x="775" y="1185738"/>
          <a:ext cx="1934308" cy="95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Finansējuma saņēmējs</a:t>
          </a:r>
          <a:endParaRPr lang="en-GB" sz="2300" kern="1200" dirty="0"/>
        </a:p>
      </dsp:txBody>
      <dsp:txXfrm>
        <a:off x="47180" y="1232143"/>
        <a:ext cx="1841498" cy="857794"/>
      </dsp:txXfrm>
    </dsp:sp>
    <dsp:sp modelId="{621B0868-AB0C-4194-B86F-2B81CD067FA9}">
      <dsp:nvSpPr>
        <dsp:cNvPr id="0" name=""/>
        <dsp:cNvSpPr/>
      </dsp:nvSpPr>
      <dsp:spPr>
        <a:xfrm rot="5400000">
          <a:off x="4673718" y="-527171"/>
          <a:ext cx="961382" cy="6427800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12,6 m EUR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2015.g. (2.cet</a:t>
          </a:r>
          <a:r>
            <a:rPr lang="lv-LV" sz="2400" kern="1200" dirty="0" smtClean="0"/>
            <a:t>.)/ </a:t>
          </a:r>
          <a:r>
            <a:rPr lang="lv-LV" sz="2100" kern="1200" dirty="0" smtClean="0"/>
            <a:t>MKN saskaņošana ~ 2014.g. augustā</a:t>
          </a:r>
          <a:endParaRPr lang="en-GB" sz="2100" kern="1200" dirty="0"/>
        </a:p>
      </dsp:txBody>
      <dsp:txXfrm rot="-5400000">
        <a:off x="1940510" y="2252968"/>
        <a:ext cx="6380869" cy="867520"/>
      </dsp:txXfrm>
    </dsp:sp>
    <dsp:sp modelId="{3C6116FF-F7CB-4533-9250-3D240E7A9DF0}">
      <dsp:nvSpPr>
        <dsp:cNvPr id="0" name=""/>
        <dsp:cNvSpPr/>
      </dsp:nvSpPr>
      <dsp:spPr>
        <a:xfrm>
          <a:off x="775" y="2211635"/>
          <a:ext cx="1939733" cy="950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Uzsākšana</a:t>
          </a:r>
          <a:endParaRPr lang="en-GB" sz="2300" kern="1200" dirty="0"/>
        </a:p>
      </dsp:txBody>
      <dsp:txXfrm>
        <a:off x="47159" y="2258019"/>
        <a:ext cx="1846965" cy="8574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555156" y="-2628498"/>
          <a:ext cx="1115111" cy="6373974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Nodarbināto spēju, prasmju un veselības novērtēšana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Cilvēkresursu attīstības plānošana, </a:t>
          </a:r>
          <a:r>
            <a:rPr lang="lv-LV" sz="1900" kern="1200" dirty="0" err="1" smtClean="0"/>
            <a:t>mentorings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Darba vides novērtēšana un darba vietas pielāgošana</a:t>
          </a:r>
          <a:endParaRPr lang="en-GB" sz="1900" kern="1200" dirty="0"/>
        </a:p>
      </dsp:txBody>
      <dsp:txXfrm rot="-5400000">
        <a:off x="1925725" y="55368"/>
        <a:ext cx="6319539" cy="1006241"/>
      </dsp:txXfrm>
    </dsp:sp>
    <dsp:sp modelId="{7D3B61EF-BE2E-4B49-B669-D9431B768CC5}">
      <dsp:nvSpPr>
        <dsp:cNvPr id="0" name=""/>
        <dsp:cNvSpPr/>
      </dsp:nvSpPr>
      <dsp:spPr>
        <a:xfrm>
          <a:off x="775" y="7428"/>
          <a:ext cx="1924950" cy="1102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Darbības</a:t>
          </a:r>
          <a:endParaRPr lang="en-GB" sz="2300" kern="1200" dirty="0"/>
        </a:p>
      </dsp:txBody>
      <dsp:txXfrm>
        <a:off x="54576" y="61229"/>
        <a:ext cx="1817348" cy="994518"/>
      </dsp:txXfrm>
    </dsp:sp>
    <dsp:sp modelId="{3A501A6D-490D-4C73-8012-9D46CF59F85F}">
      <dsp:nvSpPr>
        <dsp:cNvPr id="0" name=""/>
        <dsp:cNvSpPr/>
      </dsp:nvSpPr>
      <dsp:spPr>
        <a:xfrm rot="5400000">
          <a:off x="4701846" y="-1541853"/>
          <a:ext cx="906351" cy="6438326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Darba devēju organizācijas vai to apvienības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Darba tirgus institūcijas</a:t>
          </a:r>
          <a:endParaRPr lang="en-GB" sz="1900" kern="1200" dirty="0"/>
        </a:p>
      </dsp:txBody>
      <dsp:txXfrm rot="-5400000">
        <a:off x="1935859" y="1268378"/>
        <a:ext cx="6394082" cy="817863"/>
      </dsp:txXfrm>
    </dsp:sp>
    <dsp:sp modelId="{523CBF60-F99A-4C10-BBEA-B31BAD80790D}">
      <dsp:nvSpPr>
        <dsp:cNvPr id="0" name=""/>
        <dsp:cNvSpPr/>
      </dsp:nvSpPr>
      <dsp:spPr>
        <a:xfrm>
          <a:off x="775" y="1185738"/>
          <a:ext cx="1934308" cy="95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Finansējuma saņēmējs</a:t>
          </a:r>
          <a:endParaRPr lang="en-GB" sz="2300" kern="1200" dirty="0"/>
        </a:p>
      </dsp:txBody>
      <dsp:txXfrm>
        <a:off x="47180" y="1232143"/>
        <a:ext cx="1841498" cy="857794"/>
      </dsp:txXfrm>
    </dsp:sp>
    <dsp:sp modelId="{621B0868-AB0C-4194-B86F-2B81CD067FA9}">
      <dsp:nvSpPr>
        <dsp:cNvPr id="0" name=""/>
        <dsp:cNvSpPr/>
      </dsp:nvSpPr>
      <dsp:spPr>
        <a:xfrm rot="5400000">
          <a:off x="4673718" y="-527171"/>
          <a:ext cx="961382" cy="6427800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10,6 m EUR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2016.g. (1.cet</a:t>
          </a:r>
          <a:r>
            <a:rPr lang="lv-LV" sz="2400" kern="1200" dirty="0" smtClean="0"/>
            <a:t>.)/ </a:t>
          </a:r>
          <a:r>
            <a:rPr lang="lv-LV" sz="2100" kern="1200" dirty="0" smtClean="0"/>
            <a:t>MKN izstrāde 2015.g.</a:t>
          </a:r>
          <a:endParaRPr lang="en-GB" sz="2400" kern="1200" dirty="0"/>
        </a:p>
      </dsp:txBody>
      <dsp:txXfrm rot="-5400000">
        <a:off x="1940510" y="2252968"/>
        <a:ext cx="6380869" cy="867520"/>
      </dsp:txXfrm>
    </dsp:sp>
    <dsp:sp modelId="{3C6116FF-F7CB-4533-9250-3D240E7A9DF0}">
      <dsp:nvSpPr>
        <dsp:cNvPr id="0" name=""/>
        <dsp:cNvSpPr/>
      </dsp:nvSpPr>
      <dsp:spPr>
        <a:xfrm>
          <a:off x="775" y="2211635"/>
          <a:ext cx="1939733" cy="950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Finansējums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300" kern="1200" dirty="0" smtClean="0"/>
            <a:t>Uzsākšana</a:t>
          </a:r>
          <a:endParaRPr lang="en-GB" sz="2300" kern="1200" dirty="0"/>
        </a:p>
      </dsp:txBody>
      <dsp:txXfrm>
        <a:off x="47159" y="2258019"/>
        <a:ext cx="1846965" cy="857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568245" y="-2879718"/>
          <a:ext cx="1115111" cy="687641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1. Subsidētās </a:t>
          </a:r>
          <a:r>
            <a:rPr lang="lv-LV" sz="1700" kern="1200" dirty="0" smtClean="0"/>
            <a:t>darba vietas, ilgstošo bezdarbnieku aktivizācija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2. Reģionālā </a:t>
          </a:r>
          <a:r>
            <a:rPr lang="lv-LV" sz="1700" kern="1200" dirty="0" smtClean="0"/>
            <a:t>mobilitāte, kompleksi atbalsta pasākumi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3. Sociālās </a:t>
          </a:r>
          <a:r>
            <a:rPr lang="lv-LV" sz="1700" kern="1200" dirty="0" smtClean="0"/>
            <a:t>uzņēmējdarbības atbalsts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kern="1200" dirty="0" smtClean="0"/>
            <a:t>4. Diskriminācijas </a:t>
          </a:r>
          <a:r>
            <a:rPr lang="lv-LV" sz="1700" kern="1200" dirty="0" smtClean="0"/>
            <a:t>mazināšanas, sociālās integrācijas pasākumi </a:t>
          </a:r>
          <a:r>
            <a:rPr lang="lv-LV" sz="1700" kern="1200" dirty="0" smtClean="0"/>
            <a:t>(LM, KM</a:t>
          </a:r>
          <a:r>
            <a:rPr lang="lv-LV" sz="1700" kern="1200" dirty="0" smtClean="0"/>
            <a:t>)</a:t>
          </a:r>
          <a:endParaRPr lang="en-GB" sz="1700" kern="1200" dirty="0"/>
        </a:p>
      </dsp:txBody>
      <dsp:txXfrm rot="-5400000">
        <a:off x="1687595" y="55367"/>
        <a:ext cx="6821977" cy="1006241"/>
      </dsp:txXfrm>
    </dsp:sp>
    <dsp:sp modelId="{7D3B61EF-BE2E-4B49-B669-D9431B768CC5}">
      <dsp:nvSpPr>
        <dsp:cNvPr id="0" name=""/>
        <dsp:cNvSpPr/>
      </dsp:nvSpPr>
      <dsp:spPr>
        <a:xfrm>
          <a:off x="714" y="7428"/>
          <a:ext cx="1686880" cy="1102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Darbības</a:t>
          </a:r>
          <a:endParaRPr lang="en-GB" sz="2200" kern="1200" dirty="0"/>
        </a:p>
      </dsp:txBody>
      <dsp:txXfrm>
        <a:off x="54515" y="61229"/>
        <a:ext cx="1579278" cy="994518"/>
      </dsp:txXfrm>
    </dsp:sp>
    <dsp:sp modelId="{3A501A6D-490D-4C73-8012-9D46CF59F85F}">
      <dsp:nvSpPr>
        <dsp:cNvPr id="0" name=""/>
        <dsp:cNvSpPr/>
      </dsp:nvSpPr>
      <dsp:spPr>
        <a:xfrm rot="5400000">
          <a:off x="4715375" y="-1723090"/>
          <a:ext cx="906351" cy="680080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b="1" kern="1200" dirty="0" smtClean="0"/>
            <a:t>Nodarbinātības valsts aģentūra </a:t>
          </a:r>
          <a:r>
            <a:rPr lang="lv-LV" sz="1700" b="0" kern="1200" dirty="0" smtClean="0"/>
            <a:t>(+ darba devēji, pašvaldības, sociālie uzņēmumi, biedrības, pakalpojumu sniedzēji)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700" b="1" kern="1200" dirty="0" smtClean="0"/>
            <a:t>Sabiedrības integrācijas fonds </a:t>
          </a:r>
          <a:endParaRPr lang="en-GB" sz="1700" b="1" kern="1200" dirty="0"/>
        </a:p>
      </dsp:txBody>
      <dsp:txXfrm rot="-5400000">
        <a:off x="1768150" y="1268379"/>
        <a:ext cx="6756557" cy="817863"/>
      </dsp:txXfrm>
    </dsp:sp>
    <dsp:sp modelId="{523CBF60-F99A-4C10-BBEA-B31BAD80790D}">
      <dsp:nvSpPr>
        <dsp:cNvPr id="0" name=""/>
        <dsp:cNvSpPr/>
      </dsp:nvSpPr>
      <dsp:spPr>
        <a:xfrm>
          <a:off x="714" y="1185738"/>
          <a:ext cx="1763535" cy="95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Finansējuma saņēmējs</a:t>
          </a:r>
          <a:endParaRPr lang="en-GB" sz="2200" kern="1200" dirty="0"/>
        </a:p>
      </dsp:txBody>
      <dsp:txXfrm>
        <a:off x="47119" y="1232143"/>
        <a:ext cx="1670725" cy="857794"/>
      </dsp:txXfrm>
    </dsp:sp>
    <dsp:sp modelId="{621B0868-AB0C-4194-B86F-2B81CD067FA9}">
      <dsp:nvSpPr>
        <dsp:cNvPr id="0" name=""/>
        <dsp:cNvSpPr/>
      </dsp:nvSpPr>
      <dsp:spPr>
        <a:xfrm rot="5400000">
          <a:off x="4689628" y="-711189"/>
          <a:ext cx="961382" cy="6795836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95,98 </a:t>
          </a:r>
          <a:r>
            <a:rPr lang="lv-LV" sz="2400" kern="1200" dirty="0" smtClean="0"/>
            <a:t>m </a:t>
          </a:r>
          <a:r>
            <a:rPr lang="lv-LV" sz="2400" kern="1200" dirty="0" smtClean="0"/>
            <a:t>EUR </a:t>
          </a:r>
          <a:r>
            <a:rPr lang="lv-LV" sz="2000" kern="1200" dirty="0" smtClean="0"/>
            <a:t>(t.sk. KM aktivitātēm 5,14 m EUR)</a:t>
          </a:r>
          <a:endParaRPr lang="en-GB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2015.g. (1.-3.cet</a:t>
          </a:r>
          <a:r>
            <a:rPr lang="lv-LV" sz="2400" kern="1200" dirty="0" smtClean="0"/>
            <a:t>.)</a:t>
          </a:r>
          <a:r>
            <a:rPr lang="lv-LV" sz="2100" kern="1200" dirty="0" smtClean="0"/>
            <a:t>/ MKN saskaņošana no 2014.g.jūnija (subsidētais darbs, ilgstošie bezdarbnieki)</a:t>
          </a:r>
          <a:endParaRPr lang="en-GB" sz="2400" kern="1200" dirty="0"/>
        </a:p>
      </dsp:txBody>
      <dsp:txXfrm rot="-5400000">
        <a:off x="1772402" y="2252968"/>
        <a:ext cx="6748905" cy="867520"/>
      </dsp:txXfrm>
    </dsp:sp>
    <dsp:sp modelId="{3C6116FF-F7CB-4533-9250-3D240E7A9DF0}">
      <dsp:nvSpPr>
        <dsp:cNvPr id="0" name=""/>
        <dsp:cNvSpPr/>
      </dsp:nvSpPr>
      <dsp:spPr>
        <a:xfrm>
          <a:off x="714" y="2211635"/>
          <a:ext cx="1771686" cy="950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Finansējums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200" kern="1200" dirty="0" smtClean="0"/>
            <a:t>Uzsākšana</a:t>
          </a:r>
          <a:endParaRPr lang="en-GB" sz="2200" kern="1200" dirty="0"/>
        </a:p>
      </dsp:txBody>
      <dsp:txXfrm>
        <a:off x="47098" y="2258019"/>
        <a:ext cx="1678918" cy="857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645041" y="-2900852"/>
          <a:ext cx="1115111" cy="691868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Sociālo darbinieku apmācība, </a:t>
          </a:r>
          <a:r>
            <a:rPr lang="lv-LV" sz="1900" kern="1200" dirty="0" err="1" smtClean="0"/>
            <a:t>supervīzijas</a:t>
          </a:r>
          <a:r>
            <a:rPr lang="lv-LV" sz="1900" kern="1200" dirty="0" smtClean="0"/>
            <a:t>, metodiskā vadība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Vadības kvalitātes un atalgojuma noteikšanas sistēmas izveide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Nabadzības situācijas monitorings un pētījumi</a:t>
          </a:r>
          <a:endParaRPr lang="en-GB" sz="1900" kern="1200" dirty="0"/>
        </a:p>
      </dsp:txBody>
      <dsp:txXfrm rot="-5400000">
        <a:off x="1743256" y="55368"/>
        <a:ext cx="6864247" cy="1006241"/>
      </dsp:txXfrm>
    </dsp:sp>
    <dsp:sp modelId="{7D3B61EF-BE2E-4B49-B669-D9431B768CC5}">
      <dsp:nvSpPr>
        <dsp:cNvPr id="0" name=""/>
        <dsp:cNvSpPr/>
      </dsp:nvSpPr>
      <dsp:spPr>
        <a:xfrm>
          <a:off x="3283" y="7428"/>
          <a:ext cx="1739972" cy="1102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Darbības</a:t>
          </a:r>
          <a:endParaRPr lang="en-GB" sz="1900" kern="1200" dirty="0"/>
        </a:p>
      </dsp:txBody>
      <dsp:txXfrm>
        <a:off x="57084" y="61229"/>
        <a:ext cx="1632370" cy="994518"/>
      </dsp:txXfrm>
    </dsp:sp>
    <dsp:sp modelId="{3A501A6D-490D-4C73-8012-9D46CF59F85F}">
      <dsp:nvSpPr>
        <dsp:cNvPr id="0" name=""/>
        <dsp:cNvSpPr/>
      </dsp:nvSpPr>
      <dsp:spPr>
        <a:xfrm rot="5400000">
          <a:off x="4798862" y="-1783620"/>
          <a:ext cx="906351" cy="6921860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Labklājības ministrija </a:t>
          </a:r>
          <a:r>
            <a:rPr lang="lv-LV" sz="1900" b="0" kern="1200" dirty="0" smtClean="0"/>
            <a:t>(sadarbībā ar NVO sociālā darba jomā, plānošanas reģioniem, pašvaldībām, LPS, augstskolām)</a:t>
          </a:r>
          <a:endParaRPr lang="en-GB" sz="1900" kern="1200" dirty="0"/>
        </a:p>
      </dsp:txBody>
      <dsp:txXfrm rot="-5400000">
        <a:off x="1791108" y="1268378"/>
        <a:ext cx="6877616" cy="817863"/>
      </dsp:txXfrm>
    </dsp:sp>
    <dsp:sp modelId="{523CBF60-F99A-4C10-BBEA-B31BAD80790D}">
      <dsp:nvSpPr>
        <dsp:cNvPr id="0" name=""/>
        <dsp:cNvSpPr/>
      </dsp:nvSpPr>
      <dsp:spPr>
        <a:xfrm>
          <a:off x="3283" y="1185738"/>
          <a:ext cx="1748441" cy="95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Finansējuma saņēmējs</a:t>
          </a:r>
          <a:endParaRPr lang="en-GB" sz="1900" kern="1200" dirty="0"/>
        </a:p>
      </dsp:txBody>
      <dsp:txXfrm>
        <a:off x="49688" y="1232143"/>
        <a:ext cx="1655631" cy="857794"/>
      </dsp:txXfrm>
    </dsp:sp>
    <dsp:sp modelId="{621B0868-AB0C-4194-B86F-2B81CD067FA9}">
      <dsp:nvSpPr>
        <dsp:cNvPr id="0" name=""/>
        <dsp:cNvSpPr/>
      </dsp:nvSpPr>
      <dsp:spPr>
        <a:xfrm rot="5400000">
          <a:off x="4752462" y="-789802"/>
          <a:ext cx="961382" cy="695306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8,5 </a:t>
          </a:r>
          <a:r>
            <a:rPr lang="lv-LV" sz="2400" kern="1200" dirty="0" smtClean="0"/>
            <a:t>m EUR</a:t>
          </a:r>
          <a:endParaRPr lang="en-GB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400" kern="1200" dirty="0" smtClean="0"/>
            <a:t>2015.g</a:t>
          </a:r>
          <a:r>
            <a:rPr lang="lv-LV" sz="2400" kern="1200" dirty="0" smtClean="0"/>
            <a:t>. </a:t>
          </a:r>
          <a:r>
            <a:rPr lang="lv-LV" sz="2400" kern="1200" dirty="0" smtClean="0"/>
            <a:t>(2.cet.)/ </a:t>
          </a:r>
          <a:r>
            <a:rPr lang="lv-LV" sz="2200" kern="1200" dirty="0" smtClean="0"/>
            <a:t>MKN saskaņošana ~ 2014.g. jūlijā</a:t>
          </a:r>
          <a:endParaRPr lang="en-GB" sz="2400" kern="1200" dirty="0"/>
        </a:p>
      </dsp:txBody>
      <dsp:txXfrm rot="-5400000">
        <a:off x="1756623" y="2252968"/>
        <a:ext cx="6906130" cy="867520"/>
      </dsp:txXfrm>
    </dsp:sp>
    <dsp:sp modelId="{3C6116FF-F7CB-4533-9250-3D240E7A9DF0}">
      <dsp:nvSpPr>
        <dsp:cNvPr id="0" name=""/>
        <dsp:cNvSpPr/>
      </dsp:nvSpPr>
      <dsp:spPr>
        <a:xfrm>
          <a:off x="3283" y="2211635"/>
          <a:ext cx="1753339" cy="950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Uzsākšana</a:t>
          </a:r>
          <a:endParaRPr lang="en-GB" sz="1900" kern="1200" dirty="0"/>
        </a:p>
      </dsp:txBody>
      <dsp:txXfrm>
        <a:off x="49667" y="2258019"/>
        <a:ext cx="1660571" cy="8574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362216" y="-2671208"/>
          <a:ext cx="1677531" cy="7022953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err="1" smtClean="0"/>
            <a:t>Deinstitucionalizācijas</a:t>
          </a:r>
          <a:r>
            <a:rPr lang="lv-LV" sz="1900" kern="1200" dirty="0" smtClean="0"/>
            <a:t> plānu (individuālo/reģionālo) izstrāde 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Individuālā budžeta modeļa izstrāde, ieviešana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Sabiedrībā balstīti pakalpojumi personām ar GRT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Pakalpojumi ārpusģimenes aprūpē esošiem bērniem 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Pakalpojumi ģimenēm, kurās ir bērns ar funkcionāliem traucējumiem</a:t>
          </a:r>
          <a:endParaRPr lang="en-GB" sz="1900" kern="1200" dirty="0"/>
        </a:p>
      </dsp:txBody>
      <dsp:txXfrm rot="-5400000">
        <a:off x="1689505" y="83393"/>
        <a:ext cx="6941063" cy="1513751"/>
      </dsp:txXfrm>
    </dsp:sp>
    <dsp:sp modelId="{7D3B61EF-BE2E-4B49-B669-D9431B768CC5}">
      <dsp:nvSpPr>
        <dsp:cNvPr id="0" name=""/>
        <dsp:cNvSpPr/>
      </dsp:nvSpPr>
      <dsp:spPr>
        <a:xfrm>
          <a:off x="508" y="1"/>
          <a:ext cx="1688996" cy="16805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Darbības</a:t>
          </a:r>
          <a:endParaRPr lang="en-GB" sz="1900" kern="1200" dirty="0"/>
        </a:p>
      </dsp:txBody>
      <dsp:txXfrm>
        <a:off x="82545" y="82038"/>
        <a:ext cx="1524922" cy="1516459"/>
      </dsp:txXfrm>
    </dsp:sp>
    <dsp:sp modelId="{3A501A6D-490D-4C73-8012-9D46CF59F85F}">
      <dsp:nvSpPr>
        <dsp:cNvPr id="0" name=""/>
        <dsp:cNvSpPr/>
      </dsp:nvSpPr>
      <dsp:spPr>
        <a:xfrm rot="5400000">
          <a:off x="4902473" y="-1347453"/>
          <a:ext cx="699127" cy="6921860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Plānošanas reģioni</a:t>
          </a:r>
          <a:r>
            <a:rPr lang="lv-LV" sz="1900" kern="1200" dirty="0" smtClean="0"/>
            <a:t>, sadarbībā ar pašvaldībām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Labklājības ministrija</a:t>
          </a:r>
          <a:endParaRPr lang="en-GB" sz="1900" kern="1200" dirty="0"/>
        </a:p>
      </dsp:txBody>
      <dsp:txXfrm rot="-5400000">
        <a:off x="1791107" y="1798042"/>
        <a:ext cx="6887731" cy="630869"/>
      </dsp:txXfrm>
    </dsp:sp>
    <dsp:sp modelId="{523CBF60-F99A-4C10-BBEA-B31BAD80790D}">
      <dsp:nvSpPr>
        <dsp:cNvPr id="0" name=""/>
        <dsp:cNvSpPr/>
      </dsp:nvSpPr>
      <dsp:spPr>
        <a:xfrm>
          <a:off x="508" y="1734295"/>
          <a:ext cx="1748441" cy="7332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Finansējuma saņēmējs</a:t>
          </a:r>
          <a:endParaRPr lang="en-GB" sz="1900" kern="1200" dirty="0"/>
        </a:p>
      </dsp:txBody>
      <dsp:txXfrm>
        <a:off x="36303" y="1770090"/>
        <a:ext cx="1676851" cy="661673"/>
      </dsp:txXfrm>
    </dsp:sp>
    <dsp:sp modelId="{621B0868-AB0C-4194-B86F-2B81CD067FA9}">
      <dsp:nvSpPr>
        <dsp:cNvPr id="0" name=""/>
        <dsp:cNvSpPr/>
      </dsp:nvSpPr>
      <dsp:spPr>
        <a:xfrm rot="5400000">
          <a:off x="4907324" y="-631696"/>
          <a:ext cx="646107" cy="695306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48,7 </a:t>
          </a:r>
          <a:r>
            <a:rPr lang="lv-LV" sz="2000" kern="1200" dirty="0" smtClean="0"/>
            <a:t>m EUR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2015.g</a:t>
          </a:r>
          <a:r>
            <a:rPr lang="lv-LV" sz="2000" kern="1200" dirty="0" smtClean="0"/>
            <a:t>. </a:t>
          </a:r>
          <a:r>
            <a:rPr lang="lv-LV" sz="2000" kern="1200" dirty="0" smtClean="0"/>
            <a:t>(2.cet.)/MKN saskaņošana ~ 2014.g. sept.</a:t>
          </a:r>
          <a:endParaRPr lang="en-GB" sz="2000" kern="1200" dirty="0"/>
        </a:p>
      </dsp:txBody>
      <dsp:txXfrm rot="-5400000">
        <a:off x="1753847" y="2553321"/>
        <a:ext cx="6921521" cy="583027"/>
      </dsp:txXfrm>
    </dsp:sp>
    <dsp:sp modelId="{3C6116FF-F7CB-4533-9250-3D240E7A9DF0}">
      <dsp:nvSpPr>
        <dsp:cNvPr id="0" name=""/>
        <dsp:cNvSpPr/>
      </dsp:nvSpPr>
      <dsp:spPr>
        <a:xfrm>
          <a:off x="508" y="2521318"/>
          <a:ext cx="1753339" cy="6470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Uzsākšana</a:t>
          </a:r>
          <a:endParaRPr lang="en-GB" sz="1900" kern="1200" dirty="0"/>
        </a:p>
      </dsp:txBody>
      <dsp:txXfrm>
        <a:off x="32093" y="2552903"/>
        <a:ext cx="1690169" cy="5838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A7FB4-7F9D-410C-9497-1EA5FBD5C3BB}">
      <dsp:nvSpPr>
        <dsp:cNvPr id="0" name=""/>
        <dsp:cNvSpPr/>
      </dsp:nvSpPr>
      <dsp:spPr>
        <a:xfrm rot="5400000">
          <a:off x="4645041" y="-2900852"/>
          <a:ext cx="1115111" cy="6918682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Profesionālās rehabilitācijas programmu izstrāde un īstenošana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Tehnisko palīglīdzekļu apmaiņas fonda izveide izglītības iestādēm, invaliditātes ekspertīzes pakalpojuma pilnveide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kern="1200" dirty="0" smtClean="0"/>
            <a:t>Atbalsta personu nodrošinājums personām ar GRT</a:t>
          </a:r>
          <a:endParaRPr lang="en-GB" sz="1900" kern="1200" dirty="0"/>
        </a:p>
      </dsp:txBody>
      <dsp:txXfrm rot="-5400000">
        <a:off x="1743256" y="55368"/>
        <a:ext cx="6864247" cy="1006241"/>
      </dsp:txXfrm>
    </dsp:sp>
    <dsp:sp modelId="{7D3B61EF-BE2E-4B49-B669-D9431B768CC5}">
      <dsp:nvSpPr>
        <dsp:cNvPr id="0" name=""/>
        <dsp:cNvSpPr/>
      </dsp:nvSpPr>
      <dsp:spPr>
        <a:xfrm>
          <a:off x="3283" y="7428"/>
          <a:ext cx="1739972" cy="11021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Darbības</a:t>
          </a:r>
          <a:endParaRPr lang="en-GB" sz="1900" kern="1200" dirty="0"/>
        </a:p>
      </dsp:txBody>
      <dsp:txXfrm>
        <a:off x="57084" y="61229"/>
        <a:ext cx="1632370" cy="994518"/>
      </dsp:txXfrm>
    </dsp:sp>
    <dsp:sp modelId="{3A501A6D-490D-4C73-8012-9D46CF59F85F}">
      <dsp:nvSpPr>
        <dsp:cNvPr id="0" name=""/>
        <dsp:cNvSpPr/>
      </dsp:nvSpPr>
      <dsp:spPr>
        <a:xfrm rot="5400000">
          <a:off x="4798862" y="-1783620"/>
          <a:ext cx="906351" cy="6921860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SIVA, NRC Vaivari, VDEĀVK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1900" b="1" kern="1200" dirty="0" smtClean="0"/>
            <a:t>Labklājības ministrija</a:t>
          </a:r>
          <a:r>
            <a:rPr lang="lv-LV" sz="1900" b="0" kern="1200" dirty="0" smtClean="0"/>
            <a:t>, sadarbībā ar NVO</a:t>
          </a:r>
          <a:endParaRPr lang="en-GB" sz="1900" kern="1200" dirty="0"/>
        </a:p>
      </dsp:txBody>
      <dsp:txXfrm rot="-5400000">
        <a:off x="1791108" y="1268378"/>
        <a:ext cx="6877616" cy="817863"/>
      </dsp:txXfrm>
    </dsp:sp>
    <dsp:sp modelId="{523CBF60-F99A-4C10-BBEA-B31BAD80790D}">
      <dsp:nvSpPr>
        <dsp:cNvPr id="0" name=""/>
        <dsp:cNvSpPr/>
      </dsp:nvSpPr>
      <dsp:spPr>
        <a:xfrm>
          <a:off x="3283" y="1185738"/>
          <a:ext cx="1748441" cy="9506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Finansējuma saņēmējs</a:t>
          </a:r>
          <a:endParaRPr lang="en-GB" sz="1900" kern="1200" dirty="0"/>
        </a:p>
      </dsp:txBody>
      <dsp:txXfrm>
        <a:off x="49688" y="1232143"/>
        <a:ext cx="1655631" cy="857794"/>
      </dsp:txXfrm>
    </dsp:sp>
    <dsp:sp modelId="{621B0868-AB0C-4194-B86F-2B81CD067FA9}">
      <dsp:nvSpPr>
        <dsp:cNvPr id="0" name=""/>
        <dsp:cNvSpPr/>
      </dsp:nvSpPr>
      <dsp:spPr>
        <a:xfrm rot="5400000">
          <a:off x="4752462" y="-789802"/>
          <a:ext cx="961382" cy="6953061"/>
        </a:xfrm>
        <a:prstGeom prst="round2SameRect">
          <a:avLst/>
        </a:prstGeom>
        <a:solidFill>
          <a:srgbClr val="CCFFCC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6,1 </a:t>
          </a:r>
          <a:r>
            <a:rPr lang="lv-LV" sz="2000" kern="1200" dirty="0" smtClean="0"/>
            <a:t>m EUR</a:t>
          </a:r>
          <a:endParaRPr lang="en-GB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v-LV" sz="2000" kern="1200" dirty="0" smtClean="0"/>
            <a:t>2015.g</a:t>
          </a:r>
          <a:r>
            <a:rPr lang="lv-LV" sz="2000" kern="1200" dirty="0" smtClean="0"/>
            <a:t>. </a:t>
          </a:r>
          <a:r>
            <a:rPr lang="lv-LV" sz="2000" kern="1200" dirty="0" smtClean="0"/>
            <a:t>(3.cet.)/MKN saskaņošana ~ 2015.g. janv.</a:t>
          </a:r>
          <a:endParaRPr lang="en-GB" sz="2000" kern="1200" dirty="0"/>
        </a:p>
      </dsp:txBody>
      <dsp:txXfrm rot="-5400000">
        <a:off x="1756623" y="2252968"/>
        <a:ext cx="6906130" cy="867520"/>
      </dsp:txXfrm>
    </dsp:sp>
    <dsp:sp modelId="{3C6116FF-F7CB-4533-9250-3D240E7A9DF0}">
      <dsp:nvSpPr>
        <dsp:cNvPr id="0" name=""/>
        <dsp:cNvSpPr/>
      </dsp:nvSpPr>
      <dsp:spPr>
        <a:xfrm>
          <a:off x="3283" y="2211635"/>
          <a:ext cx="1753339" cy="9501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Finansējums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1900" kern="1200" dirty="0" smtClean="0"/>
            <a:t>Uzsākšana</a:t>
          </a:r>
          <a:endParaRPr lang="en-GB" sz="1900" kern="1200" dirty="0"/>
        </a:p>
      </dsp:txBody>
      <dsp:txXfrm>
        <a:off x="49667" y="2258019"/>
        <a:ext cx="1660571" cy="857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0.01136</cdr:x>
      <cdr:y>0.55385</cdr:y>
    </cdr:from>
    <cdr:to>
      <cdr:x>0.21591</cdr:x>
      <cdr:y>0.63077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2592288"/>
          <a:ext cx="129614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600" b="1" dirty="0" smtClean="0"/>
            <a:t>Izglītība</a:t>
          </a:r>
          <a:endParaRPr lang="en-GB" sz="16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4F44F-AE34-4C79-9939-0705C811D49F}" type="datetimeFigureOut">
              <a:rPr lang="en-GB" smtClean="0"/>
              <a:t>24/03/2014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10C9F-5DA4-484E-827F-94BE1AEB50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28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086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617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232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286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584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1480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19913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643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341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42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3856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73DF-03C3-496F-BCDA-5B4AA10C4009}" type="datetimeFigureOut">
              <a:rPr lang="lv-LV" smtClean="0"/>
              <a:t>24.03.2014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C3D2-AA4D-41AC-8A90-C1A61918405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67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m.gov.lv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lv-LV" sz="4800" dirty="0" smtClean="0">
                <a:solidFill>
                  <a:srgbClr val="005927"/>
                </a:solidFill>
                <a:latin typeface="Tahoma" panose="020B0604030504040204" pitchFamily="34" charset="0"/>
              </a:rPr>
              <a:t>ES fondi labklājības nozarē</a:t>
            </a:r>
            <a:br>
              <a:rPr lang="lv-LV" sz="4800" dirty="0" smtClean="0">
                <a:solidFill>
                  <a:srgbClr val="005927"/>
                </a:solidFill>
                <a:latin typeface="Tahoma" panose="020B0604030504040204" pitchFamily="34" charset="0"/>
              </a:rPr>
            </a:br>
            <a:r>
              <a:rPr lang="lv-LV" sz="4800" dirty="0" smtClean="0">
                <a:solidFill>
                  <a:srgbClr val="005927"/>
                </a:solidFill>
                <a:latin typeface="Tahoma" panose="020B0604030504040204" pitchFamily="34" charset="0"/>
              </a:rPr>
              <a:t>2014.-2020.gada plānošanas periodā</a:t>
            </a:r>
            <a:endParaRPr lang="lv-LV" sz="4800" dirty="0">
              <a:solidFill>
                <a:srgbClr val="005927"/>
              </a:solidFill>
              <a:latin typeface="Tahoma" panose="020B060403050404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051720" y="4653136"/>
            <a:ext cx="6400800" cy="1032520"/>
          </a:xfrm>
        </p:spPr>
        <p:txBody>
          <a:bodyPr>
            <a:normAutofit/>
          </a:bodyPr>
          <a:lstStyle/>
          <a:p>
            <a:pPr algn="r"/>
            <a:r>
              <a:rPr lang="lv-LV" sz="2400" i="1" dirty="0" smtClean="0">
                <a:solidFill>
                  <a:srgbClr val="005927"/>
                </a:solidFill>
                <a:latin typeface="Tahoma" panose="020B0604030504040204" pitchFamily="34" charset="0"/>
              </a:rPr>
              <a:t>Sanita Silova</a:t>
            </a:r>
          </a:p>
          <a:p>
            <a:pPr algn="r"/>
            <a:r>
              <a:rPr lang="lv-LV" sz="2400" i="1" dirty="0" smtClean="0">
                <a:solidFill>
                  <a:srgbClr val="005927"/>
                </a:solidFill>
                <a:latin typeface="Tahoma" panose="020B0604030504040204" pitchFamily="34" charset="0"/>
              </a:rPr>
              <a:t>2014.gada 26.marts</a:t>
            </a:r>
            <a:endParaRPr lang="lv-LV" sz="2400" i="1" dirty="0">
              <a:solidFill>
                <a:srgbClr val="005927"/>
              </a:solidFill>
              <a:latin typeface="Tahoma" panose="020B060403050404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55776" y="546622"/>
            <a:ext cx="4321650" cy="1277364"/>
            <a:chOff x="2555112" y="106289"/>
            <a:chExt cx="4321650" cy="12773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112" y="106289"/>
              <a:ext cx="1196725" cy="88066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280" y="132547"/>
              <a:ext cx="1472894" cy="8806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642" y="169287"/>
              <a:ext cx="1080120" cy="900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1069387"/>
              <a:ext cx="2749831" cy="314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96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9800" cy="1143000"/>
          </a:xfrm>
        </p:spPr>
        <p:txBody>
          <a:bodyPr>
            <a:noAutofit/>
          </a:bodyPr>
          <a:lstStyle/>
          <a:p>
            <a:r>
              <a:rPr lang="lv-LV" sz="2900" b="1" dirty="0"/>
              <a:t>SAM Nr. </a:t>
            </a:r>
            <a:r>
              <a:rPr lang="lv-LV" sz="2900" b="1" dirty="0" smtClean="0"/>
              <a:t>7.3.2.: </a:t>
            </a:r>
            <a:r>
              <a:rPr lang="lv-LV" sz="2900" b="1" dirty="0"/>
              <a:t>Paildzināt gados vecāku nodarbināto darbspēju saglabāšanu un nodarbinātību</a:t>
            </a:r>
            <a:endParaRPr lang="en-GB" sz="2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53618"/>
              </p:ext>
            </p:extLst>
          </p:nvPr>
        </p:nvGraphicFramePr>
        <p:xfrm>
          <a:off x="395536" y="1340768"/>
          <a:ext cx="837418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58109" y="4575224"/>
            <a:ext cx="6483211" cy="1158032"/>
            <a:chOff x="2225094" y="2154340"/>
            <a:chExt cx="600635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710927" y="-331492"/>
              <a:ext cx="1013625" cy="598529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225094" y="2236850"/>
              <a:ext cx="6006350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Atbalstu saņēmušie gados vecāki nodarbinātie- 3000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Uzņēmumi, kas ieviesuši pasākumus gados vecāku nodarbināto atbalstam- 150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7" y="4560028"/>
            <a:ext cx="200821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2053814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dirty="0" smtClean="0"/>
                <a:t>Rezultāti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56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994122"/>
          </a:xfrm>
        </p:spPr>
        <p:txBody>
          <a:bodyPr>
            <a:normAutofit/>
          </a:bodyPr>
          <a:lstStyle/>
          <a:p>
            <a:r>
              <a:rPr lang="lv-LV" sz="3600" dirty="0" smtClean="0"/>
              <a:t>ESF atbalsts </a:t>
            </a:r>
            <a:r>
              <a:rPr lang="lv-LV" sz="3600" b="1" dirty="0" smtClean="0"/>
              <a:t>sociālās iekļaušanas </a:t>
            </a:r>
            <a:r>
              <a:rPr lang="lv-LV" sz="3600" dirty="0" smtClean="0"/>
              <a:t>mērķim</a:t>
            </a:r>
            <a:endParaRPr lang="en-GB" sz="3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800" b="1" dirty="0" smtClean="0"/>
              <a:t>Kopā</a:t>
            </a:r>
            <a:r>
              <a:rPr lang="lv-LV" sz="2800" dirty="0" smtClean="0"/>
              <a:t> plānots </a:t>
            </a:r>
            <a:r>
              <a:rPr lang="lv-LV" sz="2800" b="1" dirty="0" smtClean="0"/>
              <a:t>225 160 750 EUR </a:t>
            </a:r>
            <a:r>
              <a:rPr lang="lv-LV" sz="2800" dirty="0" smtClean="0"/>
              <a:t>(MK 04.02.2014.)</a:t>
            </a:r>
            <a:r>
              <a:rPr lang="lv-LV" sz="1600" dirty="0" smtClean="0"/>
              <a:t>, t.sk. Šādiem KONKRĒTAJIEM MĒRĶIEM:</a:t>
            </a:r>
            <a:endParaRPr lang="lv-LV" sz="2800" dirty="0" smtClean="0"/>
          </a:p>
          <a:p>
            <a:pPr marL="0" indent="0">
              <a:buNone/>
            </a:pPr>
            <a:endParaRPr lang="en-GB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636403"/>
              </p:ext>
            </p:extLst>
          </p:nvPr>
        </p:nvGraphicFramePr>
        <p:xfrm>
          <a:off x="1239041" y="1599448"/>
          <a:ext cx="626469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58956" y="231773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81,6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3286" y="306895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3286" y="379569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5792" y="472514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48,6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875" y="545074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78,8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9800" cy="1143000"/>
          </a:xfrm>
        </p:spPr>
        <p:txBody>
          <a:bodyPr>
            <a:noAutofit/>
          </a:bodyPr>
          <a:lstStyle/>
          <a:p>
            <a:r>
              <a:rPr lang="lv-LV" sz="2700" b="1" dirty="0"/>
              <a:t>SAM Nr. </a:t>
            </a:r>
            <a:r>
              <a:rPr lang="lv-LV" sz="2700" b="1" dirty="0" smtClean="0"/>
              <a:t>7.4.1.: </a:t>
            </a:r>
            <a:r>
              <a:rPr lang="lv-LV" sz="2700" b="1" i="1" dirty="0" smtClean="0"/>
              <a:t>Nelabvēlīgākā situācijā esošu bezdarbnieku iekļaušana darba tirgū, sociālā integrācija neaktīvajiem*</a:t>
            </a:r>
            <a:endParaRPr lang="en-GB" sz="27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391152"/>
              </p:ext>
            </p:extLst>
          </p:nvPr>
        </p:nvGraphicFramePr>
        <p:xfrm>
          <a:off x="395536" y="1340768"/>
          <a:ext cx="85689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44587" y="4583922"/>
            <a:ext cx="6673583" cy="1117316"/>
            <a:chOff x="2141377" y="2154340"/>
            <a:chExt cx="6069007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69068" y="-373351"/>
              <a:ext cx="1013625" cy="6069007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141377" y="2236850"/>
              <a:ext cx="6069007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Iesaistītie bezdarbnieki, tostarp ilgstošie – 25 000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Sociālās integrācijas pasākumos iesaistītas- 6 200 personas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23528" y="4528010"/>
            <a:ext cx="1872209" cy="1152130"/>
            <a:chOff x="144009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09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210271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dirty="0" smtClean="0"/>
                <a:t>Rezultāti</a:t>
              </a:r>
              <a:endParaRPr lang="en-GB" sz="22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99645" y="5805264"/>
            <a:ext cx="763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* Nosaukums saīsināts, atsaucēm izmantot Darbības programmā noteikto redakciju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833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b="1" dirty="0" smtClean="0"/>
              <a:t>Plānotās izmaiņas 2014.-2015.gadā: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lv-LV" sz="2400" b="1" dirty="0" smtClean="0"/>
              <a:t>Subsīdiju diferencēšana </a:t>
            </a:r>
            <a:r>
              <a:rPr lang="lv-LV" sz="2400" dirty="0" smtClean="0"/>
              <a:t>atkarībā no invaliditātes smaguma</a:t>
            </a:r>
          </a:p>
          <a:p>
            <a:pPr>
              <a:spcAft>
                <a:spcPts val="600"/>
              </a:spcAft>
            </a:pPr>
            <a:r>
              <a:rPr lang="lv-LV" sz="2400" dirty="0" smtClean="0"/>
              <a:t>Ilgstošo bezdarbnieku aktivizācija- </a:t>
            </a:r>
            <a:r>
              <a:rPr lang="lv-LV" sz="2400" b="1" dirty="0" smtClean="0"/>
              <a:t>ESF nefinansēs sabiedriskos darbus</a:t>
            </a:r>
          </a:p>
          <a:p>
            <a:pPr>
              <a:spcAft>
                <a:spcPts val="600"/>
              </a:spcAft>
            </a:pPr>
            <a:r>
              <a:rPr lang="lv-LV" sz="2400" b="1" dirty="0" smtClean="0"/>
              <a:t>Reģionālā mobilitāte- </a:t>
            </a:r>
            <a:r>
              <a:rPr lang="lv-LV" sz="2400" dirty="0"/>
              <a:t>ne tikai komersantu nodarbinātajiem, deklarētās dzīves principu </a:t>
            </a:r>
            <a:r>
              <a:rPr lang="lv-LV" sz="2400" dirty="0" smtClean="0"/>
              <a:t>precizēšana</a:t>
            </a:r>
          </a:p>
          <a:p>
            <a:pPr>
              <a:spcAft>
                <a:spcPts val="600"/>
              </a:spcAft>
            </a:pPr>
            <a:r>
              <a:rPr lang="lv-LV" sz="2400" b="1" dirty="0" smtClean="0"/>
              <a:t>Sociālā uzņēmējdarbība</a:t>
            </a:r>
            <a:r>
              <a:rPr lang="lv-LV" sz="2400" dirty="0" smtClean="0"/>
              <a:t>:</a:t>
            </a:r>
          </a:p>
          <a:p>
            <a:pPr lvl="1"/>
            <a:r>
              <a:rPr lang="lv-LV" sz="2000" dirty="0" smtClean="0"/>
              <a:t>Koncepcijas projekts izsludināts VSS 13.02.2014.,</a:t>
            </a:r>
          </a:p>
          <a:p>
            <a:pPr lvl="1"/>
            <a:r>
              <a:rPr lang="lv-LV" sz="2000" dirty="0" smtClean="0"/>
              <a:t>likumprojekta izstrāde 2014.gadā,</a:t>
            </a:r>
          </a:p>
          <a:p>
            <a:pPr lvl="1"/>
            <a:r>
              <a:rPr lang="lv-LV" sz="2000" dirty="0" smtClean="0"/>
              <a:t>ESF atbalsts pilotprojektam 2015./2016.g.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5871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9800" cy="1143000"/>
          </a:xfrm>
        </p:spPr>
        <p:txBody>
          <a:bodyPr>
            <a:noAutofit/>
          </a:bodyPr>
          <a:lstStyle/>
          <a:p>
            <a:r>
              <a:rPr lang="lv-LV" sz="2900" b="1" dirty="0"/>
              <a:t>SAM Nr. </a:t>
            </a:r>
            <a:r>
              <a:rPr lang="lv-LV" sz="2900" b="1" dirty="0" smtClean="0"/>
              <a:t>7.5.1.: Paaugstināt sociālo dienestu darba efektivitāti un darbinieku profesionalitāti</a:t>
            </a:r>
            <a:endParaRPr lang="en-GB" sz="2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864086"/>
              </p:ext>
            </p:extLst>
          </p:nvPr>
        </p:nvGraphicFramePr>
        <p:xfrm>
          <a:off x="251520" y="1340768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40199" y="4575224"/>
            <a:ext cx="6920310" cy="1158032"/>
            <a:chOff x="2074665" y="2154340"/>
            <a:chExt cx="613572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35712" y="-406707"/>
              <a:ext cx="1013625" cy="613572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074665" y="2236850"/>
              <a:ext cx="613571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Apmācības un </a:t>
              </a:r>
              <a:r>
                <a:rPr lang="lv-LV" sz="2000" dirty="0" err="1" smtClean="0"/>
                <a:t>supervīzijas</a:t>
              </a:r>
              <a:r>
                <a:rPr lang="lv-LV" sz="2000" dirty="0" smtClean="0"/>
                <a:t> saņēmušie sociālie darbinieki- 2000</a:t>
              </a:r>
              <a:endParaRPr lang="lv-LV" sz="2000" dirty="0" smtClean="0"/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Sociālie dienesti, kuros pilnveidota sociālā darba kvalitāte- 119</a:t>
              </a:r>
              <a:endParaRPr lang="lv-LV" sz="20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1" y="4560028"/>
            <a:ext cx="178867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193058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dirty="0" smtClean="0"/>
                <a:t>Rezultāti</a:t>
              </a:r>
              <a:endParaRPr lang="en-GB" sz="2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1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6" y="188640"/>
            <a:ext cx="8589800" cy="1143000"/>
          </a:xfrm>
        </p:spPr>
        <p:txBody>
          <a:bodyPr>
            <a:noAutofit/>
          </a:bodyPr>
          <a:lstStyle/>
          <a:p>
            <a:r>
              <a:rPr lang="lv-LV" sz="2900" b="1" dirty="0"/>
              <a:t>SAM Nr. </a:t>
            </a:r>
            <a:r>
              <a:rPr lang="lv-LV" sz="2900" b="1" dirty="0" smtClean="0"/>
              <a:t>7.5.2.: </a:t>
            </a:r>
            <a:r>
              <a:rPr lang="lv-LV" sz="2900" b="1" i="1" dirty="0" smtClean="0"/>
              <a:t>Sociālo pakalpojumu attīstība*</a:t>
            </a:r>
            <a:br>
              <a:rPr lang="lv-LV" sz="2900" b="1" i="1" dirty="0" smtClean="0"/>
            </a:br>
            <a:r>
              <a:rPr lang="lv-LV" sz="2900" b="1" i="1" dirty="0" smtClean="0"/>
              <a:t>1.kārta- </a:t>
            </a:r>
            <a:r>
              <a:rPr lang="lv-LV" sz="2900" b="1" i="1" dirty="0" err="1" smtClean="0"/>
              <a:t>Deinstitucionalizācija</a:t>
            </a:r>
            <a:endParaRPr lang="en-GB" sz="29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81747"/>
              </p:ext>
            </p:extLst>
          </p:nvPr>
        </p:nvGraphicFramePr>
        <p:xfrm>
          <a:off x="251520" y="1340768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40199" y="4575224"/>
            <a:ext cx="6920310" cy="1158032"/>
            <a:chOff x="2074665" y="2154340"/>
            <a:chExt cx="613572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35712" y="-406707"/>
              <a:ext cx="1013625" cy="613572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074665" y="2236850"/>
              <a:ext cx="613571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Personas ar GRT, kas saņem sabiedrībā balstītus pakalpojumus- 2100</a:t>
              </a:r>
              <a:endParaRPr lang="lv-LV" sz="1900" dirty="0" smtClean="0"/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Institucionālā aprūpē esošo bērnu skaita samazināšanās par 60%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Pakalpojumi bērniem ar funkcionāliem traucējumiem- 3400</a:t>
              </a:r>
              <a:endParaRPr lang="lv-LV" sz="19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1" y="4560028"/>
            <a:ext cx="178867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193058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1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100" dirty="0" smtClean="0"/>
                <a:t>Rezultāti</a:t>
              </a:r>
              <a:endParaRPr lang="en-GB" sz="21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99645" y="5805264"/>
            <a:ext cx="763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* Nosaukums saīsināts, atsaucēm izmantot Darbības programmā noteikto redakciju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684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6" y="188640"/>
            <a:ext cx="8589800" cy="1143000"/>
          </a:xfrm>
        </p:spPr>
        <p:txBody>
          <a:bodyPr>
            <a:noAutofit/>
          </a:bodyPr>
          <a:lstStyle/>
          <a:p>
            <a:r>
              <a:rPr lang="lv-LV" sz="2600" b="1" dirty="0"/>
              <a:t>SAM Nr. </a:t>
            </a:r>
            <a:r>
              <a:rPr lang="lv-LV" sz="2600" b="1" dirty="0" smtClean="0"/>
              <a:t>7.5.2.: </a:t>
            </a:r>
            <a:r>
              <a:rPr lang="lv-LV" sz="2600" b="1" i="1" dirty="0" smtClean="0"/>
              <a:t>Sociālo pakalpojumu attīstība*</a:t>
            </a:r>
            <a:br>
              <a:rPr lang="lv-LV" sz="2600" b="1" i="1" dirty="0" smtClean="0"/>
            </a:br>
            <a:r>
              <a:rPr lang="lv-LV" sz="2600" b="1" i="1" dirty="0" smtClean="0"/>
              <a:t>2</a:t>
            </a:r>
            <a:r>
              <a:rPr lang="lv-LV" sz="2600" b="1" i="1" dirty="0" smtClean="0"/>
              <a:t>.kārta- Sociālo pakalpojumu sistēmas pilnveide personu ar invaliditāti neatkarīgas dzīves veicināšanai</a:t>
            </a:r>
            <a:endParaRPr lang="en-GB" sz="2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2109599"/>
              </p:ext>
            </p:extLst>
          </p:nvPr>
        </p:nvGraphicFramePr>
        <p:xfrm>
          <a:off x="251520" y="1340768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40199" y="4575224"/>
            <a:ext cx="6920310" cy="1158032"/>
            <a:chOff x="2074665" y="2154340"/>
            <a:chExt cx="613572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35712" y="-406707"/>
              <a:ext cx="1013625" cy="613572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074665" y="2189980"/>
              <a:ext cx="6135719" cy="9615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1750 personas ar GRT saņem atbalsta personas pakalpojumu</a:t>
              </a:r>
              <a:endParaRPr lang="lv-LV" sz="2000" dirty="0" smtClean="0"/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Izstrādātas un ieviestas 5 profesionālās rehabilitācijas programmas, apmācītas 100 personas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Izveidota prasmju sertificēšanas sistēma</a:t>
              </a:r>
              <a:endParaRPr lang="lv-LV" sz="20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1" y="4560028"/>
            <a:ext cx="178867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193058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dirty="0" smtClean="0"/>
                <a:t>Rezultāti</a:t>
              </a:r>
              <a:endParaRPr lang="en-GB" sz="22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99645" y="5805264"/>
            <a:ext cx="763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* Nosaukums saīsināts, atsaucēm izmantot Darbības programmā noteikto redakciju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735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6" y="188640"/>
            <a:ext cx="8589800" cy="1143000"/>
          </a:xfrm>
        </p:spPr>
        <p:txBody>
          <a:bodyPr>
            <a:noAutofit/>
          </a:bodyPr>
          <a:lstStyle/>
          <a:p>
            <a:r>
              <a:rPr lang="lv-LV" sz="2600" b="1" dirty="0"/>
              <a:t>SAM Nr. </a:t>
            </a:r>
            <a:r>
              <a:rPr lang="lv-LV" sz="2600" b="1" dirty="0" smtClean="0"/>
              <a:t>7.5.2.: </a:t>
            </a:r>
            <a:r>
              <a:rPr lang="lv-LV" sz="2600" b="1" i="1" dirty="0" smtClean="0"/>
              <a:t>Sociālo pakalpojumu attīstība*</a:t>
            </a:r>
            <a:br>
              <a:rPr lang="lv-LV" sz="2600" b="1" i="1" dirty="0" smtClean="0"/>
            </a:br>
            <a:r>
              <a:rPr lang="lv-LV" sz="2600" b="1" i="1" dirty="0" smtClean="0"/>
              <a:t>3</a:t>
            </a:r>
            <a:r>
              <a:rPr lang="lv-LV" sz="2600" b="1" i="1" dirty="0" smtClean="0"/>
              <a:t>.kārta- Bērnu tiesību aizsardzība un vardarbības profilakse</a:t>
            </a:r>
            <a:endParaRPr lang="en-GB" sz="2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222373"/>
              </p:ext>
            </p:extLst>
          </p:nvPr>
        </p:nvGraphicFramePr>
        <p:xfrm>
          <a:off x="251520" y="1340768"/>
          <a:ext cx="871296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40199" y="4575223"/>
            <a:ext cx="6996297" cy="1230039"/>
            <a:chOff x="2074665" y="2154340"/>
            <a:chExt cx="6203092" cy="1076653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35712" y="-406707"/>
              <a:ext cx="1013625" cy="613572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074665" y="2154340"/>
              <a:ext cx="6203092" cy="10766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1000 bērniem un 2250 vecākiem un speciālistiem sniegtas rekomendācijas bērna uzvedības korekcijai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Valsts, pašvaldību un NVO speciālisti, kas saņem metodisko palīdzību bērnu tiesību aizsardzības un vardarbības profilakses jautājumos – 1150 gadā</a:t>
              </a:r>
              <a:endParaRPr lang="lv-LV" sz="19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1" y="4560028"/>
            <a:ext cx="178867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193058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200" dirty="0" smtClean="0"/>
                <a:t>Rezultāti</a:t>
              </a:r>
              <a:endParaRPr lang="en-GB" sz="22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99645" y="5805264"/>
            <a:ext cx="763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* Nosaukums saīsināts, atsaucēm izmantot Darbības programmā noteikto redakciju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221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6" y="188640"/>
            <a:ext cx="8589800" cy="936104"/>
          </a:xfrm>
        </p:spPr>
        <p:txBody>
          <a:bodyPr>
            <a:noAutofit/>
          </a:bodyPr>
          <a:lstStyle/>
          <a:p>
            <a:r>
              <a:rPr lang="lv-LV" sz="3000" b="1" dirty="0"/>
              <a:t>SAM Nr. </a:t>
            </a:r>
            <a:r>
              <a:rPr lang="lv-LV" sz="3000" b="1" dirty="0" smtClean="0"/>
              <a:t>7.6.1.: </a:t>
            </a:r>
            <a:r>
              <a:rPr lang="lv-LV" sz="3000" b="1" i="1" dirty="0" smtClean="0">
                <a:solidFill>
                  <a:srgbClr val="FF0000"/>
                </a:solidFill>
              </a:rPr>
              <a:t>Pakalpojumu infrastruktūra (ERAF)*</a:t>
            </a:r>
            <a:endParaRPr lang="en-GB" sz="3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109294"/>
              </p:ext>
            </p:extLst>
          </p:nvPr>
        </p:nvGraphicFramePr>
        <p:xfrm>
          <a:off x="251520" y="1052736"/>
          <a:ext cx="87129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40199" y="4575224"/>
            <a:ext cx="6920310" cy="1158032"/>
            <a:chOff x="2074665" y="2154340"/>
            <a:chExt cx="613572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35712" y="-406707"/>
              <a:ext cx="1013625" cy="613572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074665" y="2236850"/>
              <a:ext cx="613571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Personas ar GRT, kam nodrošināti sabiedrībā balstīti pakalpojumi- 2100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35 «jauniešu mājas» (kopā 350 vietas)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«SOS ciematiem» pielīdzināts pakalpojums izveidots 304 bērniem</a:t>
              </a:r>
              <a:endParaRPr lang="lv-LV" sz="19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1" y="4560028"/>
            <a:ext cx="178867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193058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1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100" dirty="0" smtClean="0"/>
                <a:t>Rezultāti</a:t>
              </a:r>
              <a:endParaRPr lang="en-GB" sz="21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99645" y="5805264"/>
            <a:ext cx="763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* Nosaukums saīsināts, atsaucēm izmantot Darbības programmā noteikto redakciju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77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6" y="188640"/>
            <a:ext cx="8589800" cy="936104"/>
          </a:xfrm>
        </p:spPr>
        <p:txBody>
          <a:bodyPr>
            <a:noAutofit/>
          </a:bodyPr>
          <a:lstStyle/>
          <a:p>
            <a:r>
              <a:rPr lang="lv-LV" sz="3200" b="1" dirty="0" smtClean="0"/>
              <a:t>Eiropas Atbalsta fonds vistrūcīgākajām personām</a:t>
            </a:r>
            <a:endParaRPr lang="en-GB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578985"/>
              </p:ext>
            </p:extLst>
          </p:nvPr>
        </p:nvGraphicFramePr>
        <p:xfrm>
          <a:off x="251520" y="1052736"/>
          <a:ext cx="871296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40199" y="4575224"/>
            <a:ext cx="6920310" cy="1158032"/>
            <a:chOff x="2074665" y="2154340"/>
            <a:chExt cx="613572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635712" y="-406707"/>
              <a:ext cx="1013625" cy="613572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074665" y="2236850"/>
              <a:ext cx="613571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Pārtikas palīdzība 65 tūkst. mājsaimniecību gadā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1900" dirty="0" smtClean="0"/>
                <a:t>Materiālā palīdzība 25 tūkst. bērnu gadā</a:t>
              </a:r>
              <a:endParaRPr lang="lv-LV" sz="19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1521" y="4560028"/>
            <a:ext cx="178867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1930588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1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100" dirty="0" smtClean="0"/>
                <a:t>Rezultāti</a:t>
              </a:r>
              <a:endParaRPr lang="en-GB" sz="2100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399645" y="5805264"/>
            <a:ext cx="7636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* Nosaukums saīsināts, atsaucēm izmantot Darbības programmā noteikto redakciju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076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005927"/>
                </a:solidFill>
                <a:latin typeface="Tahoma" panose="020B0604030504040204" pitchFamily="34" charset="0"/>
              </a:rPr>
              <a:t>Saturs</a:t>
            </a:r>
            <a:endParaRPr lang="lv-LV" dirty="0"/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406104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lv-LV" dirty="0" smtClean="0"/>
              <a:t>ESF finansējums tematisko mērķu griezumā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smtClean="0"/>
              <a:t>ESF nodarbinātībai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smtClean="0"/>
              <a:t>ESF sociālajai iekļaušanai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smtClean="0"/>
              <a:t>ERAF sociālo pakalpojumu infrastruktūrai</a:t>
            </a:r>
          </a:p>
          <a:p>
            <a:pPr marL="514350" indent="-514350">
              <a:buFont typeface="+mj-lt"/>
              <a:buAutoNum type="arabicPeriod"/>
            </a:pPr>
            <a:r>
              <a:rPr lang="lv-LV" dirty="0" smtClean="0"/>
              <a:t>Eiropas Atbalsta fonds vistrūcīgākajām personām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013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2951820" y="1779712"/>
            <a:ext cx="3096344" cy="566936"/>
          </a:xfrm>
        </p:spPr>
        <p:txBody>
          <a:bodyPr>
            <a:normAutofit fontScale="90000"/>
          </a:bodyPr>
          <a:lstStyle/>
          <a:p>
            <a:r>
              <a:rPr lang="lv-LV" sz="2000" dirty="0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E-pasta adrese: </a:t>
            </a:r>
            <a:r>
              <a:rPr lang="lv-LV" sz="2000" dirty="0" err="1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sanita.silova@lm.gov.lv</a:t>
            </a:r>
            <a:r>
              <a:rPr lang="lv-LV" sz="2000" dirty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lv-LV" sz="2000" dirty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lv-LV" sz="20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Virsraksts 4"/>
          <p:cNvSpPr txBox="1">
            <a:spLocks/>
          </p:cNvSpPr>
          <p:nvPr/>
        </p:nvSpPr>
        <p:spPr>
          <a:xfrm>
            <a:off x="448335" y="4869160"/>
            <a:ext cx="309634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Virsraksts 4"/>
          <p:cNvSpPr txBox="1">
            <a:spLocks/>
          </p:cNvSpPr>
          <p:nvPr/>
        </p:nvSpPr>
        <p:spPr>
          <a:xfrm>
            <a:off x="755576" y="908720"/>
            <a:ext cx="7488832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Uzzini:</a:t>
            </a:r>
            <a:endParaRPr lang="lv-LV" sz="28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Virsraksts 4"/>
          <p:cNvSpPr txBox="1">
            <a:spLocks/>
          </p:cNvSpPr>
          <p:nvPr/>
        </p:nvSpPr>
        <p:spPr>
          <a:xfrm>
            <a:off x="3059832" y="2292490"/>
            <a:ext cx="309634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dirty="0" smtClean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Virsraksts 4"/>
          <p:cNvSpPr txBox="1">
            <a:spLocks/>
          </p:cNvSpPr>
          <p:nvPr/>
        </p:nvSpPr>
        <p:spPr>
          <a:xfrm>
            <a:off x="2951820" y="2306232"/>
            <a:ext cx="3096344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1800" dirty="0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Tālrunis: 67021577</a:t>
            </a:r>
            <a:endParaRPr lang="lv-LV" sz="18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5736" y="3800108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lv-LV" sz="1600" dirty="0" err="1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www.lm.gov.lv</a:t>
            </a:r>
            <a:endParaRPr lang="lv-LV" sz="1600" dirty="0" smtClean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lv-LV" sz="8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lv-LV" sz="1600" dirty="0" err="1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Twitter:@</a:t>
            </a:r>
            <a:r>
              <a:rPr lang="lv-LV" sz="1600" dirty="0" err="1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Lab_min</a:t>
            </a:r>
            <a:endParaRPr lang="lv-LV" sz="1600" dirty="0" smtClean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lv-LV" sz="8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lv-LV" sz="1600" dirty="0" err="1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Flickr.com:Labklajibas_ministrija</a:t>
            </a:r>
            <a:endParaRPr lang="lv-LV" sz="1600" dirty="0" smtClean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lv-LV" sz="8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lv-LV" sz="1600" dirty="0" err="1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Youtube.com</a:t>
            </a:r>
            <a:r>
              <a:rPr lang="lv-LV" sz="1600" dirty="0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lv-LV" sz="1600" dirty="0" err="1" smtClean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labklajibasministrija</a:t>
            </a:r>
            <a:endParaRPr lang="lv-LV" sz="1600" dirty="0" smtClean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endParaRPr lang="lv-LV" sz="8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lv-LV" sz="1600" dirty="0" err="1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Draugiem.lv</a:t>
            </a:r>
            <a:r>
              <a:rPr lang="lv-LV" sz="1600" dirty="0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lv-LV" sz="1600" dirty="0" err="1">
                <a:solidFill>
                  <a:srgbClr val="00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labklajiba</a:t>
            </a:r>
            <a:endParaRPr lang="lv-LV" sz="1600" dirty="0">
              <a:solidFill>
                <a:srgbClr val="00592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b="1" dirty="0" smtClean="0"/>
              <a:t>Eiropas Sociālais fonds Latvijā 2014.-2020.</a:t>
            </a:r>
            <a:endParaRPr lang="en-GB" sz="36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40448"/>
            <a:ext cx="8229600" cy="503607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800" b="1" dirty="0" smtClean="0"/>
              <a:t>Kopā</a:t>
            </a:r>
            <a:r>
              <a:rPr lang="lv-LV" sz="2800" dirty="0" smtClean="0"/>
              <a:t> plānots </a:t>
            </a:r>
            <a:r>
              <a:rPr lang="lv-LV" sz="2800" b="1" dirty="0" smtClean="0"/>
              <a:t>638 555 428 EUR </a:t>
            </a:r>
            <a:r>
              <a:rPr lang="lv-LV" sz="2800" dirty="0" smtClean="0"/>
              <a:t>(MK 04.02.2014.)</a:t>
            </a:r>
            <a:r>
              <a:rPr lang="lv-LV" sz="1600" dirty="0" smtClean="0"/>
              <a:t>, t.sk. šādiem TEMATISKAJIEM MĒRĶIEM:</a:t>
            </a:r>
            <a:endParaRPr 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38230"/>
              </p:ext>
            </p:extLst>
          </p:nvPr>
        </p:nvGraphicFramePr>
        <p:xfrm>
          <a:off x="1547664" y="1296005"/>
          <a:ext cx="648072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8537" y="5163720"/>
            <a:ext cx="2702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/>
              <a:t>Sociālā iekļaušana- </a:t>
            </a:r>
          </a:p>
          <a:p>
            <a:pPr algn="ctr"/>
            <a:r>
              <a:rPr lang="lv-LV" sz="1600" b="1" dirty="0" smtClean="0"/>
              <a:t>jānovirza vismaz 20% no ESF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69798" y="240114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/>
              <a:t>Nodarbinātība</a:t>
            </a:r>
            <a:endParaRPr lang="en-GB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94488" y="212415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135,4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6496" y="294643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225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6496" y="381853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238,5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4442" y="4790956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18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5594" y="528861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21,4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0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600" smtClean="0"/>
              <a:t>ESF atbalsts </a:t>
            </a:r>
            <a:r>
              <a:rPr lang="lv-LV" sz="3600" b="1" smtClean="0"/>
              <a:t>nodarbinātības</a:t>
            </a:r>
            <a:r>
              <a:rPr lang="lv-LV" sz="3600" smtClean="0"/>
              <a:t> mērķim</a:t>
            </a:r>
            <a:endParaRPr lang="en-GB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75078" y="1124744"/>
            <a:ext cx="8229600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800" b="1" dirty="0" smtClean="0"/>
              <a:t>Kopā</a:t>
            </a:r>
            <a:r>
              <a:rPr lang="lv-LV" sz="2800" dirty="0" smtClean="0"/>
              <a:t> plānots </a:t>
            </a:r>
            <a:r>
              <a:rPr lang="lv-LV" sz="2800" b="1" dirty="0" smtClean="0"/>
              <a:t>135 410 788 EUR </a:t>
            </a:r>
            <a:r>
              <a:rPr lang="lv-LV" sz="2800" dirty="0" smtClean="0"/>
              <a:t>(MK 04.02.2014.)</a:t>
            </a:r>
            <a:r>
              <a:rPr lang="lv-LV" sz="1600" dirty="0" smtClean="0"/>
              <a:t>, t.sk. Šādiem KONKRĒTAJIEM MĒRĶIEM:</a:t>
            </a:r>
            <a:endParaRPr 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287075"/>
              </p:ext>
            </p:extLst>
          </p:nvPr>
        </p:nvGraphicFramePr>
        <p:xfrm>
          <a:off x="1421526" y="1688051"/>
          <a:ext cx="6336704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09106" y="520850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8806" y="449790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10,7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9106" y="377782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32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2" y="312975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1,7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2481679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200" b="1" dirty="0" smtClean="0">
                <a:latin typeface="Arial" pitchFamily="34" charset="0"/>
                <a:cs typeface="Arial" pitchFamily="34" charset="0"/>
              </a:rPr>
              <a:t>82 </a:t>
            </a:r>
            <a:r>
              <a:rPr lang="lv-LV" sz="1200" b="1" dirty="0" err="1" smtClean="0">
                <a:latin typeface="Arial" pitchFamily="34" charset="0"/>
                <a:cs typeface="Arial" pitchFamily="34" charset="0"/>
              </a:rPr>
              <a:t>mEUR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dirty="0"/>
              <a:t>SAM Nr. 7.1.1.: Paaugstināt bezdarbnieku kvalifikāciju un prasmes atbilstoši darba tirgus pieprasījumam</a:t>
            </a:r>
            <a:endParaRPr lang="en-GB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901627"/>
              </p:ext>
            </p:extLst>
          </p:nvPr>
        </p:nvGraphicFramePr>
        <p:xfrm>
          <a:off x="395536" y="1340768"/>
          <a:ext cx="85689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Brace 4"/>
          <p:cNvSpPr/>
          <p:nvPr/>
        </p:nvSpPr>
        <p:spPr>
          <a:xfrm>
            <a:off x="6156176" y="1484784"/>
            <a:ext cx="216024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516216" y="152165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t.sk. pie darba devēja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704072" y="4575224"/>
            <a:ext cx="6188408" cy="1013625"/>
            <a:chOff x="2295635" y="2154340"/>
            <a:chExt cx="598529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781467" y="-331492"/>
              <a:ext cx="1013625" cy="598529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295635" y="2203821"/>
              <a:ext cx="593580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kern="1200" dirty="0" smtClean="0"/>
                <a:t>Līdz 2023.g.: piedalās 85 tūkst. </a:t>
              </a:r>
              <a:r>
                <a:rPr lang="lv-LV" sz="2000" dirty="0" smtClean="0"/>
                <a:t>bezdarbnieku</a:t>
              </a:r>
              <a:endParaRPr lang="en-GB" sz="2000" kern="1200" dirty="0" smtClean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kern="1200" dirty="0" smtClean="0"/>
                <a:t>Profesionālo kvalifikāciju ieguvuši- 24 480</a:t>
              </a: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Nodarbinātībā 6 </a:t>
              </a:r>
              <a:r>
                <a:rPr lang="lv-LV" sz="2000" dirty="0" smtClean="0"/>
                <a:t>mēnešus </a:t>
              </a:r>
              <a:r>
                <a:rPr lang="lv-LV" sz="2000" dirty="0" smtClean="0"/>
                <a:t>pēc mācībām- 22 950</a:t>
              </a:r>
              <a:endParaRPr lang="en-GB" sz="20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2447" y="4581128"/>
            <a:ext cx="2151624" cy="1001816"/>
            <a:chOff x="144010" y="2160244"/>
            <a:chExt cx="2151624" cy="1001816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9"/>
              <a:ext cx="2053814" cy="9040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dirty="0" smtClean="0"/>
                <a:t>Rezultāti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7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9800" cy="1143000"/>
          </a:xfrm>
        </p:spPr>
        <p:txBody>
          <a:bodyPr>
            <a:noAutofit/>
          </a:bodyPr>
          <a:lstStyle/>
          <a:p>
            <a:r>
              <a:rPr lang="lv-LV" sz="2800" b="1" dirty="0"/>
              <a:t>SAM Nr. </a:t>
            </a:r>
            <a:r>
              <a:rPr lang="lv-LV" sz="2800" b="1" dirty="0" smtClean="0"/>
              <a:t>7.1.2.: </a:t>
            </a:r>
            <a:r>
              <a:rPr lang="lv-LV" sz="2600" b="1" dirty="0"/>
              <a:t>Izveidot Darba tirgus apsteidzošo pārkārtojumu sistēmu, </a:t>
            </a:r>
            <a:r>
              <a:rPr lang="lv-LV" sz="2600" b="1" dirty="0" smtClean="0"/>
              <a:t>sasaistīt ar </a:t>
            </a:r>
            <a:r>
              <a:rPr lang="lv-LV" sz="2600" b="1" dirty="0"/>
              <a:t>Nodarbinātības barometru</a:t>
            </a:r>
            <a:endParaRPr lang="en-GB" sz="2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850006"/>
              </p:ext>
            </p:extLst>
          </p:nvPr>
        </p:nvGraphicFramePr>
        <p:xfrm>
          <a:off x="395536" y="1340768"/>
          <a:ext cx="85689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704072" y="4575224"/>
            <a:ext cx="6188408" cy="1158032"/>
            <a:chOff x="2295635" y="2154340"/>
            <a:chExt cx="598529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781467" y="-331492"/>
              <a:ext cx="1013625" cy="598529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295635" y="2236850"/>
              <a:ext cx="593580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2000" dirty="0" err="1" smtClean="0"/>
                <a:t>Savlaicīga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informācija</a:t>
              </a:r>
              <a:r>
                <a:rPr lang="en-GB" sz="2000" dirty="0" smtClean="0"/>
                <a:t> </a:t>
              </a:r>
              <a:r>
                <a:rPr lang="lv-LV" sz="2000" dirty="0" smtClean="0"/>
                <a:t>par darba tirgus situāciju 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Kvalitatīva informācija karjeras konsultantiem un nodarbinātības aģentiem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Vienota platforma/ pielāgotas </a:t>
              </a:r>
              <a:r>
                <a:rPr lang="lv-LV" sz="2000" dirty="0" smtClean="0"/>
                <a:t>saskarnes piedāvājuma, pieprasījuma un prognožu atspoguļošanai</a:t>
              </a:r>
              <a:endParaRPr lang="lv-LV" sz="20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2447" y="4581128"/>
            <a:ext cx="2151624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2053814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dirty="0" smtClean="0"/>
                <a:t>Rezultāti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37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lv-LV" sz="2700" b="1" dirty="0"/>
              <a:t>SAM Nr. </a:t>
            </a:r>
            <a:r>
              <a:rPr lang="lv-LV" sz="2700" b="1" dirty="0" smtClean="0"/>
              <a:t>7.2.1.: </a:t>
            </a:r>
            <a:r>
              <a:rPr lang="lv-LV" sz="2700" b="1" dirty="0"/>
              <a:t>Palielināt </a:t>
            </a:r>
            <a:r>
              <a:rPr lang="lv-LV" sz="2700" b="1" dirty="0">
                <a:solidFill>
                  <a:srgbClr val="FF0000"/>
                </a:solidFill>
              </a:rPr>
              <a:t>nodarbinātībā, izglītībā vai apmācībās neiesaistītu</a:t>
            </a:r>
            <a:r>
              <a:rPr lang="lv-LV" sz="2700" b="1" dirty="0"/>
              <a:t> jauniešu nodarbinātību un izglītības ieguvi </a:t>
            </a:r>
            <a:r>
              <a:rPr lang="lv-LV" sz="2700" b="1" dirty="0">
                <a:solidFill>
                  <a:srgbClr val="FF0000"/>
                </a:solidFill>
              </a:rPr>
              <a:t>Jauniešu garantijas </a:t>
            </a:r>
            <a:r>
              <a:rPr lang="lv-LV" sz="2700" b="1" dirty="0"/>
              <a:t>ietvaros</a:t>
            </a:r>
            <a:endParaRPr lang="en-GB" sz="27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506287"/>
              </p:ext>
            </p:extLst>
          </p:nvPr>
        </p:nvGraphicFramePr>
        <p:xfrm>
          <a:off x="347523" y="1412776"/>
          <a:ext cx="856895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56059" y="4647232"/>
            <a:ext cx="6188408" cy="1158032"/>
            <a:chOff x="2295635" y="2154340"/>
            <a:chExt cx="598529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781467" y="-331492"/>
              <a:ext cx="1013625" cy="598529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295635" y="2236850"/>
              <a:ext cx="5935809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Iesaistīti 34 700 jaunieši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Profesionālo kvalifikāciju iegūs 14 400 jaunieši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434" y="4653136"/>
            <a:ext cx="2151624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2053814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dirty="0" smtClean="0"/>
                <a:t>Rezultāti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8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Virsraksts 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lv-LV" dirty="0" smtClean="0">
                <a:solidFill>
                  <a:srgbClr val="005927"/>
                </a:solidFill>
                <a:latin typeface="Tahoma" panose="020B0604030504040204" pitchFamily="34" charset="0"/>
              </a:rPr>
              <a:t>Jauniešu garantijas īstenošana</a:t>
            </a:r>
            <a:endParaRPr lang="lv-LV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67965" y="1104451"/>
            <a:ext cx="8569325" cy="4803775"/>
            <a:chOff x="2331198" y="0"/>
            <a:chExt cx="6281187" cy="5014019"/>
          </a:xfrm>
        </p:grpSpPr>
        <p:sp>
          <p:nvSpPr>
            <p:cNvPr id="6" name="Rounded Rectangle 5"/>
            <p:cNvSpPr/>
            <p:nvPr/>
          </p:nvSpPr>
          <p:spPr>
            <a:xfrm>
              <a:off x="2331198" y="82521"/>
              <a:ext cx="1166461" cy="98867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1000" b="1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PIRMAIS PĪLĀRS</a:t>
              </a:r>
            </a:p>
            <a:p>
              <a:pPr algn="ctr" eaLnBrk="1" hangingPunct="1">
                <a:defRPr/>
              </a:pPr>
              <a:r>
                <a:rPr lang="lv-LV" sz="1000" b="1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Pašvaldību līmenis</a:t>
              </a:r>
              <a:endParaRPr lang="lv-LV" sz="1800" smtClean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31198" y="1280915"/>
              <a:ext cx="1166462" cy="358929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lv-LV" sz="11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OTRAIS PĪLĀRS</a:t>
              </a:r>
            </a:p>
            <a:p>
              <a:pPr algn="ctr" eaLnBrk="1" hangingPunct="1">
                <a:defRPr/>
              </a:pPr>
              <a:r>
                <a:rPr lang="lv-LV" sz="11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Valsts izglītības un attīstības </a:t>
              </a:r>
            </a:p>
            <a:p>
              <a:pPr algn="ctr" eaLnBrk="1" hangingPunct="1">
                <a:defRPr/>
              </a:pPr>
              <a:r>
                <a:rPr lang="lv-LV" sz="11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aģentūra</a:t>
              </a: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endParaRPr lang="lv-LV" sz="11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 eaLnBrk="1" hangingPunct="1">
                <a:defRPr/>
              </a:pPr>
              <a:r>
                <a:rPr lang="lv-LV" sz="11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TREŠAIS PĪLĀRS</a:t>
              </a:r>
            </a:p>
            <a:p>
              <a:pPr algn="ctr" eaLnBrk="1" hangingPunct="1">
                <a:defRPr/>
              </a:pPr>
              <a:r>
                <a:rPr lang="lv-LV" sz="11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Nodarbinātības</a:t>
              </a:r>
            </a:p>
            <a:p>
              <a:pPr algn="ctr" eaLnBrk="1" hangingPunct="1">
                <a:defRPr/>
              </a:pPr>
              <a:r>
                <a:rPr lang="lv-LV" sz="1100" b="1" dirty="0" smtClean="0">
                  <a:solidFill>
                    <a:srgbClr val="002060"/>
                  </a:solidFill>
                  <a:cs typeface="Times New Roman" panose="02020603050405020304" pitchFamily="18" charset="0"/>
                </a:rPr>
                <a:t>valsts aģentūra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787849" y="0"/>
              <a:ext cx="4824536" cy="504056"/>
            </a:xfrm>
            <a:prstGeom prst="roundRect">
              <a:avLst/>
            </a:prstGeom>
            <a:solidFill>
              <a:srgbClr val="779D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2400" b="1" dirty="0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NEET identificēšana</a:t>
              </a:r>
              <a:endParaRPr lang="lv-LV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87849" y="651247"/>
              <a:ext cx="4824536" cy="504056"/>
            </a:xfrm>
            <a:prstGeom prst="roundRect">
              <a:avLst/>
            </a:prstGeom>
            <a:solidFill>
              <a:srgbClr val="779D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2000" b="1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Motivēšana, atbalsts, mentoru piesaiste </a:t>
              </a:r>
              <a:endParaRPr lang="lv-LV" sz="20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87849" y="1294556"/>
              <a:ext cx="4824536" cy="504057"/>
            </a:xfrm>
            <a:prstGeom prst="roundRect">
              <a:avLst/>
            </a:prstGeom>
            <a:solidFill>
              <a:srgbClr val="779D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1800" b="1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Iesaistīšana Jauniešu garantijas pasākumos</a:t>
              </a:r>
              <a:endParaRPr lang="lv-LV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2778149" y="987152"/>
              <a:ext cx="432048" cy="504056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lv-LV" sz="1100">
                  <a:solidFill>
                    <a:srgbClr val="FFFFFF"/>
                  </a:solidFill>
                  <a:ea typeface="Times New Roman"/>
                  <a:cs typeface="Times New Roman"/>
                </a:rPr>
                <a:t> </a:t>
              </a:r>
              <a:endParaRPr lang="lv-LV" sz="1100">
                <a:solidFill>
                  <a:srgbClr val="FFFFFF"/>
                </a:solidFill>
                <a:ea typeface="Calibri"/>
                <a:cs typeface="Times New Roman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787849" y="2004541"/>
              <a:ext cx="4824536" cy="1080120"/>
            </a:xfrm>
            <a:prstGeom prst="roundRect">
              <a:avLst/>
            </a:prstGeom>
            <a:solidFill>
              <a:srgbClr val="779D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2000" b="1" dirty="0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lv-LV" sz="3200" b="1" dirty="0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Izglītības pasākumi</a:t>
              </a:r>
              <a:endParaRPr lang="lv-LV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lv-LV" sz="1200" dirty="0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1/1,5 gadīgās profesionālās izglītības programmas </a:t>
              </a:r>
              <a:endParaRPr lang="lv-LV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87849" y="3285827"/>
              <a:ext cx="2304256" cy="1728192"/>
            </a:xfrm>
            <a:prstGeom prst="roundRect">
              <a:avLst/>
            </a:prstGeom>
            <a:solidFill>
              <a:srgbClr val="779DC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2000" b="1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Apmācību </a:t>
              </a:r>
            </a:p>
            <a:p>
              <a:pPr algn="ctr" eaLnBrk="1" hangingPunct="1">
                <a:defRPr/>
              </a:pPr>
              <a:r>
                <a:rPr lang="lv-LV" sz="2000" b="1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programmas</a:t>
              </a:r>
              <a:endParaRPr lang="lv-LV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lv-LV" sz="2000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NVA</a:t>
              </a:r>
              <a:endParaRPr lang="lv-LV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318907" y="3654945"/>
              <a:ext cx="1008112" cy="1008112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lv-LV" sz="16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15-29</a:t>
              </a:r>
              <a:r>
                <a:rPr lang="lv-LV" sz="1600" dirty="0">
                  <a:solidFill>
                    <a:srgbClr val="FFFFFF"/>
                  </a:solidFill>
                  <a:ea typeface="Times New Roman"/>
                  <a:cs typeface="Times New Roman"/>
                </a:rPr>
                <a:t> </a:t>
              </a:r>
              <a:endParaRPr lang="lv-LV" sz="3200" dirty="0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3237755" y="2121955"/>
              <a:ext cx="1008112" cy="936104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lv-LV" sz="16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17-29</a:t>
              </a:r>
              <a:r>
                <a:rPr lang="lv-LV" sz="1600" dirty="0">
                  <a:solidFill>
                    <a:srgbClr val="FFFFFF"/>
                  </a:solidFill>
                  <a:ea typeface="Times New Roman"/>
                  <a:cs typeface="Times New Roman"/>
                </a:rPr>
                <a:t> </a:t>
              </a:r>
              <a:endParaRPr lang="lv-LV" sz="3200" dirty="0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3310779" y="358452"/>
              <a:ext cx="1008112" cy="936104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lv-LV" sz="105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13-24 gadi</a:t>
              </a:r>
              <a:r>
                <a:rPr lang="lv-LV" sz="1050" dirty="0">
                  <a:solidFill>
                    <a:srgbClr val="FFFFFF"/>
                  </a:solidFill>
                  <a:ea typeface="Times New Roman"/>
                  <a:cs typeface="Times New Roman"/>
                </a:rPr>
                <a:t> </a:t>
              </a:r>
              <a:endParaRPr lang="lv-LV" sz="2000" dirty="0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32946" y="3285827"/>
              <a:ext cx="2376264" cy="172819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lv-LV" sz="2400" smtClean="0">
                  <a:solidFill>
                    <a:srgbClr val="002060"/>
                  </a:solidFill>
                  <a:latin typeface="Calibri" pitchFamily="34" charset="0"/>
                  <a:cs typeface="Times New Roman" pitchFamily="18" charset="0"/>
                </a:rPr>
                <a:t>Aktīvie nodarbinātības pasākumi NVA</a:t>
              </a:r>
              <a:endParaRPr lang="lv-LV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58023" y="3798962"/>
              <a:ext cx="720080" cy="720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spcAft>
                  <a:spcPts val="0"/>
                </a:spcAft>
                <a:defRPr/>
              </a:pPr>
              <a:r>
                <a:rPr lang="lv-LV" sz="1600" dirty="0">
                  <a:solidFill>
                    <a:srgbClr val="002060"/>
                  </a:solidFill>
                  <a:ea typeface="Times New Roman"/>
                  <a:cs typeface="Times New Roman"/>
                </a:rPr>
                <a:t>VAI</a:t>
              </a:r>
              <a:endParaRPr lang="lv-LV" sz="3600" dirty="0">
                <a:solidFill>
                  <a:srgbClr val="FFFFFF"/>
                </a:solidFill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9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89800" cy="1143000"/>
          </a:xfrm>
        </p:spPr>
        <p:txBody>
          <a:bodyPr>
            <a:noAutofit/>
          </a:bodyPr>
          <a:lstStyle/>
          <a:p>
            <a:r>
              <a:rPr lang="lv-LV" sz="2900" b="1" dirty="0"/>
              <a:t>SAM Nr. </a:t>
            </a:r>
            <a:r>
              <a:rPr lang="lv-LV" sz="2900" b="1" dirty="0" smtClean="0"/>
              <a:t>7.3.1.: Uzlabot darba drošību, īpaši, bīstamo nozaru* uzņēmumos</a:t>
            </a:r>
            <a:endParaRPr lang="en-GB" sz="29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443073"/>
              </p:ext>
            </p:extLst>
          </p:nvPr>
        </p:nvGraphicFramePr>
        <p:xfrm>
          <a:off x="395536" y="1340768"/>
          <a:ext cx="837418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58109" y="4575224"/>
            <a:ext cx="6483211" cy="1158032"/>
            <a:chOff x="2225094" y="2154340"/>
            <a:chExt cx="6006350" cy="1013625"/>
          </a:xfrm>
          <a:solidFill>
            <a:srgbClr val="CCFFCC"/>
          </a:solidFill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4710927" y="-331492"/>
              <a:ext cx="1013625" cy="5985290"/>
            </a:xfrm>
            <a:prstGeom prst="round2SameRect">
              <a:avLst/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2225094" y="2236850"/>
              <a:ext cx="6006350" cy="9146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Atbalstītie MVK- 4700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sz="2000" dirty="0" smtClean="0"/>
                <a:t>MVK īpatsvars, kas ieviesuši darba aizsardzības prasības- 75%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7" y="4560028"/>
            <a:ext cx="2008218" cy="1152130"/>
            <a:chOff x="144010" y="2160244"/>
            <a:chExt cx="2151624" cy="1007721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144010" y="2160244"/>
              <a:ext cx="2151624" cy="100181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192915" y="2209148"/>
              <a:ext cx="2053814" cy="95881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kern="1200" dirty="0" smtClean="0"/>
                <a:t>Iznākumi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300" dirty="0" smtClean="0"/>
                <a:t>Rezultāti</a:t>
              </a:r>
              <a:endParaRPr lang="en-GB" sz="2300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15616" y="5733257"/>
            <a:ext cx="7560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1400" dirty="0" smtClean="0"/>
              <a:t>* pēc </a:t>
            </a:r>
            <a:r>
              <a:rPr lang="lv-LV" sz="1400" dirty="0"/>
              <a:t>NACE klasifikatora A —Lauksaimniecība, C — Apstrādes rūpniecība, F — Būvniecība, G — Vairumtirdzniecība un mazumtirdzniecība, H — Transports un </a:t>
            </a:r>
            <a:r>
              <a:rPr lang="lv-LV" sz="1400" dirty="0" smtClean="0"/>
              <a:t>uzglabāšana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345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1412</Words>
  <Application>Microsoft Office PowerPoint</Application>
  <PresentationFormat>On-screen Show (4:3)</PresentationFormat>
  <Paragraphs>299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tēma</vt:lpstr>
      <vt:lpstr>ES fondi labklājības nozarē 2014.-2020.gada plānošanas periodā</vt:lpstr>
      <vt:lpstr>Saturs</vt:lpstr>
      <vt:lpstr>PowerPoint Presentation</vt:lpstr>
      <vt:lpstr>PowerPoint Presentation</vt:lpstr>
      <vt:lpstr>SAM Nr. 7.1.1.: Paaugstināt bezdarbnieku kvalifikāciju un prasmes atbilstoši darba tirgus pieprasījumam</vt:lpstr>
      <vt:lpstr>SAM Nr. 7.1.2.: Izveidot Darba tirgus apsteidzošo pārkārtojumu sistēmu, sasaistīt ar Nodarbinātības barometru</vt:lpstr>
      <vt:lpstr>SAM Nr. 7.2.1.: Palielināt nodarbinātībā, izglītībā vai apmācībās neiesaistītu jauniešu nodarbinātību un izglītības ieguvi Jauniešu garantijas ietvaros</vt:lpstr>
      <vt:lpstr>Jauniešu garantijas īstenošana</vt:lpstr>
      <vt:lpstr>SAM Nr. 7.3.1.: Uzlabot darba drošību, īpaši, bīstamo nozaru* uzņēmumos</vt:lpstr>
      <vt:lpstr>SAM Nr. 7.3.2.: Paildzināt gados vecāku nodarbināto darbspēju saglabāšanu un nodarbinātību</vt:lpstr>
      <vt:lpstr>ESF atbalsts sociālās iekļaušanas mērķim</vt:lpstr>
      <vt:lpstr>SAM Nr. 7.4.1.: Nelabvēlīgākā situācijā esošu bezdarbnieku iekļaušana darba tirgū, sociālā integrācija neaktīvajiem*</vt:lpstr>
      <vt:lpstr>Plānotās izmaiņas 2014.-2015.gadā:</vt:lpstr>
      <vt:lpstr>SAM Nr. 7.5.1.: Paaugstināt sociālo dienestu darba efektivitāti un darbinieku profesionalitāti</vt:lpstr>
      <vt:lpstr>SAM Nr. 7.5.2.: Sociālo pakalpojumu attīstība* 1.kārta- Deinstitucionalizācija</vt:lpstr>
      <vt:lpstr>SAM Nr. 7.5.2.: Sociālo pakalpojumu attīstība* 2.kārta- Sociālo pakalpojumu sistēmas pilnveide personu ar invaliditāti neatkarīgas dzīves veicināšanai</vt:lpstr>
      <vt:lpstr>SAM Nr. 7.5.2.: Sociālo pakalpojumu attīstība* 3.kārta- Bērnu tiesību aizsardzība un vardarbības profilakse</vt:lpstr>
      <vt:lpstr>SAM Nr. 7.6.1.: Pakalpojumu infrastruktūra (ERAF)*</vt:lpstr>
      <vt:lpstr>Eiropas Atbalsta fonds vistrūcīgākajām personām</vt:lpstr>
      <vt:lpstr>E-pasta adrese: sanita.silova@lm.gov.lv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Adrenalin.lv</dc:creator>
  <cp:lastModifiedBy>Sanita Silova</cp:lastModifiedBy>
  <cp:revision>77</cp:revision>
  <dcterms:created xsi:type="dcterms:W3CDTF">2014-01-14T19:57:53Z</dcterms:created>
  <dcterms:modified xsi:type="dcterms:W3CDTF">2014-03-24T10:23:14Z</dcterms:modified>
</cp:coreProperties>
</file>