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6" r:id="rId2"/>
    <p:sldMasterId id="2147483686" r:id="rId3"/>
  </p:sldMasterIdLst>
  <p:notesMasterIdLst>
    <p:notesMasterId r:id="rId41"/>
  </p:notesMasterIdLst>
  <p:sldIdLst>
    <p:sldId id="1172" r:id="rId4"/>
    <p:sldId id="1196" r:id="rId5"/>
    <p:sldId id="1120" r:id="rId6"/>
    <p:sldId id="1202" r:id="rId7"/>
    <p:sldId id="1173" r:id="rId8"/>
    <p:sldId id="1174" r:id="rId9"/>
    <p:sldId id="1175" r:id="rId10"/>
    <p:sldId id="1176" r:id="rId11"/>
    <p:sldId id="264" r:id="rId12"/>
    <p:sldId id="1204" r:id="rId13"/>
    <p:sldId id="1205" r:id="rId14"/>
    <p:sldId id="1177" r:id="rId15"/>
    <p:sldId id="1214" r:id="rId16"/>
    <p:sldId id="1203" r:id="rId17"/>
    <p:sldId id="1207" r:id="rId18"/>
    <p:sldId id="1208" r:id="rId19"/>
    <p:sldId id="1209" r:id="rId20"/>
    <p:sldId id="1210" r:id="rId21"/>
    <p:sldId id="1211" r:id="rId22"/>
    <p:sldId id="1219" r:id="rId23"/>
    <p:sldId id="1213" r:id="rId24"/>
    <p:sldId id="427" r:id="rId25"/>
    <p:sldId id="1212" r:id="rId26"/>
    <p:sldId id="1215" r:id="rId27"/>
    <p:sldId id="1199" r:id="rId28"/>
    <p:sldId id="1178" r:id="rId29"/>
    <p:sldId id="1197" r:id="rId30"/>
    <p:sldId id="438" r:id="rId31"/>
    <p:sldId id="1180" r:id="rId32"/>
    <p:sldId id="1100" r:id="rId33"/>
    <p:sldId id="1104" r:id="rId34"/>
    <p:sldId id="1106" r:id="rId35"/>
    <p:sldId id="1220" r:id="rId36"/>
    <p:sldId id="1221" r:id="rId37"/>
    <p:sldId id="1222" r:id="rId38"/>
    <p:sldId id="1200" r:id="rId39"/>
    <p:sldId id="1217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ner Andreas" initials="KA" lastIdx="1" clrIdx="0">
    <p:extLst>
      <p:ext uri="{19B8F6BF-5375-455C-9EA6-DF929625EA0E}">
        <p15:presenceInfo xmlns:p15="http://schemas.microsoft.com/office/powerpoint/2012/main" userId="Karner Andre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2F9AE-179A-4712-8815-09AFE8D2FDB2}" v="1" dt="2023-06-29T11:49:24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Keskmine laad 1 – rõh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0" autoAdjust="0"/>
    <p:restoredTop sz="85069" autoAdjust="0"/>
  </p:normalViewPr>
  <p:slideViewPr>
    <p:cSldViewPr snapToGrid="0">
      <p:cViewPr varScale="1">
        <p:scale>
          <a:sx n="135" d="100"/>
          <a:sy n="135" d="100"/>
        </p:scale>
        <p:origin x="1032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5076"/>
    </p:cViewPr>
  </p:sorterViewPr>
  <p:notesViewPr>
    <p:cSldViewPr snapToGrid="0">
      <p:cViewPr varScale="1">
        <p:scale>
          <a:sx n="69" d="100"/>
          <a:sy n="69" d="100"/>
        </p:scale>
        <p:origin x="2894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Šelkovska" userId="95d82a47-6cac-41cb-8e90-594388349579" providerId="ADAL" clId="{7222F9AE-179A-4712-8815-09AFE8D2FDB2}"/>
    <pc:docChg chg="modSld">
      <pc:chgData name="Baiba Šelkovska" userId="95d82a47-6cac-41cb-8e90-594388349579" providerId="ADAL" clId="{7222F9AE-179A-4712-8815-09AFE8D2FDB2}" dt="2023-06-29T11:50:12.282" v="17" actId="20577"/>
      <pc:docMkLst>
        <pc:docMk/>
      </pc:docMkLst>
      <pc:sldChg chg="addSp modSp mod">
        <pc:chgData name="Baiba Šelkovska" userId="95d82a47-6cac-41cb-8e90-594388349579" providerId="ADAL" clId="{7222F9AE-179A-4712-8815-09AFE8D2FDB2}" dt="2023-06-29T11:49:59.947" v="15" actId="14100"/>
        <pc:sldMkLst>
          <pc:docMk/>
          <pc:sldMk cId="3705343990" sldId="1172"/>
        </pc:sldMkLst>
        <pc:spChg chg="mod">
          <ac:chgData name="Baiba Šelkovska" userId="95d82a47-6cac-41cb-8e90-594388349579" providerId="ADAL" clId="{7222F9AE-179A-4712-8815-09AFE8D2FDB2}" dt="2023-06-29T11:49:41.144" v="11" actId="20577"/>
          <ac:spMkLst>
            <pc:docMk/>
            <pc:sldMk cId="3705343990" sldId="1172"/>
            <ac:spMk id="6" creationId="{D53E9CD9-6E9C-7C00-187A-51AE779D30BB}"/>
          </ac:spMkLst>
        </pc:spChg>
        <pc:picChg chg="mod">
          <ac:chgData name="Baiba Šelkovska" userId="95d82a47-6cac-41cb-8e90-594388349579" providerId="ADAL" clId="{7222F9AE-179A-4712-8815-09AFE8D2FDB2}" dt="2023-06-29T11:49:59.947" v="15" actId="14100"/>
          <ac:picMkLst>
            <pc:docMk/>
            <pc:sldMk cId="3705343990" sldId="1172"/>
            <ac:picMk id="5" creationId="{8C85AF91-E459-5BC0-B15F-2489B2D699DF}"/>
          </ac:picMkLst>
        </pc:picChg>
        <pc:picChg chg="add mod">
          <ac:chgData name="Baiba Šelkovska" userId="95d82a47-6cac-41cb-8e90-594388349579" providerId="ADAL" clId="{7222F9AE-179A-4712-8815-09AFE8D2FDB2}" dt="2023-06-29T11:49:49.531" v="14" actId="1076"/>
          <ac:picMkLst>
            <pc:docMk/>
            <pc:sldMk cId="3705343990" sldId="1172"/>
            <ac:picMk id="7" creationId="{54E2CE8E-CFF6-4CEB-57E2-51CA9259D7E8}"/>
          </ac:picMkLst>
        </pc:picChg>
      </pc:sldChg>
      <pc:sldChg chg="modSp mod">
        <pc:chgData name="Baiba Šelkovska" userId="95d82a47-6cac-41cb-8e90-594388349579" providerId="ADAL" clId="{7222F9AE-179A-4712-8815-09AFE8D2FDB2}" dt="2023-06-29T11:50:12.282" v="17" actId="20577"/>
        <pc:sldMkLst>
          <pc:docMk/>
          <pc:sldMk cId="889357850" sldId="1217"/>
        </pc:sldMkLst>
        <pc:spChg chg="mod">
          <ac:chgData name="Baiba Šelkovska" userId="95d82a47-6cac-41cb-8e90-594388349579" providerId="ADAL" clId="{7222F9AE-179A-4712-8815-09AFE8D2FDB2}" dt="2023-06-29T11:50:12.282" v="17" actId="20577"/>
          <ac:spMkLst>
            <pc:docMk/>
            <pc:sldMk cId="889357850" sldId="1217"/>
            <ac:spMk id="5" creationId="{996085B2-2D90-4DA4-A11E-0EE9F191F972}"/>
          </ac:spMkLst>
        </pc:spChg>
      </pc:sldChg>
    </pc:docChg>
  </pc:docChgLst>
  <pc:docChgLst>
    <pc:chgData name="Baiba Šelkovska" userId="95d82a47-6cac-41cb-8e90-594388349579" providerId="ADAL" clId="{E04C8A24-075C-4F37-85C2-FB77C80F771E}"/>
    <pc:docChg chg="modSld">
      <pc:chgData name="Baiba Šelkovska" userId="95d82a47-6cac-41cb-8e90-594388349579" providerId="ADAL" clId="{E04C8A24-075C-4F37-85C2-FB77C80F771E}" dt="2023-04-06T07:52:49.626" v="15" actId="1076"/>
      <pc:docMkLst>
        <pc:docMk/>
      </pc:docMkLst>
      <pc:sldChg chg="addSp modSp mod">
        <pc:chgData name="Baiba Šelkovska" userId="95d82a47-6cac-41cb-8e90-594388349579" providerId="ADAL" clId="{E04C8A24-075C-4F37-85C2-FB77C80F771E}" dt="2023-04-06T07:52:49.626" v="15" actId="1076"/>
        <pc:sldMkLst>
          <pc:docMk/>
          <pc:sldMk cId="3286933823" sldId="1212"/>
        </pc:sldMkLst>
        <pc:spChg chg="add mod">
          <ac:chgData name="Baiba Šelkovska" userId="95d82a47-6cac-41cb-8e90-594388349579" providerId="ADAL" clId="{E04C8A24-075C-4F37-85C2-FB77C80F771E}" dt="2023-04-06T07:52:49.626" v="15" actId="1076"/>
          <ac:spMkLst>
            <pc:docMk/>
            <pc:sldMk cId="3286933823" sldId="1212"/>
            <ac:spMk id="3" creationId="{F7F6D370-DFD4-13D6-6EE5-BFBC0E0B4B6B}"/>
          </ac:spMkLst>
        </pc:spChg>
      </pc:sldChg>
      <pc:sldChg chg="addSp modSp mod">
        <pc:chgData name="Baiba Šelkovska" userId="95d82a47-6cac-41cb-8e90-594388349579" providerId="ADAL" clId="{E04C8A24-075C-4F37-85C2-FB77C80F771E}" dt="2023-04-06T07:52:04.663" v="8" actId="1076"/>
        <pc:sldMkLst>
          <pc:docMk/>
          <pc:sldMk cId="3875239610" sldId="1213"/>
        </pc:sldMkLst>
        <pc:spChg chg="add mod">
          <ac:chgData name="Baiba Šelkovska" userId="95d82a47-6cac-41cb-8e90-594388349579" providerId="ADAL" clId="{E04C8A24-075C-4F37-85C2-FB77C80F771E}" dt="2023-04-06T07:52:04.663" v="8" actId="1076"/>
          <ac:spMkLst>
            <pc:docMk/>
            <pc:sldMk cId="3875239610" sldId="1213"/>
            <ac:spMk id="3" creationId="{90762CB4-C942-F1ED-45AB-3D03EC39982B}"/>
          </ac:spMkLst>
        </pc:spChg>
        <pc:spChg chg="mod">
          <ac:chgData name="Baiba Šelkovska" userId="95d82a47-6cac-41cb-8e90-594388349579" providerId="ADAL" clId="{E04C8A24-075C-4F37-85C2-FB77C80F771E}" dt="2023-04-06T07:52:02.185" v="7" actId="1076"/>
          <ac:spMkLst>
            <pc:docMk/>
            <pc:sldMk cId="3875239610" sldId="1213"/>
            <ac:spMk id="7" creationId="{AAA70E68-9E77-26CD-21F2-0283BBF8EA9A}"/>
          </ac:spMkLst>
        </pc:spChg>
        <pc:picChg chg="mod">
          <ac:chgData name="Baiba Šelkovska" userId="95d82a47-6cac-41cb-8e90-594388349579" providerId="ADAL" clId="{E04C8A24-075C-4F37-85C2-FB77C80F771E}" dt="2023-04-06T07:51:35.593" v="1" actId="1076"/>
          <ac:picMkLst>
            <pc:docMk/>
            <pc:sldMk cId="3875239610" sldId="1213"/>
            <ac:picMk id="6" creationId="{71135ADA-DE58-82BD-6058-F3AB7BC0C9D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gars.augustins\Desktop\SALDUS%20Novada%20Pas&#780;valdi&#772;ba\COMPETE4SECAP\Monitoringa%20faili\2019.gads\Energ&#807;ijas%20pa&#772;rskata_sagataves\04_03_2020_Pate&#772;rin&#807;a%20dati_e&#772;ka&#772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76131889763779"/>
          <c:y val="3.7004666083406246E-2"/>
          <c:w val="0.88524278215223096"/>
          <c:h val="0.83919276757072037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11-9944-86C7-B1DA66EC454B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11-9944-86C7-B1DA66EC454B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811-9944-86C7-B1DA66EC454B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811-9944-86C7-B1DA66EC454B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811-9944-86C7-B1DA66EC454B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811-9944-86C7-B1DA66EC454B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811-9944-86C7-B1DA66EC454B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811-9944-86C7-B1DA66EC454B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811-9944-86C7-B1DA66EC454B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E811-9944-86C7-B1DA66EC454B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E811-9944-86C7-B1DA66EC454B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E811-9944-86C7-B1DA66EC454B}"/>
              </c:ext>
            </c:extLst>
          </c:dPt>
          <c:cat>
            <c:numRef>
              <c:f>'Klimata korekcija'!$A$6:$A$98</c:f>
              <c:numCache>
                <c:formatCode>General</c:formatCode>
                <c:ptCount val="9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</c:numCache>
            </c:numRef>
          </c:cat>
          <c:val>
            <c:numRef>
              <c:f>'Klimata korekcija'!$DL$6:$DL$98</c:f>
              <c:numCache>
                <c:formatCode>0.0</c:formatCode>
                <c:ptCount val="93"/>
                <c:pt idx="0">
                  <c:v>300.04589857815205</c:v>
                </c:pt>
                <c:pt idx="1">
                  <c:v>282.76353545386752</c:v>
                </c:pt>
                <c:pt idx="2">
                  <c:v>272.39830427352786</c:v>
                </c:pt>
                <c:pt idx="3">
                  <c:v>257.05647401009486</c:v>
                </c:pt>
                <c:pt idx="4">
                  <c:v>238.5638784214203</c:v>
                </c:pt>
                <c:pt idx="5">
                  <c:v>238.32448499715284</c:v>
                </c:pt>
                <c:pt idx="6">
                  <c:v>234.69279959439405</c:v>
                </c:pt>
                <c:pt idx="7">
                  <c:v>224.9094262123669</c:v>
                </c:pt>
                <c:pt idx="8">
                  <c:v>209.27178789244718</c:v>
                </c:pt>
                <c:pt idx="9">
                  <c:v>201.50254269744514</c:v>
                </c:pt>
                <c:pt idx="10">
                  <c:v>200.84496722273545</c:v>
                </c:pt>
                <c:pt idx="11">
                  <c:v>198.85446780383032</c:v>
                </c:pt>
                <c:pt idx="12">
                  <c:v>197.37272351597306</c:v>
                </c:pt>
                <c:pt idx="13">
                  <c:v>196.58231078220209</c:v>
                </c:pt>
                <c:pt idx="14">
                  <c:v>192.00592406397507</c:v>
                </c:pt>
                <c:pt idx="15">
                  <c:v>190.05912074583429</c:v>
                </c:pt>
                <c:pt idx="16">
                  <c:v>185.18622439768239</c:v>
                </c:pt>
                <c:pt idx="17">
                  <c:v>184.57555872276137</c:v>
                </c:pt>
                <c:pt idx="18">
                  <c:v>183.82927228964044</c:v>
                </c:pt>
                <c:pt idx="19">
                  <c:v>183.44253685041676</c:v>
                </c:pt>
                <c:pt idx="20">
                  <c:v>182.1956681306537</c:v>
                </c:pt>
                <c:pt idx="21">
                  <c:v>178.79437787851003</c:v>
                </c:pt>
                <c:pt idx="22">
                  <c:v>176.08017716247682</c:v>
                </c:pt>
                <c:pt idx="23">
                  <c:v>175.02881629032623</c:v>
                </c:pt>
                <c:pt idx="24">
                  <c:v>171.55252580725119</c:v>
                </c:pt>
                <c:pt idx="25">
                  <c:v>170.83410468630083</c:v>
                </c:pt>
                <c:pt idx="26">
                  <c:v>170.37959336549275</c:v>
                </c:pt>
                <c:pt idx="27">
                  <c:v>169.42560701906834</c:v>
                </c:pt>
                <c:pt idx="28">
                  <c:v>165.82806277305329</c:v>
                </c:pt>
                <c:pt idx="29">
                  <c:v>163.47785085364865</c:v>
                </c:pt>
                <c:pt idx="30">
                  <c:v>161.132435131694</c:v>
                </c:pt>
                <c:pt idx="31">
                  <c:v>156.35361960323752</c:v>
                </c:pt>
                <c:pt idx="32">
                  <c:v>154.39568118241414</c:v>
                </c:pt>
                <c:pt idx="33">
                  <c:v>153.19185819684637</c:v>
                </c:pt>
                <c:pt idx="34">
                  <c:v>149.12952405628332</c:v>
                </c:pt>
                <c:pt idx="35">
                  <c:v>148.5990585820372</c:v>
                </c:pt>
                <c:pt idx="36">
                  <c:v>147.63925089472781</c:v>
                </c:pt>
                <c:pt idx="37">
                  <c:v>147.57367742289205</c:v>
                </c:pt>
                <c:pt idx="38">
                  <c:v>146.23893965160093</c:v>
                </c:pt>
                <c:pt idx="39">
                  <c:v>144.64379413174282</c:v>
                </c:pt>
                <c:pt idx="40">
                  <c:v>140.04853992822672</c:v>
                </c:pt>
                <c:pt idx="41">
                  <c:v>138.56442805851458</c:v>
                </c:pt>
                <c:pt idx="42">
                  <c:v>137.41930526433342</c:v>
                </c:pt>
                <c:pt idx="43">
                  <c:v>137.30476759718545</c:v>
                </c:pt>
                <c:pt idx="44">
                  <c:v>137.25925957213255</c:v>
                </c:pt>
                <c:pt idx="45">
                  <c:v>137.15001313255627</c:v>
                </c:pt>
                <c:pt idx="46">
                  <c:v>135.15724685508886</c:v>
                </c:pt>
                <c:pt idx="47">
                  <c:v>133.85054601524885</c:v>
                </c:pt>
                <c:pt idx="48">
                  <c:v>131.83055684439745</c:v>
                </c:pt>
                <c:pt idx="49">
                  <c:v>131.58044002894292</c:v>
                </c:pt>
                <c:pt idx="50">
                  <c:v>130.21514171914382</c:v>
                </c:pt>
                <c:pt idx="51">
                  <c:v>128.5299419470561</c:v>
                </c:pt>
                <c:pt idx="52">
                  <c:v>121.75322063209578</c:v>
                </c:pt>
                <c:pt idx="53">
                  <c:v>121.60780536732682</c:v>
                </c:pt>
                <c:pt idx="54">
                  <c:v>116.8332437927715</c:v>
                </c:pt>
                <c:pt idx="55">
                  <c:v>115.04589515164976</c:v>
                </c:pt>
                <c:pt idx="56">
                  <c:v>113.10569018036709</c:v>
                </c:pt>
                <c:pt idx="57">
                  <c:v>112.42848620343473</c:v>
                </c:pt>
                <c:pt idx="58">
                  <c:v>111.46926042797618</c:v>
                </c:pt>
                <c:pt idx="59">
                  <c:v>108.95661008566857</c:v>
                </c:pt>
                <c:pt idx="60">
                  <c:v>107.52211376913358</c:v>
                </c:pt>
                <c:pt idx="61">
                  <c:v>106.98943713161732</c:v>
                </c:pt>
                <c:pt idx="62">
                  <c:v>105.94786821169905</c:v>
                </c:pt>
                <c:pt idx="63">
                  <c:v>104.84058292342718</c:v>
                </c:pt>
                <c:pt idx="64">
                  <c:v>97.957315917157857</c:v>
                </c:pt>
                <c:pt idx="65">
                  <c:v>96.918344982001415</c:v>
                </c:pt>
                <c:pt idx="66">
                  <c:v>95.090701226175057</c:v>
                </c:pt>
                <c:pt idx="67">
                  <c:v>90.894268964830147</c:v>
                </c:pt>
                <c:pt idx="68">
                  <c:v>87.65286767785534</c:v>
                </c:pt>
                <c:pt idx="69">
                  <c:v>86.673431994198921</c:v>
                </c:pt>
                <c:pt idx="70">
                  <c:v>83.327370174554559</c:v>
                </c:pt>
                <c:pt idx="71">
                  <c:v>81.619664767913321</c:v>
                </c:pt>
                <c:pt idx="72">
                  <c:v>75.602870704290709</c:v>
                </c:pt>
                <c:pt idx="73">
                  <c:v>75.311347895793332</c:v>
                </c:pt>
                <c:pt idx="74">
                  <c:v>69.897501254760172</c:v>
                </c:pt>
                <c:pt idx="75">
                  <c:v>68.37870889247813</c:v>
                </c:pt>
                <c:pt idx="76">
                  <c:v>56.397712536719148</c:v>
                </c:pt>
                <c:pt idx="77">
                  <c:v>47.188871305416967</c:v>
                </c:pt>
                <c:pt idx="78">
                  <c:v>46.175892164490961</c:v>
                </c:pt>
                <c:pt idx="79">
                  <c:v>30.377784877657856</c:v>
                </c:pt>
                <c:pt idx="80">
                  <c:v>28.191489361702125</c:v>
                </c:pt>
                <c:pt idx="81">
                  <c:v>25.777525539160045</c:v>
                </c:pt>
                <c:pt idx="82">
                  <c:v>22.609607027847247</c:v>
                </c:pt>
                <c:pt idx="83">
                  <c:v>16.077170418006432</c:v>
                </c:pt>
                <c:pt idx="84">
                  <c:v>14.120930654937556</c:v>
                </c:pt>
                <c:pt idx="85">
                  <c:v>9.6639344262295079</c:v>
                </c:pt>
                <c:pt idx="86">
                  <c:v>7.6707694864155904</c:v>
                </c:pt>
                <c:pt idx="87">
                  <c:v>6.9317107834428855</c:v>
                </c:pt>
                <c:pt idx="88">
                  <c:v>5.5041009463722395</c:v>
                </c:pt>
                <c:pt idx="89">
                  <c:v>4.9421503151161703</c:v>
                </c:pt>
                <c:pt idx="90">
                  <c:v>3.1622549901096924</c:v>
                </c:pt>
                <c:pt idx="91">
                  <c:v>2.6545355414707288</c:v>
                </c:pt>
                <c:pt idx="92">
                  <c:v>1.1533477321814254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811-9944-86C7-B1DA66EC4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3"/>
        <c:axId val="75746304"/>
        <c:axId val="75748480"/>
      </c:barChart>
      <c:lineChart>
        <c:grouping val="standard"/>
        <c:varyColors val="0"/>
        <c:ser>
          <c:idx val="0"/>
          <c:order val="1"/>
          <c:tx>
            <c:strRef>
              <c:f>'[2]Klimata korekcija'!$BL$5</c:f>
              <c:strCache>
                <c:ptCount val="1"/>
                <c:pt idx="0">
                  <c:v>Vidējais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'Klimata korekcija'!$DG$6:$DG$98</c:f>
              <c:numCache>
                <c:formatCode>0.0</c:formatCode>
                <c:ptCount val="93"/>
                <c:pt idx="0">
                  <c:v>146.39738775972413</c:v>
                </c:pt>
                <c:pt idx="1">
                  <c:v>146.39738775972413</c:v>
                </c:pt>
                <c:pt idx="2">
                  <c:v>146.39738775972413</c:v>
                </c:pt>
                <c:pt idx="3">
                  <c:v>146.39738775972413</c:v>
                </c:pt>
                <c:pt idx="4">
                  <c:v>146.39738775972413</c:v>
                </c:pt>
                <c:pt idx="5">
                  <c:v>146.39738775972413</c:v>
                </c:pt>
                <c:pt idx="6">
                  <c:v>146.39738775972413</c:v>
                </c:pt>
                <c:pt idx="7">
                  <c:v>146.39738775972413</c:v>
                </c:pt>
                <c:pt idx="8">
                  <c:v>146.39738775972413</c:v>
                </c:pt>
                <c:pt idx="9">
                  <c:v>146.39738775972413</c:v>
                </c:pt>
                <c:pt idx="10">
                  <c:v>146.39738775972413</c:v>
                </c:pt>
                <c:pt idx="11">
                  <c:v>146.39738775972413</c:v>
                </c:pt>
                <c:pt idx="12">
                  <c:v>146.39738775972413</c:v>
                </c:pt>
                <c:pt idx="13">
                  <c:v>146.39738775972413</c:v>
                </c:pt>
                <c:pt idx="14">
                  <c:v>146.39738775972413</c:v>
                </c:pt>
                <c:pt idx="15">
                  <c:v>146.39738775972413</c:v>
                </c:pt>
                <c:pt idx="16">
                  <c:v>146.39738775972413</c:v>
                </c:pt>
                <c:pt idx="17">
                  <c:v>146.39738775972413</c:v>
                </c:pt>
                <c:pt idx="18">
                  <c:v>146.39738775972413</c:v>
                </c:pt>
                <c:pt idx="19">
                  <c:v>146.39738775972413</c:v>
                </c:pt>
                <c:pt idx="20">
                  <c:v>146.39738775972413</c:v>
                </c:pt>
                <c:pt idx="21">
                  <c:v>146.39738775972413</c:v>
                </c:pt>
                <c:pt idx="22">
                  <c:v>146.39738775972413</c:v>
                </c:pt>
                <c:pt idx="23">
                  <c:v>146.39738775972413</c:v>
                </c:pt>
                <c:pt idx="24">
                  <c:v>146.39738775972413</c:v>
                </c:pt>
                <c:pt idx="25">
                  <c:v>146.39738775972413</c:v>
                </c:pt>
                <c:pt idx="26">
                  <c:v>146.39738775972413</c:v>
                </c:pt>
                <c:pt idx="27">
                  <c:v>146.39738775972413</c:v>
                </c:pt>
                <c:pt idx="28">
                  <c:v>146.39738775972413</c:v>
                </c:pt>
                <c:pt idx="29">
                  <c:v>146.39738775972413</c:v>
                </c:pt>
                <c:pt idx="30">
                  <c:v>146.39738775972413</c:v>
                </c:pt>
                <c:pt idx="31">
                  <c:v>146.39738775972413</c:v>
                </c:pt>
                <c:pt idx="32">
                  <c:v>146.39738775972413</c:v>
                </c:pt>
                <c:pt idx="33">
                  <c:v>146.39738775972413</c:v>
                </c:pt>
                <c:pt idx="34">
                  <c:v>146.39738775972413</c:v>
                </c:pt>
                <c:pt idx="35">
                  <c:v>146.39738775972413</c:v>
                </c:pt>
                <c:pt idx="36">
                  <c:v>146.39738775972413</c:v>
                </c:pt>
                <c:pt idx="37">
                  <c:v>146.39738775972413</c:v>
                </c:pt>
                <c:pt idx="38">
                  <c:v>146.39738775972413</c:v>
                </c:pt>
                <c:pt idx="39">
                  <c:v>146.39738775972413</c:v>
                </c:pt>
                <c:pt idx="40">
                  <c:v>146.39738775972413</c:v>
                </c:pt>
                <c:pt idx="41">
                  <c:v>146.39738775972413</c:v>
                </c:pt>
                <c:pt idx="42">
                  <c:v>146.39738775972413</c:v>
                </c:pt>
                <c:pt idx="43">
                  <c:v>146.39738775972413</c:v>
                </c:pt>
                <c:pt idx="44">
                  <c:v>146.39738775972413</c:v>
                </c:pt>
                <c:pt idx="45">
                  <c:v>146.39738775972413</c:v>
                </c:pt>
                <c:pt idx="46">
                  <c:v>146.39738775972413</c:v>
                </c:pt>
                <c:pt idx="47">
                  <c:v>146.39738775972413</c:v>
                </c:pt>
                <c:pt idx="48">
                  <c:v>146.39738775972413</c:v>
                </c:pt>
                <c:pt idx="49">
                  <c:v>146.39738775972413</c:v>
                </c:pt>
                <c:pt idx="50">
                  <c:v>146.39738775972413</c:v>
                </c:pt>
                <c:pt idx="51">
                  <c:v>146.39738775972413</c:v>
                </c:pt>
                <c:pt idx="52">
                  <c:v>146.39738775972413</c:v>
                </c:pt>
                <c:pt idx="53">
                  <c:v>146.39738775972413</c:v>
                </c:pt>
                <c:pt idx="54">
                  <c:v>146.39738775972413</c:v>
                </c:pt>
                <c:pt idx="55">
                  <c:v>146.39738775972413</c:v>
                </c:pt>
                <c:pt idx="56">
                  <c:v>146.39738775972413</c:v>
                </c:pt>
                <c:pt idx="57">
                  <c:v>146.39738775972413</c:v>
                </c:pt>
                <c:pt idx="58">
                  <c:v>146.39738775972413</c:v>
                </c:pt>
                <c:pt idx="59">
                  <c:v>146.39738775972413</c:v>
                </c:pt>
                <c:pt idx="60">
                  <c:v>146.39738775972413</c:v>
                </c:pt>
                <c:pt idx="61">
                  <c:v>146.39738775972413</c:v>
                </c:pt>
                <c:pt idx="62">
                  <c:v>146.39738775972413</c:v>
                </c:pt>
                <c:pt idx="63">
                  <c:v>146.39738775972413</c:v>
                </c:pt>
                <c:pt idx="64">
                  <c:v>146.39738775972413</c:v>
                </c:pt>
                <c:pt idx="65">
                  <c:v>146.39738775972413</c:v>
                </c:pt>
                <c:pt idx="66">
                  <c:v>146.39738775972413</c:v>
                </c:pt>
                <c:pt idx="67">
                  <c:v>146.39738775972413</c:v>
                </c:pt>
                <c:pt idx="68">
                  <c:v>146.39738775972413</c:v>
                </c:pt>
                <c:pt idx="69">
                  <c:v>146.39738775972413</c:v>
                </c:pt>
                <c:pt idx="70">
                  <c:v>146.39738775972413</c:v>
                </c:pt>
                <c:pt idx="71">
                  <c:v>146.39738775972413</c:v>
                </c:pt>
                <c:pt idx="72">
                  <c:v>146.39738775972413</c:v>
                </c:pt>
                <c:pt idx="73">
                  <c:v>146.39738775972413</c:v>
                </c:pt>
                <c:pt idx="74">
                  <c:v>146.39738775972413</c:v>
                </c:pt>
                <c:pt idx="75">
                  <c:v>146.39738775972413</c:v>
                </c:pt>
                <c:pt idx="76">
                  <c:v>146.39738775972413</c:v>
                </c:pt>
                <c:pt idx="77">
                  <c:v>146.39738775972413</c:v>
                </c:pt>
                <c:pt idx="78">
                  <c:v>146.39738775972413</c:v>
                </c:pt>
                <c:pt idx="79">
                  <c:v>146.39738775972413</c:v>
                </c:pt>
                <c:pt idx="80">
                  <c:v>146.39738775972413</c:v>
                </c:pt>
                <c:pt idx="81">
                  <c:v>146.39738775972413</c:v>
                </c:pt>
                <c:pt idx="82">
                  <c:v>146.39738775972413</c:v>
                </c:pt>
                <c:pt idx="83">
                  <c:v>146.39738775972413</c:v>
                </c:pt>
                <c:pt idx="84">
                  <c:v>146.39738775972413</c:v>
                </c:pt>
                <c:pt idx="85">
                  <c:v>146.39738775972413</c:v>
                </c:pt>
                <c:pt idx="86">
                  <c:v>146.39738775972413</c:v>
                </c:pt>
                <c:pt idx="87">
                  <c:v>146.39738775972413</c:v>
                </c:pt>
                <c:pt idx="88">
                  <c:v>146.39738775972413</c:v>
                </c:pt>
                <c:pt idx="89">
                  <c:v>146.39738775972413</c:v>
                </c:pt>
                <c:pt idx="90">
                  <c:v>146.39738775972413</c:v>
                </c:pt>
                <c:pt idx="91">
                  <c:v>146.39738775972413</c:v>
                </c:pt>
                <c:pt idx="92">
                  <c:v>146.39738775972413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E811-9944-86C7-B1DA66EC4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46304"/>
        <c:axId val="75748480"/>
      </c:lineChart>
      <c:catAx>
        <c:axId val="75746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pašvaldības</a:t>
                </a:r>
                <a:r>
                  <a:rPr lang="en-US" dirty="0"/>
                  <a:t> </a:t>
                </a:r>
                <a:r>
                  <a:rPr lang="en-US" dirty="0" err="1"/>
                  <a:t>ēkas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9482119422572176"/>
              <c:y val="0.93339807524059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5748480"/>
        <c:crosses val="autoZero"/>
        <c:auto val="0"/>
        <c:lblAlgn val="ctr"/>
        <c:lblOffset val="100"/>
        <c:noMultiLvlLbl val="0"/>
      </c:catAx>
      <c:valAx>
        <c:axId val="75748480"/>
        <c:scaling>
          <c:orientation val="minMax"/>
          <c:max val="32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cap="none" dirty="0"/>
                  <a:t>Kopējais enerģijas </a:t>
                </a:r>
                <a:r>
                  <a:rPr lang="lv-LV" sz="1600" cap="none" dirty="0" err="1"/>
                  <a:t>patēriņš,</a:t>
                </a:r>
                <a:r>
                  <a:rPr lang="lv-LV" sz="1600" cap="none" baseline="30000" dirty="0" err="1"/>
                  <a:t>kk</a:t>
                </a:r>
                <a:r>
                  <a:rPr lang="lv-LV" sz="1600" cap="none" dirty="0"/>
                  <a:t> </a:t>
                </a:r>
                <a:r>
                  <a:rPr lang="lv-LV" sz="1600" cap="none" dirty="0" err="1"/>
                  <a:t>kwh</a:t>
                </a:r>
                <a:r>
                  <a:rPr lang="lv-LV" sz="1600" cap="none" dirty="0"/>
                  <a:t>/m</a:t>
                </a:r>
                <a:r>
                  <a:rPr lang="lv-LV" sz="1600" cap="none" baseline="30000" dirty="0"/>
                  <a:t>2</a:t>
                </a:r>
                <a:r>
                  <a:rPr lang="lv-LV" sz="1600" cap="none" dirty="0"/>
                  <a:t>/gadā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574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C694E-95C2-4CB2-BFE1-FDF11D81C7E8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5BD0-D18D-4CC6-9818-9CC8CACC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LV" dirty="0"/>
              <a:t>Enerģijas ražošana (siltums, elektrība, AER)</a:t>
            </a:r>
          </a:p>
          <a:p>
            <a:pPr marL="228600" indent="-228600">
              <a:buAutoNum type="arabicPeriod"/>
            </a:pPr>
            <a:r>
              <a:rPr lang="en-LV" dirty="0"/>
              <a:t>Transports (sabiedriskais, privātais)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LV" dirty="0"/>
              <a:t>Pašvaldības infrastruktūra un iekārtas</a:t>
            </a:r>
          </a:p>
          <a:p>
            <a:pPr marL="228600" indent="-228600">
              <a:buAutoNum type="arabicPeriod"/>
            </a:pPr>
            <a:r>
              <a:rPr lang="en-LV" dirty="0"/>
              <a:t>Daudzdzīvokļu ēkas / privātmājas</a:t>
            </a:r>
          </a:p>
          <a:p>
            <a:pPr marL="228600" indent="-228600">
              <a:buAutoNum type="arabicPeriod"/>
            </a:pPr>
            <a:r>
              <a:rPr lang="en-LV" dirty="0"/>
              <a:t>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8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94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4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FFCAC-3C21-9E4B-9631-6702AA88FC5A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314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78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1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6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FFCAC-3C21-9E4B-9631-6702AA88FC5A}" type="slidenum">
              <a:rPr lang="lv-LV" smtClean="0"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5394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6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4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8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4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5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1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5BD0-D18D-4CC6-9818-9CC8CACCD1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A11423B-64CC-4721-A8A7-97BE8EB40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243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dirty="0"/>
              <a:t>Klõpsake juhteksemplari pealkirja laadi redigeerimiseks</a:t>
            </a:r>
            <a:endParaRPr lang="en-US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059A1219-20C7-4BFC-A99E-E441A2A92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2013"/>
            <a:ext cx="9144000" cy="7454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Klõpsake juhteksemplari alapealkirja laadi redigeerimiseks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5A99238-3B04-4BF6-B0C3-9A4E4673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9F55-638B-CE40-8071-07150491C0C9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4BBC95B-A160-4851-9CE4-A3482DBC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96BF01A-B2A1-4649-BA5D-B9D9BE83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5EFF2249-F17E-4195-94A2-1EF3F00753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" y="5664395"/>
            <a:ext cx="1050960" cy="10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3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969" y="-900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lang="de-DE" sz="3200" dirty="0" smtClean="0">
                <a:solidFill>
                  <a:srgbClr val="006729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601785" y="1278000"/>
            <a:ext cx="1036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FBCBDE35-466D-49E1-83E9-450BBF459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93FDE-3544-4A79-B21A-91585BEAF38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166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955737" y="1359001"/>
            <a:ext cx="9925538" cy="430147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6729"/>
              </a:buClr>
              <a:buSzPct val="106000"/>
              <a:buFont typeface="Calibri" panose="020F0502020204030204" pitchFamily="34" charset="0"/>
              <a:buChar char="+"/>
              <a:defRPr lang="de-DE" sz="2400" dirty="0" smtClean="0">
                <a:solidFill>
                  <a:srgbClr val="5F5F5F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Clr>
                <a:srgbClr val="006729"/>
              </a:buClr>
              <a:buSzPct val="88000"/>
              <a:buFont typeface="Arial" panose="020B0604020202020204" pitchFamily="34" charset="0"/>
              <a:buChar char="•"/>
              <a:defRPr lang="de-DE" sz="2000" dirty="0" smtClean="0">
                <a:solidFill>
                  <a:srgbClr val="5F5F5F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>
              <a:spcBef>
                <a:spcPts val="600"/>
              </a:spcBef>
              <a:buClr>
                <a:srgbClr val="006729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rgbClr val="5F5F5F"/>
                </a:solidFill>
                <a:latin typeface="Calibri" panose="020F0502020204030204" pitchFamily="34" charset="0"/>
              </a:defRPr>
            </a:lvl3pPr>
            <a:lvl4pPr>
              <a:buClr>
                <a:srgbClr val="5F5F5F"/>
              </a:buClr>
              <a:defRPr>
                <a:solidFill>
                  <a:srgbClr val="5F5F5F"/>
                </a:solidFill>
              </a:defRPr>
            </a:lvl4pPr>
            <a:lvl5pPr>
              <a:buClr>
                <a:srgbClr val="5F5F5F"/>
              </a:buClr>
              <a:buFont typeface="Arial" pitchFamily="34" charset="0"/>
              <a:buChar char="˃"/>
              <a:defRPr>
                <a:solidFill>
                  <a:srgbClr val="5F5F5F"/>
                </a:solidFill>
              </a:defRPr>
            </a:lvl5pPr>
          </a:lstStyle>
          <a:p>
            <a:pPr marL="342900" lvl="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6729"/>
              </a:buClr>
              <a:buSzPct val="100000"/>
              <a:buFont typeface="Arial" panose="020B0604020202020204" pitchFamily="34" charset="0"/>
              <a:buChar char="+"/>
              <a:defRPr/>
            </a:pPr>
            <a:r>
              <a:rPr lang="de-DE"/>
              <a:t>Textmasterformat bearbeiten</a:t>
            </a:r>
          </a:p>
          <a:p>
            <a:pPr marL="342900" lvl="1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6729"/>
              </a:buClr>
              <a:buSzPct val="100000"/>
              <a:buFont typeface="Arial" panose="020B0604020202020204" pitchFamily="34" charset="0"/>
              <a:buChar char="+"/>
              <a:defRPr/>
            </a:pPr>
            <a:r>
              <a:rPr lang="de-DE"/>
              <a:t>Zweite Ebene</a:t>
            </a:r>
          </a:p>
          <a:p>
            <a:pPr marL="342900" lvl="2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6729"/>
              </a:buClr>
              <a:buSzPct val="100000"/>
              <a:buFont typeface="Arial" panose="020B0604020202020204" pitchFamily="34" charset="0"/>
              <a:buChar char="+"/>
              <a:defRPr/>
            </a:pPr>
            <a:r>
              <a:rPr lang="de-DE"/>
              <a:t>Dritte Ebene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4DB6E0E-2ABA-49F7-8C79-8604DF23A08A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922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1" descr="Logo gruen_1200_freigestel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6792" y="6264804"/>
            <a:ext cx="667479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287792" y="71443"/>
            <a:ext cx="10515600" cy="4984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193586" y="1016000"/>
            <a:ext cx="9449014" cy="5248804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BFB0AAB7-66A2-4406-AD0F-2E9F06BBEF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80576" y="6576626"/>
            <a:ext cx="156307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5F5F5F"/>
                </a:solidFill>
                <a:latin typeface="Gotham Book" pitchFamily="2" charset="0"/>
              </a:defRPr>
            </a:lvl1pPr>
          </a:lstStyle>
          <a:p>
            <a:pPr>
              <a:defRPr/>
            </a:pPr>
            <a:fld id="{A9483FED-29AD-4F04-9D59-C3D1607C63F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822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D88F4DB1-285F-4AA7-9BF6-97BA7D3D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8828"/>
            <a:ext cx="10515600" cy="3565703"/>
          </a:xfrm>
        </p:spPr>
        <p:txBody>
          <a:bodyPr/>
          <a:lstStyle/>
          <a:p>
            <a:r>
              <a:rPr lang="en-GB" noProof="0" dirty="0"/>
              <a:t>XXYY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9221" y="10763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25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nger headlin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A11423B-64CC-4721-A8A7-97BE8EB402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4243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dirty="0"/>
              <a:t>LONGER Main </a:t>
            </a:r>
            <a:r>
              <a:rPr lang="hu-HU" dirty="0" err="1"/>
              <a:t>headline</a:t>
            </a:r>
            <a:endParaRPr lang="en-US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059A1219-20C7-4BFC-A99E-E441A2A922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62013"/>
            <a:ext cx="9144000" cy="7454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Sub</a:t>
            </a:r>
            <a:r>
              <a:rPr lang="hu-HU" dirty="0"/>
              <a:t> </a:t>
            </a:r>
            <a:r>
              <a:rPr lang="hu-HU" dirty="0" err="1"/>
              <a:t>headline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5A99238-3B04-4BF6-B0C3-9A4E4673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BCEE-4972-5140-BFD2-EFF7BCF6AF47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4BBC95B-A160-4851-9CE4-A3482DBC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96BF01A-B2A1-4649-BA5D-B9D9BE83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5EFF2249-F17E-4195-94A2-1EF3F0075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" y="5664395"/>
            <a:ext cx="1050960" cy="10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2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ain headlin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D421966-7FD5-4E44-89A2-898F4F79E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dirty="0"/>
              <a:t>Main </a:t>
            </a:r>
            <a:r>
              <a:rPr lang="hu-HU" dirty="0" err="1"/>
              <a:t>headline</a:t>
            </a:r>
            <a:endParaRPr 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5125CEC-1FDA-4F39-B8C9-5A1329465A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err="1"/>
              <a:t>Sub</a:t>
            </a:r>
            <a:r>
              <a:rPr lang="hu-HU" dirty="0"/>
              <a:t> </a:t>
            </a:r>
            <a:r>
              <a:rPr lang="hu-HU" dirty="0" err="1"/>
              <a:t>headline</a:t>
            </a:r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7E30996-D7B6-4C9A-A718-3E39C829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DCB-7611-7A4D-A922-532489484F04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A11D8FA-A124-43CD-95AF-2B135ADD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2E69D89-6B15-4E0D-8B85-D996DC1E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D94B4E5-FCC5-48C7-B33C-D75D689353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" y="5664395"/>
            <a:ext cx="1050960" cy="10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91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ees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4D264B06-3366-46E1-8D47-53727843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E1E-357C-DF4F-B445-C0699F349F09}" type="datetime1">
              <a:rPr lang="en-US" smtClean="0"/>
              <a:t>6/29/2023</a:t>
            </a:fld>
            <a:endParaRPr lang="en-US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4AD4B0DD-B967-4BEF-8123-A39C41C4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592C477-37CE-45C1-9F8B-0C5AF27A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B6F83A19-51AD-45BC-BA5F-AAAF644D9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39" y="2341593"/>
            <a:ext cx="3242361" cy="21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4D264B06-3366-46E1-8D47-53727843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1CC-84A6-184D-B15A-AB3871DE3A03}" type="datetime1">
              <a:rPr lang="en-US" smtClean="0"/>
              <a:t>6/29/2023</a:t>
            </a:fld>
            <a:endParaRPr lang="en-US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4AD4B0DD-B967-4BEF-8123-A39C41C4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592C477-37CE-45C1-9F8B-0C5AF27A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artalom helye 14">
            <a:extLst>
              <a:ext uri="{FF2B5EF4-FFF2-40B4-BE49-F238E27FC236}">
                <a16:creationId xmlns:a16="http://schemas.microsoft.com/office/drawing/2014/main" id="{1DEF773D-786A-4AC7-A3B8-A0CFB33CC92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16749" y="1331913"/>
            <a:ext cx="4767873" cy="4474642"/>
          </a:xfrm>
        </p:spPr>
        <p:txBody>
          <a:bodyPr>
            <a:normAutofit/>
          </a:bodyPr>
          <a:lstStyle>
            <a:lvl1pPr marL="0" indent="0">
              <a:buNone/>
              <a:defRPr lang="hu-HU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4pPr>
            <a:lvl5pPr>
              <a:defRPr lang="hu-HU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hu-HU" sz="1800" b="1" i="0" u="none" strike="noStrike" baseline="0" dirty="0">
                <a:solidFill>
                  <a:srgbClr val="404040"/>
                </a:solidFill>
                <a:latin typeface="CenturyGothic-Bold"/>
              </a:rPr>
              <a:t>Body text</a:t>
            </a:r>
          </a:p>
          <a:p>
            <a:pPr lvl="0"/>
            <a:endParaRPr lang="hu-HU" dirty="0"/>
          </a:p>
          <a:p>
            <a:pPr algn="l"/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Lorem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ipsum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dolor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sit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amet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,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consectetur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adipiscing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elit.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Donec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malesuada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vehicula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ornare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.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Aenean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ligula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da-DK" sz="1800" b="0" i="0" u="none" strike="noStrike" baseline="0" dirty="0">
                <a:solidFill>
                  <a:srgbClr val="404040"/>
                </a:solidFill>
                <a:latin typeface="CenturyGothic"/>
              </a:rPr>
              <a:t>nisi, mattis at dui sit amet, eleifend posuere velit. Fusce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pt-BR" sz="1800" b="0" i="0" u="none" strike="noStrike" baseline="0" dirty="0">
                <a:solidFill>
                  <a:srgbClr val="404040"/>
                </a:solidFill>
                <a:latin typeface="CenturyGothic"/>
              </a:rPr>
              <a:t>luctus dictum libero, eu scelerisque arcu elementum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it-IT" sz="1800" b="0" i="0" u="none" strike="noStrike" baseline="0" dirty="0">
                <a:solidFill>
                  <a:srgbClr val="404040"/>
                </a:solidFill>
                <a:latin typeface="CenturyGothic"/>
              </a:rPr>
              <a:t>nec. Class aptent taciti sociosqu ad litora torquent per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conubia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nostra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, per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inceptos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himenaeos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.</a:t>
            </a:r>
            <a:endParaRPr lang="hu-HU" dirty="0"/>
          </a:p>
        </p:txBody>
      </p:sp>
      <p:sp>
        <p:nvSpPr>
          <p:cNvPr id="16" name="Pealkiri 1">
            <a:extLst>
              <a:ext uri="{FF2B5EF4-FFF2-40B4-BE49-F238E27FC236}">
                <a16:creationId xmlns:a16="http://schemas.microsoft.com/office/drawing/2014/main" id="{C1806534-7EF0-43B2-8F37-C5F00E91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317"/>
            <a:ext cx="12192000" cy="66278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Headline</a:t>
            </a:r>
            <a:endParaRPr lang="en-US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287DD40-7992-4419-A67E-67CF79216E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5438" y="1331913"/>
            <a:ext cx="6497637" cy="44746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u-HU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10473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3A1B4AE-26E2-45BB-BE39-2C3F9E4629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317"/>
            <a:ext cx="12192000" cy="66278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Headline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6F17959-31FC-492A-92D3-2925705522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26973"/>
            <a:ext cx="10515600" cy="404998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hu-HU" dirty="0"/>
              <a:t>1</a:t>
            </a:r>
          </a:p>
          <a:p>
            <a:pPr lvl="1"/>
            <a:r>
              <a:rPr lang="hu-HU" dirty="0"/>
              <a:t>2</a:t>
            </a:r>
          </a:p>
          <a:p>
            <a:pPr lvl="2"/>
            <a:r>
              <a:rPr lang="hu-HU" dirty="0"/>
              <a:t>3	</a:t>
            </a:r>
          </a:p>
          <a:p>
            <a:pPr lvl="1"/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6146D93-85C9-41C7-A233-3C91FD7C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E059-77AC-EE44-A524-9153A7AC3AD9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0D990B8-07F5-47B6-86E8-5CC1300D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BDBD72B8-5C6B-43C6-AA30-284B78A8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5E515E6-D927-4B71-BF90-D8DC82500B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3" y="111591"/>
            <a:ext cx="439513" cy="4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31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F6AA57E-5962-41B5-9F1F-B27C19E8F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Headline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9902165-5F5C-4BFF-A722-F4E38E3A86D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1</a:t>
            </a:r>
          </a:p>
          <a:p>
            <a:pPr lvl="1"/>
            <a:r>
              <a:rPr lang="hu-HU" dirty="0"/>
              <a:t>2</a:t>
            </a:r>
            <a:endParaRPr lang="en-US" dirty="0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E93CA19A-FB0F-422E-9F2B-4A6F36749B4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1</a:t>
            </a:r>
          </a:p>
          <a:p>
            <a:pPr lvl="1"/>
            <a:r>
              <a:rPr lang="hu-HU" dirty="0"/>
              <a:t>2</a:t>
            </a:r>
          </a:p>
          <a:p>
            <a:pPr lvl="2"/>
            <a:r>
              <a:rPr lang="hu-HU" dirty="0"/>
              <a:t>3</a:t>
            </a:r>
            <a:endParaRPr lang="en-US" dirty="0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7EEC4A11-0915-47CA-9CE8-D266BBB8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451-A14F-534A-BEEE-A2E81929E00F}" type="datetime1">
              <a:rPr lang="en-US" smtClean="0"/>
              <a:t>6/29/2023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71A40C9D-4A68-4D5D-916D-33796915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A2794ED6-8560-458A-8235-64313A81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2C3DE20F-2232-45EE-B177-F23C24ACF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3" y="111591"/>
            <a:ext cx="439513" cy="4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3A1B4AE-26E2-45BB-BE39-2C3F9E46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7"/>
            <a:ext cx="12192000" cy="662782"/>
          </a:xfrm>
        </p:spPr>
        <p:txBody>
          <a:bodyPr/>
          <a:lstStyle/>
          <a:p>
            <a:r>
              <a:rPr lang="et-EE" dirty="0"/>
              <a:t>Klõpsake juhteksemplari pealkirja laadi redigeerimiseks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6F17959-31FC-492A-92D3-292570552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973"/>
            <a:ext cx="10515600" cy="4049989"/>
          </a:xfrm>
        </p:spPr>
        <p:txBody>
          <a:bodyPr/>
          <a:lstStyle/>
          <a:p>
            <a:pPr lvl="0"/>
            <a:r>
              <a:rPr lang="et-EE" dirty="0"/>
              <a:t>Redigeerige juhteksemplari tekstilaade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6146D93-85C9-41C7-A233-3C91FD7C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9248-0249-AE4A-B1C7-2B1112FC3C7A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0D990B8-07F5-47B6-86E8-5CC1300D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BDBD72B8-5C6B-43C6-AA30-284B78A8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5E515E6-D927-4B71-BF90-D8DC82500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3" y="111591"/>
            <a:ext cx="439513" cy="4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22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E7233A6-5A79-4FDA-B9B6-E4EBE79DE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81036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Headline</a:t>
            </a:r>
            <a:endParaRPr lang="en-US" dirty="0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E15D43A0-AA62-4B64-A175-6CB65524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2C40-5A78-D44D-8C95-92BAA8D9BC05}" type="datetime1">
              <a:rPr lang="en-US" smtClean="0"/>
              <a:t>6/29/2023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256C2D44-E75A-4C7F-BD5F-971D88D7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FF07D62-91A1-48FA-97CE-10C7BF72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2C5F0E08-066F-46CB-B7B1-8CAE84FA5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3" y="111591"/>
            <a:ext cx="439513" cy="4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10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54DA0C07-D844-44D2-A4AA-AA633905751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700915"/>
            <a:ext cx="6172200" cy="29566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Picture</a:t>
            </a:r>
            <a:endParaRPr lang="en-US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924E07BE-4004-4907-A72C-58F8C8A2C5D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73718" y="170259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Picture</a:t>
            </a:r>
            <a:endParaRPr lang="et-EE" dirty="0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247A4C1-3B65-4909-85D4-31CE14BA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C075-7BFF-314B-9B3F-73249810D4FC}" type="datetime1">
              <a:rPr lang="en-US" smtClean="0"/>
              <a:t>6/29/2023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1739E923-B614-4104-9FC5-EB122422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02AACC4A-52A6-4155-9606-CEB62376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ealkiri 1">
            <a:extLst>
              <a:ext uri="{FF2B5EF4-FFF2-40B4-BE49-F238E27FC236}">
                <a16:creationId xmlns:a16="http://schemas.microsoft.com/office/drawing/2014/main" id="{914B0880-B85B-4E45-B2B3-94ED08366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81036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HEADLINE</a:t>
            </a:r>
            <a:endParaRPr lang="en-US" dirty="0"/>
          </a:p>
        </p:txBody>
      </p:sp>
      <p:sp>
        <p:nvSpPr>
          <p:cNvPr id="11" name="Pildi kohatäide 2">
            <a:extLst>
              <a:ext uri="{FF2B5EF4-FFF2-40B4-BE49-F238E27FC236}">
                <a16:creationId xmlns:a16="http://schemas.microsoft.com/office/drawing/2014/main" id="{CB0E05BF-F454-41FA-AF3E-044A16D0C13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3677479"/>
            <a:ext cx="6172200" cy="31805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Picture</a:t>
            </a:r>
            <a:endParaRPr lang="en-US" dirty="0"/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C22B4874-8DDA-44CF-BF7E-BAA2BFED74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3" y="111591"/>
            <a:ext cx="439513" cy="4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02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D421966-7FD5-4E44-89A2-898F4F79E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672861"/>
            <a:ext cx="12192000" cy="1287157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t-EE" dirty="0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7E30996-D7B6-4C9A-A718-3E39C829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65A8-CA3A-8B4C-A182-F99319F79B90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A11D8FA-A124-43CD-95AF-2B135ADD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2E69D89-6B15-4E0D-8B85-D996DC1E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131AE-C5DA-4462-819E-B33ABEAD4042}"/>
              </a:ext>
            </a:extLst>
          </p:cNvPr>
          <p:cNvSpPr txBox="1"/>
          <p:nvPr userDrawn="1"/>
        </p:nvSpPr>
        <p:spPr>
          <a:xfrm>
            <a:off x="2149251" y="49492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This project has received funding from the European Union’s Horizon 2020 research and innovation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programme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under grant agreement No 892270. The sole responsibility of the content of this material lies with the authors. It does not necessarily represent the views of European Union, and neither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EASME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nor the European Commission are responsible for any use of this material.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89B434E3-3B88-4356-AE26-ECF5E778D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6" y="4651284"/>
            <a:ext cx="1930735" cy="1287156"/>
          </a:xfrm>
          <a:prstGeom prst="rect">
            <a:avLst/>
          </a:prstGeom>
        </p:spPr>
      </p:pic>
      <p:sp>
        <p:nvSpPr>
          <p:cNvPr id="10" name="Ristkülik 9">
            <a:extLst>
              <a:ext uri="{FF2B5EF4-FFF2-40B4-BE49-F238E27FC236}">
                <a16:creationId xmlns:a16="http://schemas.microsoft.com/office/drawing/2014/main" id="{9F2437A4-1142-435B-9AA5-BA557A86FC2C}"/>
              </a:ext>
            </a:extLst>
          </p:cNvPr>
          <p:cNvSpPr/>
          <p:nvPr userDrawn="1"/>
        </p:nvSpPr>
        <p:spPr>
          <a:xfrm>
            <a:off x="821635" y="4514722"/>
            <a:ext cx="1377950" cy="8690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lt 7">
            <a:extLst>
              <a:ext uri="{FF2B5EF4-FFF2-40B4-BE49-F238E27FC236}">
                <a16:creationId xmlns:a16="http://schemas.microsoft.com/office/drawing/2014/main" id="{F63B3B0C-ABFE-4201-9E7D-CB7FC5874F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19" y="152070"/>
            <a:ext cx="3242361" cy="21748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D7D9D97-06BE-4494-8D0B-553F45269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440"/>
          <a:stretch/>
        </p:blipFill>
        <p:spPr>
          <a:xfrm>
            <a:off x="421675" y="4926274"/>
            <a:ext cx="1524418" cy="10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06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nger headlin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A11423B-64CC-4721-A8A7-97BE8EB402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4243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dirty="0"/>
              <a:t>LONGER Main </a:t>
            </a:r>
            <a:r>
              <a:rPr lang="hu-HU" dirty="0" err="1"/>
              <a:t>headline</a:t>
            </a:r>
            <a:endParaRPr lang="en-US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059A1219-20C7-4BFC-A99E-E441A2A922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62013"/>
            <a:ext cx="9144000" cy="7454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Sub</a:t>
            </a:r>
            <a:r>
              <a:rPr lang="hu-HU" dirty="0"/>
              <a:t> </a:t>
            </a:r>
            <a:r>
              <a:rPr lang="hu-HU" dirty="0" err="1"/>
              <a:t>headline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5A99238-3B04-4BF6-B0C3-9A4E4673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42DC-5F86-3F4B-A552-63CF839F5740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4BBC95B-A160-4851-9CE4-A3482DBC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96BF01A-B2A1-4649-BA5D-B9D9BE83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5EFF2249-F17E-4195-94A2-1EF3F0075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" y="5664395"/>
            <a:ext cx="1050960" cy="10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31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ain headlin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D421966-7FD5-4E44-89A2-898F4F79E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dirty="0"/>
              <a:t>Main </a:t>
            </a:r>
            <a:r>
              <a:rPr lang="hu-HU" dirty="0" err="1"/>
              <a:t>headline</a:t>
            </a:r>
            <a:endParaRPr 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5125CEC-1FDA-4F39-B8C9-5A1329465A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err="1"/>
              <a:t>Sub</a:t>
            </a:r>
            <a:r>
              <a:rPr lang="hu-HU" dirty="0"/>
              <a:t> </a:t>
            </a:r>
            <a:r>
              <a:rPr lang="hu-HU" dirty="0" err="1"/>
              <a:t>headline</a:t>
            </a:r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7E30996-D7B6-4C9A-A718-3E39C829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1CEC-E60F-C948-B122-6B816A813EF2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A11D8FA-A124-43CD-95AF-2B135ADD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2E69D89-6B15-4E0D-8B85-D996DC1E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D94B4E5-FCC5-48C7-B33C-D75D689353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" y="5664395"/>
            <a:ext cx="1050960" cy="10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67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ees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4D264B06-3366-46E1-8D47-53727843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3AA6-408E-E049-AAC2-ADA0B71C2C2A}" type="datetime1">
              <a:rPr lang="en-US" smtClean="0"/>
              <a:t>6/29/2023</a:t>
            </a:fld>
            <a:endParaRPr lang="en-US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4AD4B0DD-B967-4BEF-8123-A39C41C4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592C477-37CE-45C1-9F8B-0C5AF27A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B6F83A19-51AD-45BC-BA5F-AAAF644D9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39" y="2341593"/>
            <a:ext cx="3242361" cy="21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76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4D264B06-3366-46E1-8D47-53727843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FD73-D440-4B41-9F8A-3F7D2B1669D9}" type="datetime1">
              <a:rPr lang="en-US" smtClean="0"/>
              <a:t>6/29/2023</a:t>
            </a:fld>
            <a:endParaRPr lang="en-US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4AD4B0DD-B967-4BEF-8123-A39C41C4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592C477-37CE-45C1-9F8B-0C5AF27A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artalom helye 14">
            <a:extLst>
              <a:ext uri="{FF2B5EF4-FFF2-40B4-BE49-F238E27FC236}">
                <a16:creationId xmlns:a16="http://schemas.microsoft.com/office/drawing/2014/main" id="{1DEF773D-786A-4AC7-A3B8-A0CFB33CC92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16749" y="1331913"/>
            <a:ext cx="4767873" cy="4474642"/>
          </a:xfrm>
        </p:spPr>
        <p:txBody>
          <a:bodyPr>
            <a:normAutofit/>
          </a:bodyPr>
          <a:lstStyle>
            <a:lvl1pPr marL="0" indent="0">
              <a:buNone/>
              <a:defRPr lang="hu-HU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4pPr>
            <a:lvl5pPr>
              <a:defRPr lang="hu-HU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hu-HU" sz="1800" b="1" i="0" u="none" strike="noStrike" baseline="0" dirty="0">
                <a:solidFill>
                  <a:srgbClr val="404040"/>
                </a:solidFill>
                <a:latin typeface="CenturyGothic-Bold"/>
              </a:rPr>
              <a:t>Body text</a:t>
            </a:r>
          </a:p>
          <a:p>
            <a:pPr lvl="0"/>
            <a:endParaRPr lang="hu-HU" dirty="0"/>
          </a:p>
          <a:p>
            <a:pPr algn="l"/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Lorem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ipsum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dolor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sit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amet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,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consectetur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adipiscing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elit.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Donec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malesuada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vehicula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ornare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.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Aenean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ligula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da-DK" sz="1800" b="0" i="0" u="none" strike="noStrike" baseline="0" dirty="0">
                <a:solidFill>
                  <a:srgbClr val="404040"/>
                </a:solidFill>
                <a:latin typeface="CenturyGothic"/>
              </a:rPr>
              <a:t>nisi, mattis at dui sit amet, eleifend posuere velit. Fusce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pt-BR" sz="1800" b="0" i="0" u="none" strike="noStrike" baseline="0" dirty="0">
                <a:solidFill>
                  <a:srgbClr val="404040"/>
                </a:solidFill>
                <a:latin typeface="CenturyGothic"/>
              </a:rPr>
              <a:t>luctus dictum libero, eu scelerisque arcu elementum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it-IT" sz="1800" b="0" i="0" u="none" strike="noStrike" baseline="0" dirty="0">
                <a:solidFill>
                  <a:srgbClr val="404040"/>
                </a:solidFill>
                <a:latin typeface="CenturyGothic"/>
              </a:rPr>
              <a:t>nec. Class aptent taciti sociosqu ad litora torquent per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conubia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nostra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, per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inceptos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 </a:t>
            </a:r>
            <a:r>
              <a:rPr lang="hu-HU" sz="1800" b="0" i="0" u="none" strike="noStrike" baseline="0" dirty="0" err="1">
                <a:solidFill>
                  <a:srgbClr val="404040"/>
                </a:solidFill>
                <a:latin typeface="CenturyGothic"/>
              </a:rPr>
              <a:t>himenaeos</a:t>
            </a:r>
            <a:r>
              <a:rPr lang="hu-HU" sz="1800" b="0" i="0" u="none" strike="noStrike" baseline="0" dirty="0">
                <a:solidFill>
                  <a:srgbClr val="404040"/>
                </a:solidFill>
                <a:latin typeface="CenturyGothic"/>
              </a:rPr>
              <a:t>.</a:t>
            </a:r>
            <a:endParaRPr lang="hu-HU" dirty="0"/>
          </a:p>
        </p:txBody>
      </p:sp>
      <p:sp>
        <p:nvSpPr>
          <p:cNvPr id="16" name="Pealkiri 1">
            <a:extLst>
              <a:ext uri="{FF2B5EF4-FFF2-40B4-BE49-F238E27FC236}">
                <a16:creationId xmlns:a16="http://schemas.microsoft.com/office/drawing/2014/main" id="{C1806534-7EF0-43B2-8F37-C5F00E91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317"/>
            <a:ext cx="12192000" cy="66278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Headline</a:t>
            </a:r>
            <a:endParaRPr lang="en-US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287DD40-7992-4419-A67E-67CF79216E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5438" y="1331913"/>
            <a:ext cx="6497637" cy="44746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u-HU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84959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3A1B4AE-26E2-45BB-BE39-2C3F9E4629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317"/>
            <a:ext cx="12192000" cy="66278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Headline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6F17959-31FC-492A-92D3-2925705522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26973"/>
            <a:ext cx="10515600" cy="404998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hu-HU" dirty="0"/>
              <a:t>1</a:t>
            </a:r>
          </a:p>
          <a:p>
            <a:pPr lvl="1"/>
            <a:r>
              <a:rPr lang="hu-HU" dirty="0"/>
              <a:t>2</a:t>
            </a:r>
          </a:p>
          <a:p>
            <a:pPr lvl="2"/>
            <a:r>
              <a:rPr lang="hu-HU" dirty="0"/>
              <a:t>3	</a:t>
            </a:r>
          </a:p>
          <a:p>
            <a:pPr lvl="1"/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6146D93-85C9-41C7-A233-3C91FD7C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57E7-8E6E-A142-B9AB-7D00ABE7A597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0D990B8-07F5-47B6-86E8-5CC1300D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BDBD72B8-5C6B-43C6-AA30-284B78A8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5E515E6-D927-4B71-BF90-D8DC82500B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3" y="111591"/>
            <a:ext cx="439513" cy="4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46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F6AA57E-5962-41B5-9F1F-B27C19E8F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Headline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9902165-5F5C-4BFF-A722-F4E38E3A86D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1</a:t>
            </a:r>
          </a:p>
          <a:p>
            <a:pPr lvl="1"/>
            <a:r>
              <a:rPr lang="hu-HU" dirty="0"/>
              <a:t>2</a:t>
            </a:r>
            <a:endParaRPr lang="en-US" dirty="0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E93CA19A-FB0F-422E-9F2B-4A6F36749B4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1</a:t>
            </a:r>
          </a:p>
          <a:p>
            <a:pPr lvl="1"/>
            <a:r>
              <a:rPr lang="hu-HU" dirty="0"/>
              <a:t>2</a:t>
            </a:r>
          </a:p>
          <a:p>
            <a:pPr lvl="2"/>
            <a:r>
              <a:rPr lang="hu-HU" dirty="0"/>
              <a:t>3</a:t>
            </a:r>
            <a:endParaRPr lang="en-US" dirty="0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7EEC4A11-0915-47CA-9CE8-D266BBB8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937-0CC3-ED40-85FB-D897C3EB60BC}" type="datetime1">
              <a:rPr lang="en-US" smtClean="0"/>
              <a:t>6/29/2023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71A40C9D-4A68-4D5D-916D-33796915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A2794ED6-8560-458A-8235-64313A81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2C3DE20F-2232-45EE-B177-F23C24ACF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3" y="111591"/>
            <a:ext cx="439513" cy="4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2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E7233A6-5A79-4FDA-B9B6-E4EBE79DE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81036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Headline</a:t>
            </a:r>
            <a:endParaRPr lang="en-US" dirty="0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E15D43A0-AA62-4B64-A175-6CB65524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6320-9432-254E-B8DB-15E50EE3C9DA}" type="datetime1">
              <a:rPr lang="en-US" smtClean="0"/>
              <a:t>6/29/2023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256C2D44-E75A-4C7F-BD5F-971D88D7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FF07D62-91A1-48FA-97CE-10C7BF72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2C5F0E08-066F-46CB-B7B1-8CAE84FA5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3" y="111591"/>
            <a:ext cx="439513" cy="4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0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D421966-7FD5-4E44-89A2-898F4F79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dirty="0"/>
              <a:t>Klõpsake juhteksemplari pealkirja laadi redigeerimiseks</a:t>
            </a:r>
            <a:endParaRPr 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5125CEC-1FDA-4F39-B8C9-5A1329465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/>
              <a:t>Redigeerige juhteksemplari tekstilaade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7E30996-D7B6-4C9A-A718-3E39C829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562E-E509-5345-92BA-B3F35A40161D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A11D8FA-A124-43CD-95AF-2B135ADD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2E69D89-6B15-4E0D-8B85-D996DC1E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D94B4E5-FCC5-48C7-B33C-D75D68935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" y="5664395"/>
            <a:ext cx="1050960" cy="10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2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54DA0C07-D844-44D2-A4AA-AA633905751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700915"/>
            <a:ext cx="6172200" cy="29566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Picture</a:t>
            </a:r>
            <a:endParaRPr lang="en-US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924E07BE-4004-4907-A72C-58F8C8A2C5D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73718" y="170259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Picture</a:t>
            </a:r>
            <a:endParaRPr lang="et-EE" dirty="0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247A4C1-3B65-4909-85D4-31CE14BA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F495-D155-0749-9C5A-247E053DCE46}" type="datetime1">
              <a:rPr lang="en-US" smtClean="0"/>
              <a:t>6/29/2023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1739E923-B614-4104-9FC5-EB122422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02AACC4A-52A6-4155-9606-CEB62376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ealkiri 1">
            <a:extLst>
              <a:ext uri="{FF2B5EF4-FFF2-40B4-BE49-F238E27FC236}">
                <a16:creationId xmlns:a16="http://schemas.microsoft.com/office/drawing/2014/main" id="{914B0880-B85B-4E45-B2B3-94ED08366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81036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HEADLINE</a:t>
            </a:r>
            <a:endParaRPr lang="en-US" dirty="0"/>
          </a:p>
        </p:txBody>
      </p:sp>
      <p:sp>
        <p:nvSpPr>
          <p:cNvPr id="11" name="Pildi kohatäide 2">
            <a:extLst>
              <a:ext uri="{FF2B5EF4-FFF2-40B4-BE49-F238E27FC236}">
                <a16:creationId xmlns:a16="http://schemas.microsoft.com/office/drawing/2014/main" id="{CB0E05BF-F454-41FA-AF3E-044A16D0C13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3677479"/>
            <a:ext cx="6172200" cy="31805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Picture</a:t>
            </a:r>
            <a:endParaRPr lang="en-US" dirty="0"/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C22B4874-8DDA-44CF-BF7E-BAA2BFED74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3" y="111591"/>
            <a:ext cx="439513" cy="4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71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D421966-7FD5-4E44-89A2-898F4F79E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672861"/>
            <a:ext cx="12192000" cy="1287157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t-EE" dirty="0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7E30996-D7B6-4C9A-A718-3E39C829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BE3D-6556-E246-9D40-6ABDCD5DDE21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A11D8FA-A124-43CD-95AF-2B135ADD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2E69D89-6B15-4E0D-8B85-D996DC1E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131AE-C5DA-4462-819E-B33ABEAD4042}"/>
              </a:ext>
            </a:extLst>
          </p:cNvPr>
          <p:cNvSpPr txBox="1"/>
          <p:nvPr userDrawn="1"/>
        </p:nvSpPr>
        <p:spPr>
          <a:xfrm>
            <a:off x="2149251" y="49492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This project has received funding from the European Union’s Horizon 2020 research and innovation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programme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under grant agreement No 892270. The sole responsibility of the content of this material lies with the authors. It does not necessarily represent the views of European Union, and neither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EASME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nor the European Commission are responsible for any use of this material.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89B434E3-3B88-4356-AE26-ECF5E778D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6" y="4651284"/>
            <a:ext cx="1930735" cy="1287156"/>
          </a:xfrm>
          <a:prstGeom prst="rect">
            <a:avLst/>
          </a:prstGeom>
        </p:spPr>
      </p:pic>
      <p:sp>
        <p:nvSpPr>
          <p:cNvPr id="10" name="Ristkülik 9">
            <a:extLst>
              <a:ext uri="{FF2B5EF4-FFF2-40B4-BE49-F238E27FC236}">
                <a16:creationId xmlns:a16="http://schemas.microsoft.com/office/drawing/2014/main" id="{9F2437A4-1142-435B-9AA5-BA557A86FC2C}"/>
              </a:ext>
            </a:extLst>
          </p:cNvPr>
          <p:cNvSpPr/>
          <p:nvPr userDrawn="1"/>
        </p:nvSpPr>
        <p:spPr>
          <a:xfrm>
            <a:off x="821635" y="4514722"/>
            <a:ext cx="1377950" cy="8690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lt 7">
            <a:extLst>
              <a:ext uri="{FF2B5EF4-FFF2-40B4-BE49-F238E27FC236}">
                <a16:creationId xmlns:a16="http://schemas.microsoft.com/office/drawing/2014/main" id="{F63B3B0C-ABFE-4201-9E7D-CB7FC5874F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19" y="152070"/>
            <a:ext cx="3242361" cy="21748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D7D9D97-06BE-4494-8D0B-553F45269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440"/>
          <a:stretch/>
        </p:blipFill>
        <p:spPr>
          <a:xfrm>
            <a:off x="421675" y="4926274"/>
            <a:ext cx="1524418" cy="10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2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232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92969" y="3348633"/>
            <a:ext cx="5000625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653920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aotise päis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D421966-7FD5-4E44-89A2-898F4F79E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59833"/>
            <a:ext cx="10515600" cy="1500186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t-EE" dirty="0" err="1"/>
              <a:t>Thanks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7E30996-D7B6-4C9A-A718-3E39C829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AE55-1208-3046-87D0-C69A0BEB146A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A11D8FA-A124-43CD-95AF-2B135ADD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2E69D89-6B15-4E0D-8B85-D996DC1E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131AE-C5DA-4462-819E-B33ABEAD4042}"/>
              </a:ext>
            </a:extLst>
          </p:cNvPr>
          <p:cNvSpPr txBox="1"/>
          <p:nvPr userDrawn="1"/>
        </p:nvSpPr>
        <p:spPr>
          <a:xfrm>
            <a:off x="2188618" y="4494844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This project has received funding from the European Union’s Horizon 2020 research and innovation </a:t>
            </a:r>
            <a:r>
              <a:rPr lang="en-US" sz="1400" kern="12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programme</a:t>
            </a:r>
            <a:r>
              <a:rPr lang="en-US" sz="140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under grant agreement No 892270. The sole responsibility of the content of this material lies with the authors. It does not necessarily represent the views of European Union, and neither </a:t>
            </a:r>
            <a:r>
              <a:rPr lang="en-US" sz="1400" kern="12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EASME</a:t>
            </a:r>
            <a:r>
              <a:rPr lang="en-US" sz="140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nor the European Commission are responsible for any use of this material.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89B434E3-3B88-4356-AE26-ECF5E778D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7" y="4518094"/>
            <a:ext cx="1298464" cy="865642"/>
          </a:xfrm>
          <a:prstGeom prst="rect">
            <a:avLst/>
          </a:prstGeom>
        </p:spPr>
      </p:pic>
      <p:sp>
        <p:nvSpPr>
          <p:cNvPr id="10" name="Ristkülik 9">
            <a:extLst>
              <a:ext uri="{FF2B5EF4-FFF2-40B4-BE49-F238E27FC236}">
                <a16:creationId xmlns:a16="http://schemas.microsoft.com/office/drawing/2014/main" id="{9F2437A4-1142-435B-9AA5-BA557A86FC2C}"/>
              </a:ext>
            </a:extLst>
          </p:cNvPr>
          <p:cNvSpPr/>
          <p:nvPr userDrawn="1"/>
        </p:nvSpPr>
        <p:spPr>
          <a:xfrm>
            <a:off x="821635" y="4514722"/>
            <a:ext cx="1377950" cy="8690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F209496E-9F99-45AE-B4BA-53C2BD4D83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" y="5664395"/>
            <a:ext cx="1050960" cy="10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4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F6AA57E-5962-41B5-9F1F-B27C19E8F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9902165-5F5C-4BFF-A722-F4E38E3A8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E93CA19A-FB0F-422E-9F2B-4A6F36749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7EEC4A11-0915-47CA-9CE8-D266BBB8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ADB2-31EC-DB44-A1F0-1EA25BA698C3}" type="datetime1">
              <a:rPr lang="en-US" smtClean="0"/>
              <a:t>6/29/2023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71A40C9D-4A68-4D5D-916D-33796915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A2794ED6-8560-458A-8235-64313A81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2C3DE20F-2232-45EE-B177-F23C24ACF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3" y="111591"/>
            <a:ext cx="439513" cy="4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6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E7233A6-5A79-4FDA-B9B6-E4EBE79D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E15D43A0-AA62-4B64-A175-6CB65524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81F6-C526-404F-B0FE-4E020CE9E9F5}" type="datetime1">
              <a:rPr lang="en-US" smtClean="0"/>
              <a:t>6/29/2023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256C2D44-E75A-4C7F-BD5F-971D88D7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FF07D62-91A1-48FA-97CE-10C7BF72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2C5F0E08-066F-46CB-B7B1-8CAE84FA58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3" y="111591"/>
            <a:ext cx="439513" cy="4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4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4D264B06-3366-46E1-8D47-53727843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AE07-1675-254B-AB2A-3C720D0EE817}" type="datetime1">
              <a:rPr lang="en-US" smtClean="0"/>
              <a:t>6/29/2023</a:t>
            </a:fld>
            <a:endParaRPr lang="en-US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4AD4B0DD-B967-4BEF-8123-A39C41C4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592C477-37CE-45C1-9F8B-0C5AF27A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5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4D264B06-3366-46E1-8D47-53727843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69CA-03FA-5A40-A589-339C3DC4639B}" type="datetime1">
              <a:rPr lang="en-US" smtClean="0"/>
              <a:t>6/29/2023</a:t>
            </a:fld>
            <a:endParaRPr lang="en-US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4AD4B0DD-B967-4BEF-8123-A39C41C4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592C477-37CE-45C1-9F8B-0C5AF27A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B6F83A19-51AD-45BC-BA5F-AAAF644D9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39" y="2341593"/>
            <a:ext cx="3242361" cy="21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54DA0C07-D844-44D2-A4AA-AA6339057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700915"/>
            <a:ext cx="6172200" cy="29566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924E07BE-4004-4907-A72C-58F8C8A2C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73718" y="170259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247A4C1-3B65-4909-85D4-31CE14BA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2E94-0AE2-604D-9A75-1310A5A0EDF6}" type="datetime1">
              <a:rPr lang="en-US" smtClean="0"/>
              <a:t>6/29/2023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1739E923-B614-4104-9FC5-EB122422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02AACC4A-52A6-4155-9606-CEB62376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ealkiri 1">
            <a:extLst>
              <a:ext uri="{FF2B5EF4-FFF2-40B4-BE49-F238E27FC236}">
                <a16:creationId xmlns:a16="http://schemas.microsoft.com/office/drawing/2014/main" id="{914B0880-B85B-4E45-B2B3-94ED0836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11" name="Pildi kohatäide 2">
            <a:extLst>
              <a:ext uri="{FF2B5EF4-FFF2-40B4-BE49-F238E27FC236}">
                <a16:creationId xmlns:a16="http://schemas.microsoft.com/office/drawing/2014/main" id="{CB0E05BF-F454-41FA-AF3E-044A16D0C13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3677479"/>
            <a:ext cx="6172200" cy="31805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C22B4874-8DDA-44CF-BF7E-BAA2BFED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3" y="111591"/>
            <a:ext cx="439513" cy="4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7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BB0484E7-3F56-46B4-B890-47E22DBF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Klõpsake juhteksemplari pealkirja laadi redigeerimiseks</a:t>
            </a:r>
            <a:endParaRPr 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6248D17-2F40-495D-9008-EF00D0B20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06011"/>
            <a:ext cx="10515600" cy="5270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/>
              <a:t>Redigeerige juhteksemplari tekstilaade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56B4AC8-B9FD-46AB-B6F2-DC042D899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044C-4DAE-4449-8AF0-BD9414E65DE7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D01362B-A391-4E1A-A927-D46D263E9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1FA7A6B-9C07-453F-8243-6DA759896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0224-4DA1-45D0-876B-48147E635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7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4" r:id="rId6"/>
    <p:sldLayoutId id="2147483655" r:id="rId7"/>
    <p:sldLayoutId id="2147483661" r:id="rId8"/>
    <p:sldLayoutId id="2147483657" r:id="rId9"/>
    <p:sldLayoutId id="2147483662" r:id="rId10"/>
    <p:sldLayoutId id="2147483663" r:id="rId11"/>
    <p:sldLayoutId id="2147483664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BB0484E7-3F56-46B4-B890-47E22DBF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Headline</a:t>
            </a:r>
            <a:endParaRPr 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6248D17-2F40-495D-9008-EF00D0B20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06011"/>
            <a:ext cx="10515600" cy="5270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1</a:t>
            </a:r>
          </a:p>
          <a:p>
            <a:pPr lvl="1"/>
            <a:r>
              <a:rPr lang="hu-HU" dirty="0"/>
              <a:t>2</a:t>
            </a:r>
          </a:p>
          <a:p>
            <a:pPr lvl="2"/>
            <a:r>
              <a:rPr lang="hu-HU" dirty="0"/>
              <a:t>3</a:t>
            </a:r>
          </a:p>
          <a:p>
            <a:pPr lvl="3"/>
            <a:r>
              <a:rPr lang="hu-HU" dirty="0"/>
              <a:t>4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56B4AC8-B9FD-46AB-B6F2-DC042D899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BC60-BFE9-5A4C-8239-E45FD12C080F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D01362B-A391-4E1A-A927-D46D263E9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1FA7A6B-9C07-453F-8243-6DA759896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BB0484E7-3F56-46B4-B890-47E22DBF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Headline</a:t>
            </a:r>
            <a:endParaRPr 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6248D17-2F40-495D-9008-EF00D0B20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06011"/>
            <a:ext cx="10515600" cy="5270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1</a:t>
            </a:r>
          </a:p>
          <a:p>
            <a:pPr lvl="1"/>
            <a:r>
              <a:rPr lang="hu-HU" dirty="0"/>
              <a:t>2</a:t>
            </a:r>
          </a:p>
          <a:p>
            <a:pPr lvl="2"/>
            <a:r>
              <a:rPr lang="hu-HU" dirty="0"/>
              <a:t>3</a:t>
            </a:r>
          </a:p>
          <a:p>
            <a:pPr lvl="3"/>
            <a:r>
              <a:rPr lang="hu-HU" dirty="0"/>
              <a:t>4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56B4AC8-B9FD-46AB-B6F2-DC042D899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716C-AFC7-0145-9DDB-4A4AF4A60592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D01362B-A391-4E1A-A927-D46D263E9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1FA7A6B-9C07-453F-8243-6DA759896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0224-4DA1-45D0-876B-48147E63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70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klimats.meteo.lv/pasvaldibu_apskati/novads/madonas_novads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klimats.meteo.lv/pasvaldibu_apskati/novads/madonas_novads/" TargetMode="Externa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3.png"/><Relationship Id="rId4" Type="http://schemas.openxmlformats.org/officeDocument/2006/relationships/hyperlink" Target="mailto:Edgars.augustins@vidzeme.l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6310A2-35AC-4DEA-B9F2-745DCB0ACF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SECAP datu apkopošana un analīze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2D49C5-E795-F4FF-D04C-C9807D1D640D}"/>
              </a:ext>
            </a:extLst>
          </p:cNvPr>
          <p:cNvSpPr/>
          <p:nvPr/>
        </p:nvSpPr>
        <p:spPr>
          <a:xfrm>
            <a:off x="-994880" y="-602121"/>
            <a:ext cx="2912012" cy="28574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5AF91-E459-5BC0-B15F-2489B2D69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7" y="454407"/>
            <a:ext cx="1205398" cy="1205398"/>
          </a:xfrm>
          <a:prstGeom prst="rect">
            <a:avLst/>
          </a:prstGeom>
          <a:noFill/>
        </p:spPr>
      </p:pic>
      <p:sp>
        <p:nvSpPr>
          <p:cNvPr id="6" name="Alapealkiri 2">
            <a:extLst>
              <a:ext uri="{FF2B5EF4-FFF2-40B4-BE49-F238E27FC236}">
                <a16:creationId xmlns:a16="http://schemas.microsoft.com/office/drawing/2014/main" id="{D53E9CD9-6E9C-7C00-187A-51AE779D30BB}"/>
              </a:ext>
            </a:extLst>
          </p:cNvPr>
          <p:cNvSpPr txBox="1">
            <a:spLocks/>
          </p:cNvSpPr>
          <p:nvPr/>
        </p:nvSpPr>
        <p:spPr>
          <a:xfrm>
            <a:off x="1230854" y="5962526"/>
            <a:ext cx="4138048" cy="75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500" dirty="0"/>
              <a:t>Edgars Augustiņš</a:t>
            </a:r>
          </a:p>
          <a:p>
            <a:pPr algn="l"/>
            <a:r>
              <a:rPr lang="lv-LV" sz="1500" dirty="0"/>
              <a:t>Vidzemes plānošanas reģions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C43AF3E-914E-29AD-BAEF-C0F8029DB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sz="2400" b="0" dirty="0">
                <a:cs typeface="Times New Roman" panose="02020603050405020304" pitchFamily="18" charset="0"/>
              </a:rPr>
              <a:t>2. APMĀCĪBAS</a:t>
            </a:r>
            <a:endParaRPr lang="en-LV" dirty="0"/>
          </a:p>
        </p:txBody>
      </p:sp>
      <p:pic>
        <p:nvPicPr>
          <p:cNvPr id="7" name="Picture 6" descr="A blue and black flag with black text&#10;&#10;Description automatically generated with low confidence">
            <a:extLst>
              <a:ext uri="{FF2B5EF4-FFF2-40B4-BE49-F238E27FC236}">
                <a16:creationId xmlns:a16="http://schemas.microsoft.com/office/drawing/2014/main" id="{54E2CE8E-CFF6-4CEB-57E2-51CA9259D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69415"/>
            <a:ext cx="1333893" cy="148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43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9CF5-CECC-A3BB-5C09-7A3070DD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Datu apstrāde. Kāpēc to veikt?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EDD0-E039-1A9C-3883-37B887453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881"/>
            <a:ext cx="10515600" cy="50920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v-LV" b="1" dirty="0">
                <a:latin typeface="+mn-lt"/>
              </a:rPr>
              <a:t>Nekorekti dati rodas:</a:t>
            </a:r>
          </a:p>
          <a:p>
            <a:pPr lvl="1">
              <a:lnSpc>
                <a:spcPct val="100000"/>
              </a:lnSpc>
            </a:pPr>
            <a:r>
              <a:rPr lang="lv-LV" dirty="0">
                <a:latin typeface="+mn-lt"/>
              </a:rPr>
              <a:t>Apkopojot </a:t>
            </a:r>
            <a:r>
              <a:rPr lang="lv-LV" i="1" dirty="0">
                <a:latin typeface="+mn-lt"/>
              </a:rPr>
              <a:t>(laiks kad tiek nolasīti);</a:t>
            </a:r>
          </a:p>
          <a:p>
            <a:pPr lvl="1">
              <a:lnSpc>
                <a:spcPct val="100000"/>
              </a:lnSpc>
            </a:pPr>
            <a:r>
              <a:rPr lang="lv-LV" dirty="0">
                <a:latin typeface="+mn-lt"/>
              </a:rPr>
              <a:t>Salīdzinot nesalīdzināmas datu kopas;</a:t>
            </a:r>
          </a:p>
          <a:p>
            <a:pPr lvl="1">
              <a:lnSpc>
                <a:spcPct val="100000"/>
              </a:lnSpc>
            </a:pPr>
            <a:r>
              <a:rPr lang="lv-LV" dirty="0">
                <a:latin typeface="+mn-lt"/>
              </a:rPr>
              <a:t>Attālināti nolasot </a:t>
            </a:r>
            <a:r>
              <a:rPr lang="lv-LV" i="1" dirty="0">
                <a:latin typeface="+mn-lt"/>
              </a:rPr>
              <a:t>(telemetrija, monitoringa sistēma u.c.); </a:t>
            </a:r>
          </a:p>
          <a:p>
            <a:pPr lvl="1">
              <a:lnSpc>
                <a:spcPct val="100000"/>
              </a:lnSpc>
            </a:pPr>
            <a:r>
              <a:rPr lang="lv-LV" dirty="0">
                <a:latin typeface="+mn-lt"/>
              </a:rPr>
              <a:t>Pārrēķinot </a:t>
            </a:r>
            <a:r>
              <a:rPr lang="lv-LV" i="1" dirty="0">
                <a:latin typeface="+mn-lt"/>
              </a:rPr>
              <a:t>(mērvienības, noapaļošana u.c.). </a:t>
            </a:r>
          </a:p>
          <a:p>
            <a:pPr lvl="1">
              <a:lnSpc>
                <a:spcPct val="100000"/>
              </a:lnSpc>
            </a:pPr>
            <a:endParaRPr lang="lv-LV" dirty="0">
              <a:latin typeface="+mn-lt"/>
            </a:endParaRPr>
          </a:p>
          <a:p>
            <a:pPr lvl="1">
              <a:lnSpc>
                <a:spcPct val="100000"/>
              </a:lnSpc>
            </a:pPr>
            <a:endParaRPr lang="lv-LV" dirty="0">
              <a:latin typeface="+mn-lt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lv-LV" sz="3200" b="1" dirty="0">
                <a:latin typeface="+mn-lt"/>
              </a:rPr>
              <a:t>NEKOREKTA DATU APSTRĀDE NOVED </a:t>
            </a: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lv-LV" sz="3200" b="1" dirty="0">
                <a:latin typeface="+mn-lt"/>
              </a:rPr>
              <a:t>PIE NEPAREIZIEM LĒMUMIEM!</a:t>
            </a:r>
          </a:p>
          <a:p>
            <a:pPr lvl="1">
              <a:lnSpc>
                <a:spcPct val="100000"/>
              </a:lnSpc>
            </a:pPr>
            <a:endParaRPr lang="lv-LV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837B1-05F8-5A12-5159-F93C8522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5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C64B-21E1-C677-1C98-EDA456E2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Datu apstrāde. Kāpēc to veikt?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5452E-323C-736B-5A2F-39EC973AC520}"/>
              </a:ext>
            </a:extLst>
          </p:cNvPr>
          <p:cNvSpPr txBox="1"/>
          <p:nvPr/>
        </p:nvSpPr>
        <p:spPr>
          <a:xfrm>
            <a:off x="511444" y="1022888"/>
            <a:ext cx="7594171" cy="5532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/>
            </a:lvl1pPr>
            <a:lvl2pPr marL="685800" lvl="1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lv-LV" dirty="0"/>
              <a:t>Datu apkopošanas laika solis: </a:t>
            </a:r>
          </a:p>
          <a:p>
            <a:pPr>
              <a:spcBef>
                <a:spcPts val="0"/>
              </a:spcBef>
            </a:pPr>
            <a:r>
              <a:rPr lang="lv-LV" sz="2400" b="0" dirty="0"/>
              <a:t>Kalendārais gads; </a:t>
            </a:r>
          </a:p>
          <a:p>
            <a:pPr>
              <a:spcBef>
                <a:spcPts val="0"/>
              </a:spcBef>
            </a:pPr>
            <a:r>
              <a:rPr lang="lv-LV" sz="2400" b="0" dirty="0"/>
              <a:t>Sezonālie dati </a:t>
            </a:r>
            <a:r>
              <a:rPr lang="lv-LV" sz="2400" b="0" i="1" dirty="0"/>
              <a:t>(piem., apkure sezona, mācību gads u.c.); </a:t>
            </a:r>
          </a:p>
          <a:p>
            <a:pPr>
              <a:spcBef>
                <a:spcPts val="0"/>
              </a:spcBef>
            </a:pPr>
            <a:r>
              <a:rPr lang="lv-LV" sz="2400" b="0" dirty="0"/>
              <a:t>Mēneša dati </a:t>
            </a:r>
            <a:r>
              <a:rPr lang="lv-LV" sz="2400" b="0" i="1" dirty="0"/>
              <a:t>(vēlāk tiek izmantoti kalendāram gadam); </a:t>
            </a:r>
          </a:p>
          <a:p>
            <a:pPr>
              <a:spcBef>
                <a:spcPts val="0"/>
              </a:spcBef>
            </a:pPr>
            <a:r>
              <a:rPr lang="lv-LV" sz="2400" b="0" dirty="0"/>
              <a:t>Nedēļas dati </a:t>
            </a:r>
            <a:r>
              <a:rPr lang="lv-LV" sz="2400" b="0" i="1" dirty="0"/>
              <a:t>(darba dienas, nedēļas nogales, brīvdienas); </a:t>
            </a:r>
          </a:p>
          <a:p>
            <a:pPr>
              <a:spcBef>
                <a:spcPts val="0"/>
              </a:spcBef>
            </a:pPr>
            <a:r>
              <a:rPr lang="lv-LV" sz="2400" b="0" dirty="0"/>
              <a:t>Diennakts dati:</a:t>
            </a:r>
          </a:p>
          <a:p>
            <a:pPr lvl="1">
              <a:spcBef>
                <a:spcPts val="0"/>
              </a:spcBef>
            </a:pPr>
            <a:r>
              <a:rPr lang="lv-LV" sz="2000" b="0" dirty="0"/>
              <a:t>Laika solis – 1s līdz 24h..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E3C7F-E8B5-7802-385C-ED8CA7857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0" y="3988887"/>
            <a:ext cx="4549851" cy="2596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5984E1-DB16-F38B-E2E9-D073C2464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64" y="907323"/>
            <a:ext cx="3675297" cy="2798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AD11E6-A906-28C4-ECEE-59D663B18B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960895" y="4004384"/>
            <a:ext cx="5285257" cy="279781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DFA3451-9CE9-A2E5-6A0D-86445217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1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Datu pārbaude / validēšana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170" y="996873"/>
            <a:ext cx="11146049" cy="5164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lv-LV" sz="11200" dirty="0">
                <a:latin typeface="+mj-lt"/>
              </a:rPr>
              <a:t>Ir lietderīgi šos patēriņa datus salīdzināt ar citiem avotiem, piemēram,</a:t>
            </a:r>
          </a:p>
          <a:p>
            <a:pPr marL="0" indent="0">
              <a:buNone/>
            </a:pPr>
            <a:endParaRPr lang="en-GB" sz="44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9600" dirty="0">
                <a:latin typeface="+mj-lt"/>
              </a:rPr>
              <a:t>Pieejamie statistikas dati par patēriņu pašvaldību līmenī (enerģijas nesēji un nozares)</a:t>
            </a:r>
            <a:endParaRPr lang="en-GB" sz="9600" dirty="0">
              <a:latin typeface="+mj-lt"/>
            </a:endParaRPr>
          </a:p>
          <a:p>
            <a:pPr lvl="1"/>
            <a:r>
              <a:rPr lang="lv-LV" sz="8000" dirty="0">
                <a:latin typeface="+mj-lt"/>
              </a:rPr>
              <a:t>Salīdzinot patēriņu  ar vidējiem aprēķiniem dažādām ēku tipiem pašvaldībā</a:t>
            </a:r>
          </a:p>
          <a:p>
            <a:pPr marL="0" indent="0">
              <a:buNone/>
            </a:pPr>
            <a:endParaRPr lang="en-GB" sz="96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9600" dirty="0">
                <a:latin typeface="+mj-lt"/>
              </a:rPr>
              <a:t>Aptaujas, jautājot iedzīvotājiem par</a:t>
            </a:r>
          </a:p>
          <a:p>
            <a:pPr marL="0" indent="0">
              <a:buNone/>
            </a:pPr>
            <a:r>
              <a:rPr lang="lv-LV" sz="9600" dirty="0">
                <a:latin typeface="+mj-lt"/>
              </a:rPr>
              <a:t>enerģijas patēriņš viņu mājās</a:t>
            </a:r>
          </a:p>
          <a:p>
            <a:pPr marL="0" indent="0">
              <a:buNone/>
            </a:pPr>
            <a:endParaRPr lang="lv-LV" sz="96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9600" dirty="0">
                <a:latin typeface="+mj-lt"/>
              </a:rPr>
              <a:t>Nobrauktie km ar automašīnām /</a:t>
            </a:r>
          </a:p>
          <a:p>
            <a:pPr marL="0" indent="0">
              <a:buNone/>
            </a:pPr>
            <a:r>
              <a:rPr lang="lv-LV" sz="9600" dirty="0">
                <a:latin typeface="+mj-lt"/>
              </a:rPr>
              <a:t>dīzeļdegvielas vai benzīna patēriņš</a:t>
            </a:r>
            <a:endParaRPr lang="en-GB" sz="9600" dirty="0">
              <a:latin typeface="+mj-lt"/>
            </a:endParaRPr>
          </a:p>
          <a:p>
            <a:pPr marL="0" indent="0">
              <a:buNone/>
            </a:pPr>
            <a:endParaRPr lang="en-GB" sz="8000" dirty="0">
              <a:latin typeface="+mj-lt"/>
            </a:endParaRPr>
          </a:p>
          <a:p>
            <a:pPr marL="0" indent="0">
              <a:buNone/>
            </a:pPr>
            <a:r>
              <a:rPr lang="en-GB" sz="8000" dirty="0">
                <a:latin typeface="+mj-lt"/>
              </a:rPr>
              <a:t>   </a:t>
            </a:r>
          </a:p>
          <a:p>
            <a:pPr marL="3657600" lvl="8" indent="0" algn="just">
              <a:buNone/>
            </a:pPr>
            <a:endParaRPr lang="en-GB" sz="2400" dirty="0">
              <a:latin typeface="+mj-lt"/>
            </a:endParaRPr>
          </a:p>
          <a:p>
            <a:pPr marL="3657600" lvl="8" indent="0" algn="just">
              <a:buNone/>
            </a:pPr>
            <a:endParaRPr lang="en-GB" sz="2400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 </a:t>
            </a:r>
          </a:p>
          <a:p>
            <a:endParaRPr lang="de-DE" sz="24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90" y="2424641"/>
            <a:ext cx="6379029" cy="442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F81C2-E1D0-5747-CAE7-FFEF3DEF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Vietējās enerģijas ražošana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7237" y="1050811"/>
            <a:ext cx="11048999" cy="508651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lv-LV" sz="2400" b="1" dirty="0"/>
              <a:t>Elektrības, siltuma un aukstuma ražošana, vēja parki, saules parki, koģenerācijas, hidroelektrostaciju, centralizētās siltumapgādes</a:t>
            </a:r>
            <a:r>
              <a:rPr lang="en-GB" sz="1100" b="1" dirty="0"/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sz="1100" b="1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lv-LV" sz="2000" b="1" dirty="0"/>
              <a:t>Elektroenerģijas ražošana: </a:t>
            </a:r>
            <a:r>
              <a:rPr lang="lv-LV" sz="2000" dirty="0"/>
              <a:t>ņemot vērā, ka elektroenerģija nonāk tīklā, tīkla operatoram ir informācija par gadā ietaupīto enerģijas daudzumu elektroenerģijas tīklā par dažādām tehnoloģijām, pašpatēriņa gadījumā nepieciešams jautāt ražotājiem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lv-LV" sz="2000" b="1" dirty="0"/>
              <a:t>Siltuma un aukstuma ražošana: </a:t>
            </a:r>
            <a:r>
              <a:rPr lang="lv-LV" sz="2000" dirty="0"/>
              <a:t>ir jājautā ražotājiem, pašvaldībām ir jāzina energosistēmu apjoms un izvietojums, izmantojot nepieciešamās uzstādīšanas atļaujas (saules siltumenerģija, koģenerācijas ģeotermālā...)</a:t>
            </a:r>
          </a:p>
          <a:p>
            <a:pPr marL="3657600" lvl="8" indent="0" algn="just">
              <a:buNone/>
            </a:pPr>
            <a:endParaRPr lang="en-GB" sz="600" dirty="0"/>
          </a:p>
          <a:p>
            <a:endParaRPr lang="en-GB" sz="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45BC4-BE23-FF59-E515-4EC1600D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5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0366-5749-0F76-50F6-B117B01B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2782"/>
          </a:xfrm>
        </p:spPr>
        <p:txBody>
          <a:bodyPr>
            <a:normAutofit/>
          </a:bodyPr>
          <a:lstStyle/>
          <a:p>
            <a:r>
              <a:rPr lang="lv-LV" dirty="0"/>
              <a:t>Siltumenerģijas patēriņa uzskaite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CD09-FA86-3A29-131D-C4C547FFF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56" y="1031614"/>
            <a:ext cx="10723321" cy="4687261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LV" altLang="en-LV" sz="32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Temperatūra: </a:t>
            </a:r>
            <a:endParaRPr lang="en-LV" altLang="en-LV" sz="1600" dirty="0">
              <a:latin typeface="+mn-lt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LV" altLang="en-LV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Turpgaitas &amp; atgaitas temperatūra, °C</a:t>
            </a:r>
            <a:endParaRPr lang="en-LV" altLang="en-LV" sz="900" dirty="0">
              <a:latin typeface="+mj-lt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LV" altLang="en-LV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Temperatūras starpība, °C</a:t>
            </a:r>
            <a:endParaRPr lang="en-LV" altLang="en-LV" sz="28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LV" altLang="en-LV" sz="3200" dirty="0">
                <a:latin typeface="+mn-lt"/>
              </a:rPr>
              <a:t>Caurplūde: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LV" altLang="en-LV" dirty="0">
                <a:latin typeface="+mj-lt"/>
              </a:rPr>
              <a:t>m3/h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LV" altLang="en-LV" dirty="0">
                <a:latin typeface="+mj-lt"/>
              </a:rPr>
              <a:t>l/s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LV" altLang="en-LV" sz="3200" dirty="0">
                <a:latin typeface="+mn-lt"/>
              </a:rPr>
              <a:t>Siltumenerģijas patēriņš</a:t>
            </a:r>
          </a:p>
          <a:p>
            <a:pPr marR="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LV" altLang="en-LV" dirty="0">
                <a:latin typeface="+mj-lt"/>
              </a:rPr>
              <a:t>kWh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LV" altLang="en-LV" dirty="0">
                <a:latin typeface="+mj-lt"/>
              </a:rPr>
              <a:t>MWh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LV" altLang="en-LV" sz="3200" dirty="0">
                <a:latin typeface="+mn-lt"/>
              </a:rPr>
              <a:t>Momentānā jauda, kW;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LV" altLang="en-LV" sz="2800" dirty="0">
                <a:latin typeface="+mj-lt"/>
              </a:rPr>
              <a:t>Darba stundas, h</a:t>
            </a:r>
          </a:p>
          <a:p>
            <a:endParaRPr lang="en-LV" dirty="0">
              <a:latin typeface="+mj-lt"/>
            </a:endParaRPr>
          </a:p>
        </p:txBody>
      </p:sp>
      <p:pic>
        <p:nvPicPr>
          <p:cNvPr id="1026" name="Picture 2" descr="page11image4034293136">
            <a:extLst>
              <a:ext uri="{FF2B5EF4-FFF2-40B4-BE49-F238E27FC236}">
                <a16:creationId xmlns:a16="http://schemas.microsoft.com/office/drawing/2014/main" id="{DB975B78-9DAA-0157-C508-39327876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8635"/>
            <a:ext cx="5591875" cy="37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C65C5-08E9-29F2-1623-46F57381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55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60A8-C142-E30A-CA5A-134818FC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V"/>
          </a:p>
        </p:txBody>
      </p:sp>
      <p:pic>
        <p:nvPicPr>
          <p:cNvPr id="4" name="IMG_2706.jpeg">
            <a:extLst>
              <a:ext uri="{FF2B5EF4-FFF2-40B4-BE49-F238E27FC236}">
                <a16:creationId xmlns:a16="http://schemas.microsoft.com/office/drawing/2014/main" id="{A9172A17-5AF1-7B40-E5FC-C81AA98C02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2526" y="-928692"/>
            <a:ext cx="6247365" cy="4685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G_2702.jpeg">
            <a:extLst>
              <a:ext uri="{FF2B5EF4-FFF2-40B4-BE49-F238E27FC236}">
                <a16:creationId xmlns:a16="http://schemas.microsoft.com/office/drawing/2014/main" id="{1BFD00DB-CE0D-8535-A8AF-A22DC036D4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2759" y="2989630"/>
            <a:ext cx="6359241" cy="4769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3619B9-8D61-7AE5-D8A1-8463D331D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280"/>
            <a:ext cx="5882526" cy="4411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98B873-AA1B-6519-F00A-93D56CDD5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" y="3125609"/>
            <a:ext cx="5820417" cy="436531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B3FC65-7005-0A50-2C84-167CA654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F295-5641-45C8-71D2-FE0692BE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Malkas zemākais sadegšanas siltums atkarībā no mitruma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977"/>
            <a:ext cx="7299702" cy="452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C00-000004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702" y="1402348"/>
            <a:ext cx="4892298" cy="303048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16C0F1-5687-6810-EA97-35A196B2A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17754"/>
              </p:ext>
            </p:extLst>
          </p:nvPr>
        </p:nvGraphicFramePr>
        <p:xfrm>
          <a:off x="4831489" y="4838888"/>
          <a:ext cx="5676362" cy="1700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3396">
                  <a:extLst>
                    <a:ext uri="{9D8B030D-6E8A-4147-A177-3AD203B41FA5}">
                      <a16:colId xmlns:a16="http://schemas.microsoft.com/office/drawing/2014/main" val="3522523525"/>
                    </a:ext>
                  </a:extLst>
                </a:gridCol>
                <a:gridCol w="1546483">
                  <a:extLst>
                    <a:ext uri="{9D8B030D-6E8A-4147-A177-3AD203B41FA5}">
                      <a16:colId xmlns:a16="http://schemas.microsoft.com/office/drawing/2014/main" val="1132785188"/>
                    </a:ext>
                  </a:extLst>
                </a:gridCol>
                <a:gridCol w="1546483">
                  <a:extLst>
                    <a:ext uri="{9D8B030D-6E8A-4147-A177-3AD203B41FA5}">
                      <a16:colId xmlns:a16="http://schemas.microsoft.com/office/drawing/2014/main" val="2407356250"/>
                    </a:ext>
                  </a:extLst>
                </a:gridCol>
              </a:tblGrid>
              <a:tr h="411296">
                <a:tc>
                  <a:txBody>
                    <a:bodyPr/>
                    <a:lstStyle/>
                    <a:p>
                      <a:pPr algn="l" fontAlgn="b"/>
                      <a:r>
                        <a:rPr lang="en-LV" sz="1600" b="1" u="none" strike="noStrike">
                          <a:effectLst/>
                        </a:rPr>
                        <a:t> </a:t>
                      </a:r>
                      <a:endParaRPr lang="en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MJ/kg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MWh/t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7873116"/>
                  </a:ext>
                </a:extLst>
              </a:tr>
              <a:tr h="43871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Malka ar mitrumu 20%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b="0" u="none" strike="noStrike" dirty="0">
                          <a:effectLst/>
                        </a:rPr>
                        <a:t>14,1</a:t>
                      </a:r>
                      <a:endParaRPr lang="en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b="1" u="none" strike="noStrike" dirty="0">
                          <a:effectLst/>
                        </a:rPr>
                        <a:t>4,1</a:t>
                      </a:r>
                      <a:endParaRPr lang="en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4786558"/>
                  </a:ext>
                </a:extLst>
              </a:tr>
              <a:tr h="43871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Malka ar mitrumu 30%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b="0" u="none" strike="noStrike" dirty="0">
                          <a:effectLst/>
                        </a:rPr>
                        <a:t>12</a:t>
                      </a:r>
                      <a:endParaRPr lang="en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b="1" u="none" strike="noStrike" dirty="0">
                          <a:effectLst/>
                        </a:rPr>
                        <a:t>3,5</a:t>
                      </a:r>
                      <a:endParaRPr lang="en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6783683"/>
                  </a:ext>
                </a:extLst>
              </a:tr>
              <a:tr h="4112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Malka ar mitrumu 50%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b="0" u="none" strike="noStrike" dirty="0">
                          <a:effectLst/>
                        </a:rPr>
                        <a:t>8,25</a:t>
                      </a:r>
                      <a:endParaRPr lang="en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b="1" u="none" strike="noStrike" dirty="0">
                          <a:effectLst/>
                        </a:rPr>
                        <a:t>2,3</a:t>
                      </a:r>
                      <a:endParaRPr lang="en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6713486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D7566A-B843-4245-93A4-3969100A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93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lka strēķos 25cm">
            <a:extLst>
              <a:ext uri="{FF2B5EF4-FFF2-40B4-BE49-F238E27FC236}">
                <a16:creationId xmlns:a16="http://schemas.microsoft.com/office/drawing/2014/main" id="{DC9CBCD4-BA3E-1335-9FA2-C0B8FD05E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9215" y="671099"/>
            <a:ext cx="8249201" cy="61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89F295-5641-45C8-71D2-FE0692BE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Malkas zemākais sadegšanas siltums atkarībā no mitruma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8-0000-0C00-000005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953" y="674974"/>
            <a:ext cx="5789047" cy="340803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E19390-439E-62CB-F7CA-8E0971FAC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23697"/>
              </p:ext>
            </p:extLst>
          </p:nvPr>
        </p:nvGraphicFramePr>
        <p:xfrm>
          <a:off x="4579641" y="4285979"/>
          <a:ext cx="4010079" cy="765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120">
                  <a:extLst>
                    <a:ext uri="{9D8B030D-6E8A-4147-A177-3AD203B41FA5}">
                      <a16:colId xmlns:a16="http://schemas.microsoft.com/office/drawing/2014/main" val="3476960387"/>
                    </a:ext>
                  </a:extLst>
                </a:gridCol>
                <a:gridCol w="1313458">
                  <a:extLst>
                    <a:ext uri="{9D8B030D-6E8A-4147-A177-3AD203B41FA5}">
                      <a16:colId xmlns:a16="http://schemas.microsoft.com/office/drawing/2014/main" val="247949380"/>
                    </a:ext>
                  </a:extLst>
                </a:gridCol>
                <a:gridCol w="840170">
                  <a:extLst>
                    <a:ext uri="{9D8B030D-6E8A-4147-A177-3AD203B41FA5}">
                      <a16:colId xmlns:a16="http://schemas.microsoft.com/office/drawing/2014/main" val="1273318363"/>
                    </a:ext>
                  </a:extLst>
                </a:gridCol>
                <a:gridCol w="738331">
                  <a:extLst>
                    <a:ext uri="{9D8B030D-6E8A-4147-A177-3AD203B41FA5}">
                      <a16:colId xmlns:a16="http://schemas.microsoft.com/office/drawing/2014/main" val="3723701638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t/m</a:t>
                      </a:r>
                      <a:r>
                        <a:rPr lang="en-GB" sz="1600" u="none" strike="noStrike" baseline="30000"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5146613"/>
                  </a:ext>
                </a:extLst>
              </a:tr>
              <a:tr h="27792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</a:rPr>
                        <a:t>Šķelda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u="none" strike="noStrike">
                          <a:effectLst/>
                        </a:rPr>
                        <a:t>2,3</a:t>
                      </a:r>
                      <a:endParaRPr lang="en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MWh/t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b="1" u="none" strike="noStrike" dirty="0">
                          <a:effectLst/>
                        </a:rPr>
                        <a:t>0,234</a:t>
                      </a:r>
                      <a:endParaRPr lang="en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45329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Malka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u="none" strike="noStrike" dirty="0">
                          <a:effectLst/>
                        </a:rPr>
                        <a:t>1,86</a:t>
                      </a:r>
                      <a:endParaRPr lang="en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MWh/t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b="1" u="none" strike="noStrike" dirty="0">
                          <a:effectLst/>
                        </a:rPr>
                        <a:t>0,625</a:t>
                      </a:r>
                      <a:endParaRPr lang="en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50241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ED29806-54AB-902A-BAF5-F3AC2F8102C2}"/>
              </a:ext>
            </a:extLst>
          </p:cNvPr>
          <p:cNvSpPr txBox="1"/>
          <p:nvPr/>
        </p:nvSpPr>
        <p:spPr>
          <a:xfrm>
            <a:off x="3883400" y="5258434"/>
            <a:ext cx="94126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dirty="0">
                <a:solidFill>
                  <a:schemeClr val="accent4"/>
                </a:solidFill>
              </a:rPr>
              <a:t>Sausa</a:t>
            </a:r>
            <a:r>
              <a:rPr lang="en-LV" dirty="0">
                <a:solidFill>
                  <a:schemeClr val="accent6"/>
                </a:solidFill>
              </a:rPr>
              <a:t>,</a:t>
            </a:r>
            <a:r>
              <a:rPr lang="en-LV" sz="2400" dirty="0"/>
              <a:t> Q,</a:t>
            </a:r>
            <a:r>
              <a:rPr lang="en-LV" sz="2400" baseline="-25000" dirty="0"/>
              <a:t>MWh</a:t>
            </a:r>
            <a:r>
              <a:rPr lang="en-LV" sz="2400" dirty="0"/>
              <a:t> = </a:t>
            </a:r>
            <a:r>
              <a:rPr lang="en-LV" sz="2400" b="1" dirty="0">
                <a:solidFill>
                  <a:schemeClr val="accent1"/>
                </a:solidFill>
              </a:rPr>
              <a:t>100</a:t>
            </a:r>
            <a:r>
              <a:rPr lang="en-LV" sz="2400" dirty="0"/>
              <a:t> </a:t>
            </a:r>
            <a:r>
              <a:rPr lang="en-LV" sz="1600" dirty="0"/>
              <a:t>m</a:t>
            </a:r>
            <a:r>
              <a:rPr lang="en-LV" sz="1600" baseline="30000" dirty="0"/>
              <a:t>3</a:t>
            </a:r>
            <a:r>
              <a:rPr lang="en-LV" sz="2400" dirty="0"/>
              <a:t> X </a:t>
            </a:r>
            <a:r>
              <a:rPr lang="en-LV" sz="2400" b="1" dirty="0">
                <a:solidFill>
                  <a:schemeClr val="accent1"/>
                </a:solidFill>
              </a:rPr>
              <a:t>0,625</a:t>
            </a:r>
            <a:r>
              <a:rPr lang="en-LV" sz="2400" dirty="0"/>
              <a:t> </a:t>
            </a:r>
            <a:r>
              <a:rPr lang="en-LV" sz="1600" dirty="0"/>
              <a:t>t/m</a:t>
            </a:r>
            <a:r>
              <a:rPr lang="en-LV" sz="1600" baseline="30000" dirty="0"/>
              <a:t>3</a:t>
            </a:r>
            <a:r>
              <a:rPr lang="en-LV" sz="1600" dirty="0"/>
              <a:t> </a:t>
            </a:r>
            <a:r>
              <a:rPr lang="en-LV" sz="2400" dirty="0"/>
              <a:t>X </a:t>
            </a:r>
            <a:r>
              <a:rPr lang="en-LV" sz="2400" b="1" dirty="0">
                <a:solidFill>
                  <a:schemeClr val="accent1"/>
                </a:solidFill>
              </a:rPr>
              <a:t>4,1</a:t>
            </a:r>
            <a:r>
              <a:rPr lang="en-LV" sz="3600" dirty="0"/>
              <a:t> </a:t>
            </a:r>
            <a:r>
              <a:rPr lang="en-LV" sz="1600" dirty="0"/>
              <a:t>MWh/t  </a:t>
            </a:r>
            <a:r>
              <a:rPr lang="en-LV" sz="2400" dirty="0"/>
              <a:t>X </a:t>
            </a:r>
            <a:r>
              <a:rPr lang="en-LV" sz="2400" b="1" dirty="0">
                <a:solidFill>
                  <a:schemeClr val="accent1"/>
                </a:solidFill>
              </a:rPr>
              <a:t>70</a:t>
            </a:r>
            <a:r>
              <a:rPr lang="en-LV" sz="3600" dirty="0"/>
              <a:t> </a:t>
            </a:r>
            <a:r>
              <a:rPr lang="en-LV" sz="1600" dirty="0"/>
              <a:t>% </a:t>
            </a:r>
            <a:r>
              <a:rPr lang="en-LV" sz="2400" dirty="0"/>
              <a:t>= </a:t>
            </a:r>
            <a:r>
              <a:rPr lang="en-LV" sz="2400" b="1" dirty="0">
                <a:solidFill>
                  <a:schemeClr val="accent1"/>
                </a:solidFill>
              </a:rPr>
              <a:t>179,4</a:t>
            </a:r>
            <a:r>
              <a:rPr lang="en-LV" sz="2400" dirty="0"/>
              <a:t> </a:t>
            </a:r>
            <a:r>
              <a:rPr lang="en-LV" sz="1600" dirty="0"/>
              <a:t>MWh</a:t>
            </a:r>
          </a:p>
          <a:p>
            <a:r>
              <a:rPr lang="en-LV" dirty="0">
                <a:solidFill>
                  <a:schemeClr val="accent1"/>
                </a:solidFill>
              </a:rPr>
              <a:t>Slapja</a:t>
            </a:r>
            <a:r>
              <a:rPr lang="en-LV" dirty="0">
                <a:solidFill>
                  <a:schemeClr val="accent6"/>
                </a:solidFill>
              </a:rPr>
              <a:t>, </a:t>
            </a:r>
            <a:r>
              <a:rPr lang="en-LV" dirty="0"/>
              <a:t>Q,MWh </a:t>
            </a:r>
            <a:r>
              <a:rPr lang="en-LV" sz="2400" dirty="0"/>
              <a:t>= </a:t>
            </a:r>
            <a:r>
              <a:rPr lang="en-LV" sz="2400" b="1" dirty="0">
                <a:solidFill>
                  <a:schemeClr val="accent1"/>
                </a:solidFill>
              </a:rPr>
              <a:t>100</a:t>
            </a:r>
            <a:r>
              <a:rPr lang="en-LV" sz="2400" dirty="0"/>
              <a:t> </a:t>
            </a:r>
            <a:r>
              <a:rPr lang="en-LV" sz="1600" dirty="0"/>
              <a:t>m</a:t>
            </a:r>
            <a:r>
              <a:rPr lang="en-LV" sz="1600" baseline="30000" dirty="0"/>
              <a:t>3</a:t>
            </a:r>
            <a:r>
              <a:rPr lang="en-LV" sz="2400" dirty="0"/>
              <a:t> X </a:t>
            </a:r>
            <a:r>
              <a:rPr lang="en-LV" sz="2400" b="1" dirty="0">
                <a:solidFill>
                  <a:schemeClr val="accent1"/>
                </a:solidFill>
              </a:rPr>
              <a:t>0,625</a:t>
            </a:r>
            <a:r>
              <a:rPr lang="en-LV" sz="2400" dirty="0"/>
              <a:t> </a:t>
            </a:r>
            <a:r>
              <a:rPr lang="en-LV" sz="1600" dirty="0"/>
              <a:t>t/m</a:t>
            </a:r>
            <a:r>
              <a:rPr lang="en-LV" sz="1600" baseline="30000" dirty="0"/>
              <a:t>3</a:t>
            </a:r>
            <a:r>
              <a:rPr lang="en-LV" sz="1600" dirty="0"/>
              <a:t> </a:t>
            </a:r>
            <a:r>
              <a:rPr lang="en-LV" sz="2400" dirty="0"/>
              <a:t>X </a:t>
            </a:r>
            <a:r>
              <a:rPr lang="en-LV" sz="2400" b="1" dirty="0">
                <a:solidFill>
                  <a:schemeClr val="accent1"/>
                </a:solidFill>
              </a:rPr>
              <a:t>2,3</a:t>
            </a:r>
            <a:r>
              <a:rPr lang="en-LV" sz="2400" dirty="0"/>
              <a:t> </a:t>
            </a:r>
            <a:r>
              <a:rPr lang="en-LV" sz="1600" dirty="0"/>
              <a:t>MWh/t</a:t>
            </a:r>
            <a:r>
              <a:rPr lang="en-LV" sz="2400" dirty="0"/>
              <a:t>  X </a:t>
            </a:r>
            <a:r>
              <a:rPr lang="en-LV" sz="2400" b="1" dirty="0">
                <a:solidFill>
                  <a:schemeClr val="accent1"/>
                </a:solidFill>
              </a:rPr>
              <a:t>70</a:t>
            </a:r>
            <a:r>
              <a:rPr lang="en-LV" sz="2400" dirty="0"/>
              <a:t> </a:t>
            </a:r>
            <a:r>
              <a:rPr lang="en-LV" sz="1600" dirty="0"/>
              <a:t>%</a:t>
            </a:r>
            <a:r>
              <a:rPr lang="en-LV" sz="2400" dirty="0"/>
              <a:t> = </a:t>
            </a:r>
            <a:r>
              <a:rPr lang="en-LV" sz="2400" b="1" dirty="0">
                <a:solidFill>
                  <a:schemeClr val="accent1"/>
                </a:solidFill>
              </a:rPr>
              <a:t>100,6</a:t>
            </a:r>
            <a:r>
              <a:rPr lang="en-LV" sz="2400" dirty="0"/>
              <a:t> </a:t>
            </a:r>
            <a:r>
              <a:rPr lang="en-LV" sz="1600" dirty="0"/>
              <a:t>MWh</a:t>
            </a:r>
            <a:r>
              <a:rPr lang="en-LV" sz="2400" dirty="0"/>
              <a:t> </a:t>
            </a:r>
          </a:p>
          <a:p>
            <a:endParaRPr lang="en-LV" sz="16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7AB640D-B9CD-B560-205B-1AEAE208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02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AEE12-4456-70B5-15A3-EDC3411B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47248-CD4B-DB38-38E2-05099C37CA00}"/>
              </a:ext>
            </a:extLst>
          </p:cNvPr>
          <p:cNvSpPr txBox="1"/>
          <p:nvPr/>
        </p:nvSpPr>
        <p:spPr>
          <a:xfrm>
            <a:off x="4068628" y="1817313"/>
            <a:ext cx="9412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dirty="0"/>
              <a:t>Q,</a:t>
            </a:r>
            <a:r>
              <a:rPr lang="en-LV" sz="1600" dirty="0"/>
              <a:t>MWh </a:t>
            </a:r>
            <a:r>
              <a:rPr lang="en-LV" sz="2400" dirty="0"/>
              <a:t>= </a:t>
            </a:r>
            <a:r>
              <a:rPr lang="en-LV" sz="2400" b="1" dirty="0">
                <a:solidFill>
                  <a:schemeClr val="accent1"/>
                </a:solidFill>
              </a:rPr>
              <a:t>1000</a:t>
            </a:r>
            <a:r>
              <a:rPr lang="en-LV" sz="2400" dirty="0"/>
              <a:t> </a:t>
            </a:r>
            <a:r>
              <a:rPr lang="en-LV" sz="1600" dirty="0"/>
              <a:t>kg</a:t>
            </a:r>
            <a:r>
              <a:rPr lang="en-LV" sz="2400" dirty="0"/>
              <a:t> X </a:t>
            </a:r>
            <a:r>
              <a:rPr lang="en-LV" sz="2400" b="1" dirty="0">
                <a:solidFill>
                  <a:schemeClr val="accent1"/>
                </a:solidFill>
              </a:rPr>
              <a:t>4,8</a:t>
            </a:r>
            <a:r>
              <a:rPr lang="en-LV" sz="2400" dirty="0"/>
              <a:t> </a:t>
            </a:r>
            <a:r>
              <a:rPr lang="en-LV" sz="1600" dirty="0"/>
              <a:t>MWh/t </a:t>
            </a:r>
            <a:r>
              <a:rPr lang="en-LV" sz="2400" dirty="0"/>
              <a:t> X </a:t>
            </a:r>
            <a:r>
              <a:rPr lang="en-LV" sz="2400" b="1" dirty="0">
                <a:solidFill>
                  <a:schemeClr val="accent1"/>
                </a:solidFill>
              </a:rPr>
              <a:t>85</a:t>
            </a:r>
            <a:r>
              <a:rPr lang="en-LV" sz="2400" dirty="0"/>
              <a:t> </a:t>
            </a:r>
            <a:r>
              <a:rPr lang="en-LV" sz="1600" dirty="0"/>
              <a:t>%</a:t>
            </a:r>
            <a:r>
              <a:rPr lang="en-LV" sz="2400" dirty="0"/>
              <a:t> = </a:t>
            </a:r>
            <a:r>
              <a:rPr lang="en-LV" sz="2400" b="1" dirty="0">
                <a:solidFill>
                  <a:schemeClr val="accent1"/>
                </a:solidFill>
              </a:rPr>
              <a:t>4,1</a:t>
            </a:r>
            <a:r>
              <a:rPr lang="en-LV" sz="2400" dirty="0"/>
              <a:t> </a:t>
            </a:r>
            <a:r>
              <a:rPr lang="en-LV" sz="1600" dirty="0"/>
              <a:t>MWh</a:t>
            </a:r>
            <a:r>
              <a:rPr lang="en-LV" sz="2400" dirty="0"/>
              <a:t> </a:t>
            </a:r>
          </a:p>
          <a:p>
            <a:endParaRPr lang="en-LV" sz="1600" dirty="0"/>
          </a:p>
        </p:txBody>
      </p:sp>
      <p:pic>
        <p:nvPicPr>
          <p:cNvPr id="4098" name="Picture 2" descr="Kurzemes granulas">
            <a:extLst>
              <a:ext uri="{FF2B5EF4-FFF2-40B4-BE49-F238E27FC236}">
                <a16:creationId xmlns:a16="http://schemas.microsoft.com/office/drawing/2014/main" id="{04111B15-59CF-2116-1C2B-0261B1F13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8" y="1500933"/>
            <a:ext cx="3704430" cy="15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tvijas gāzes» klienti turpinās maksāt izlīdzināto maksājumu, uzņēmumā to  dēvē par realitātes atlikšanu / Raksts">
            <a:extLst>
              <a:ext uri="{FF2B5EF4-FFF2-40B4-BE49-F238E27FC236}">
                <a16:creationId xmlns:a16="http://schemas.microsoft.com/office/drawing/2014/main" id="{5A720EDF-58EF-15E0-62AA-7379BA688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8" y="3671414"/>
            <a:ext cx="36449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465D22-6E43-E465-F6C0-39D833780EF1}"/>
              </a:ext>
            </a:extLst>
          </p:cNvPr>
          <p:cNvSpPr txBox="1"/>
          <p:nvPr/>
        </p:nvSpPr>
        <p:spPr>
          <a:xfrm>
            <a:off x="4166676" y="4789014"/>
            <a:ext cx="7750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dirty="0"/>
              <a:t>Q,</a:t>
            </a:r>
            <a:r>
              <a:rPr lang="en-LV" sz="1600" dirty="0"/>
              <a:t>MWh</a:t>
            </a:r>
            <a:r>
              <a:rPr lang="en-LV" dirty="0"/>
              <a:t> </a:t>
            </a:r>
            <a:r>
              <a:rPr lang="en-LV" sz="2400" dirty="0"/>
              <a:t>= </a:t>
            </a:r>
            <a:r>
              <a:rPr lang="en-LV" sz="2400" b="1" dirty="0">
                <a:solidFill>
                  <a:schemeClr val="accent1"/>
                </a:solidFill>
              </a:rPr>
              <a:t>10</a:t>
            </a:r>
            <a:r>
              <a:rPr lang="en-LV" sz="2400" dirty="0"/>
              <a:t> </a:t>
            </a:r>
            <a:r>
              <a:rPr lang="en-LV" sz="1600" dirty="0"/>
              <a:t>m</a:t>
            </a:r>
            <a:r>
              <a:rPr lang="en-LV" sz="1600" baseline="30000" dirty="0"/>
              <a:t>3</a:t>
            </a:r>
            <a:r>
              <a:rPr lang="en-LV" sz="2400" dirty="0"/>
              <a:t> X </a:t>
            </a:r>
            <a:r>
              <a:rPr lang="en-LV" sz="2400" b="1" dirty="0">
                <a:solidFill>
                  <a:schemeClr val="accent1"/>
                </a:solidFill>
              </a:rPr>
              <a:t>9,35</a:t>
            </a:r>
            <a:r>
              <a:rPr lang="en-LV" sz="2400" dirty="0"/>
              <a:t> </a:t>
            </a:r>
            <a:r>
              <a:rPr lang="en-LV" sz="1600" dirty="0"/>
              <a:t>MWh/t.m</a:t>
            </a:r>
            <a:r>
              <a:rPr lang="en-LV" sz="1600" baseline="30000" dirty="0"/>
              <a:t>3</a:t>
            </a:r>
            <a:r>
              <a:rPr lang="en-LV" sz="1600" dirty="0"/>
              <a:t> </a:t>
            </a:r>
            <a:r>
              <a:rPr lang="en-LV" sz="2400" dirty="0"/>
              <a:t> X </a:t>
            </a:r>
            <a:r>
              <a:rPr lang="en-LV" sz="2400" b="1" dirty="0">
                <a:solidFill>
                  <a:schemeClr val="accent1"/>
                </a:solidFill>
              </a:rPr>
              <a:t>95</a:t>
            </a:r>
            <a:r>
              <a:rPr lang="en-LV" sz="2400" dirty="0"/>
              <a:t> </a:t>
            </a:r>
            <a:r>
              <a:rPr lang="en-LV" sz="1600" dirty="0"/>
              <a:t>%</a:t>
            </a:r>
            <a:r>
              <a:rPr lang="en-LV" sz="2400" dirty="0"/>
              <a:t> = </a:t>
            </a:r>
            <a:r>
              <a:rPr lang="en-LV" sz="2400" b="1" dirty="0">
                <a:solidFill>
                  <a:schemeClr val="accent1"/>
                </a:solidFill>
              </a:rPr>
              <a:t>88,3</a:t>
            </a:r>
            <a:r>
              <a:rPr lang="en-LV" sz="2400" dirty="0"/>
              <a:t> </a:t>
            </a:r>
            <a:r>
              <a:rPr lang="en-LV" sz="1600" dirty="0"/>
              <a:t>MWh</a:t>
            </a:r>
            <a:r>
              <a:rPr lang="en-LV" sz="2400" dirty="0"/>
              <a:t> </a:t>
            </a:r>
          </a:p>
          <a:p>
            <a:endParaRPr lang="en-LV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77B33-D24A-276A-879D-8330071FB5BC}"/>
              </a:ext>
            </a:extLst>
          </p:cNvPr>
          <p:cNvSpPr txBox="1"/>
          <p:nvPr/>
        </p:nvSpPr>
        <p:spPr>
          <a:xfrm>
            <a:off x="666427" y="1007390"/>
            <a:ext cx="103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V" b="1" dirty="0"/>
              <a:t>Granulas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022F2-9165-A525-2BE4-3142C978DE06}"/>
              </a:ext>
            </a:extLst>
          </p:cNvPr>
          <p:cNvSpPr txBox="1"/>
          <p:nvPr/>
        </p:nvSpPr>
        <p:spPr>
          <a:xfrm>
            <a:off x="666427" y="3186586"/>
            <a:ext cx="119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V" b="1" dirty="0"/>
              <a:t>Dabasgāze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73F3B4-CC75-E3E4-4AE6-58E07BCF8C67}"/>
              </a:ext>
            </a:extLst>
          </p:cNvPr>
          <p:cNvCxnSpPr>
            <a:cxnSpLocks/>
          </p:cNvCxnSpPr>
          <p:nvPr/>
        </p:nvCxnSpPr>
        <p:spPr>
          <a:xfrm>
            <a:off x="6323308" y="5253927"/>
            <a:ext cx="14258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08B28D-03E9-5C52-EDAC-AB60678D2A55}"/>
              </a:ext>
            </a:extLst>
          </p:cNvPr>
          <p:cNvCxnSpPr>
            <a:cxnSpLocks/>
          </p:cNvCxnSpPr>
          <p:nvPr/>
        </p:nvCxnSpPr>
        <p:spPr>
          <a:xfrm>
            <a:off x="6323308" y="2260171"/>
            <a:ext cx="11468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79017F8-DC83-76FA-7855-8D2BF709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303F-ADBF-EB33-1D8A-12D0BDA4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Ēkas enerģijas patēriņa korelācija ar āra gaisa temperatūru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6EB785-DE83-DD57-91D9-C3C1D7C7F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300"/>
            <a:ext cx="6023828" cy="38112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4AF86-3EF2-24A3-03EC-51CFA3E3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124180-AC03-D163-D6D7-8AACF4A80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74" y="2028300"/>
            <a:ext cx="5874009" cy="3866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127739-7E1E-0EC8-0501-37A6F68669FB}"/>
              </a:ext>
            </a:extLst>
          </p:cNvPr>
          <p:cNvSpPr txBox="1"/>
          <p:nvPr/>
        </p:nvSpPr>
        <p:spPr>
          <a:xfrm>
            <a:off x="2200759" y="1503336"/>
            <a:ext cx="125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V" sz="2400" b="1" dirty="0"/>
              <a:t>Ēka nr.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489CD-42D6-ADF0-5104-247ED2EA1409}"/>
              </a:ext>
            </a:extLst>
          </p:cNvPr>
          <p:cNvSpPr txBox="1"/>
          <p:nvPr/>
        </p:nvSpPr>
        <p:spPr>
          <a:xfrm>
            <a:off x="8610600" y="1497469"/>
            <a:ext cx="125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V" sz="2400" b="1" dirty="0"/>
              <a:t>Ēka nr. 2</a:t>
            </a:r>
          </a:p>
        </p:txBody>
      </p:sp>
    </p:spTree>
    <p:extLst>
      <p:ext uri="{BB962C8B-B14F-4D97-AF65-F5344CB8AC3E}">
        <p14:creationId xmlns:p14="http://schemas.microsoft.com/office/powerpoint/2010/main" val="75163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C31D-A23F-23A2-449D-3281BBDE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55CB9-7D06-4B10-6157-F683F066D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9756"/>
            <a:ext cx="10515600" cy="2801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LV" sz="6000" dirty="0"/>
              <a:t>Kādus datus apkopot?</a:t>
            </a:r>
          </a:p>
          <a:p>
            <a:pPr marL="0" indent="0" algn="ctr">
              <a:buNone/>
            </a:pPr>
            <a:endParaRPr lang="en-LV" sz="6000" dirty="0"/>
          </a:p>
          <a:p>
            <a:pPr marL="0" indent="0" algn="ctr">
              <a:buNone/>
            </a:pPr>
            <a:endParaRPr lang="en-LV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0B4AA-4C43-9ADA-45CC-F63AC10E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50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10E6-972B-EF1A-361F-2E20B8C3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9C4EF-4E9D-7FC1-E667-0DC84124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4864B-3459-DDED-2E67-D62CF8C3050A}"/>
              </a:ext>
            </a:extLst>
          </p:cNvPr>
          <p:cNvSpPr txBox="1"/>
          <p:nvPr/>
        </p:nvSpPr>
        <p:spPr>
          <a:xfrm>
            <a:off x="535983" y="1379386"/>
            <a:ext cx="111200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sz="3200" dirty="0"/>
              <a:t>Ēkas patēriņš </a:t>
            </a:r>
            <a:r>
              <a:rPr lang="en-LV" sz="4000" dirty="0"/>
              <a:t>= </a:t>
            </a:r>
            <a:r>
              <a:rPr lang="en-LV" sz="4000" b="1" dirty="0">
                <a:solidFill>
                  <a:schemeClr val="accent1"/>
                </a:solidFill>
              </a:rPr>
              <a:t>300</a:t>
            </a:r>
            <a:r>
              <a:rPr lang="en-LV" sz="4000" dirty="0"/>
              <a:t> </a:t>
            </a:r>
            <a:r>
              <a:rPr lang="en-LV" sz="2400" dirty="0"/>
              <a:t>MWh/gadā </a:t>
            </a:r>
            <a:r>
              <a:rPr lang="en-LV" sz="4000" dirty="0"/>
              <a:t>: </a:t>
            </a:r>
            <a:r>
              <a:rPr lang="en-LV" sz="4000" b="1" dirty="0">
                <a:solidFill>
                  <a:schemeClr val="accent1"/>
                </a:solidFill>
              </a:rPr>
              <a:t>1500 </a:t>
            </a:r>
            <a:r>
              <a:rPr lang="en-LV" sz="2800" dirty="0"/>
              <a:t>m</a:t>
            </a:r>
            <a:r>
              <a:rPr lang="en-LV" sz="2800" baseline="30000" dirty="0"/>
              <a:t>2</a:t>
            </a:r>
            <a:r>
              <a:rPr lang="en-LV" sz="2800" dirty="0"/>
              <a:t> </a:t>
            </a:r>
            <a:r>
              <a:rPr lang="en-LV" sz="4000" dirty="0"/>
              <a:t>x </a:t>
            </a:r>
            <a:r>
              <a:rPr lang="en-LV" sz="4000" b="1" dirty="0">
                <a:solidFill>
                  <a:schemeClr val="accent1"/>
                </a:solidFill>
              </a:rPr>
              <a:t>1000</a:t>
            </a:r>
            <a:r>
              <a:rPr lang="en-LV" sz="4000" dirty="0"/>
              <a:t> = </a:t>
            </a:r>
            <a:r>
              <a:rPr lang="en-LV" sz="4000" b="1" dirty="0">
                <a:solidFill>
                  <a:schemeClr val="accent1"/>
                </a:solidFill>
              </a:rPr>
              <a:t>200</a:t>
            </a:r>
            <a:r>
              <a:rPr lang="en-LV" sz="4000" dirty="0"/>
              <a:t> </a:t>
            </a:r>
            <a:r>
              <a:rPr lang="en-LV" sz="2800" dirty="0"/>
              <a:t>kWh/m</a:t>
            </a:r>
            <a:r>
              <a:rPr lang="en-LV" sz="2800" baseline="30000" dirty="0"/>
              <a:t>2</a:t>
            </a:r>
            <a:r>
              <a:rPr lang="en-LV" sz="4000" dirty="0"/>
              <a:t> </a:t>
            </a:r>
          </a:p>
          <a:p>
            <a:endParaRPr lang="en-LV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E40FA-364B-167D-9769-502F4970AF86}"/>
              </a:ext>
            </a:extLst>
          </p:cNvPr>
          <p:cNvSpPr txBox="1"/>
          <p:nvPr/>
        </p:nvSpPr>
        <p:spPr>
          <a:xfrm>
            <a:off x="535983" y="2867185"/>
            <a:ext cx="113240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LV" sz="3600" dirty="0"/>
              <a:t>Tas ir daudz?</a:t>
            </a:r>
          </a:p>
          <a:p>
            <a:pPr marL="342900" indent="-342900">
              <a:buAutoNum type="arabicPeriod"/>
            </a:pPr>
            <a:r>
              <a:rPr lang="en-LV" sz="3600" dirty="0"/>
              <a:t>Vai tas ir kopējais ēkas enerģijas patēriņš? </a:t>
            </a:r>
            <a:r>
              <a:rPr lang="en-LV" sz="2000" i="1" dirty="0"/>
              <a:t>(apkure + karstais ūdens + elektrība)</a:t>
            </a:r>
            <a:endParaRPr lang="en-LV" sz="3600" i="1" dirty="0"/>
          </a:p>
          <a:p>
            <a:pPr marL="342900" indent="-342900">
              <a:buAutoNum type="arabicPeriod"/>
            </a:pPr>
            <a:r>
              <a:rPr lang="en-LV" sz="3600" dirty="0"/>
              <a:t>Vai dati ir klimatiski koriģēti?</a:t>
            </a:r>
          </a:p>
          <a:p>
            <a:pPr marL="342900" indent="-342900">
              <a:buAutoNum type="arabicPeriod"/>
            </a:pPr>
            <a:r>
              <a:rPr lang="en-GB" sz="3600" dirty="0"/>
              <a:t> …. </a:t>
            </a:r>
            <a:r>
              <a:rPr lang="en-LV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557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718F-F2F0-56E1-F4E8-36342CB3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Īpatnējais enerģijas patēriņš kWh/m</a:t>
            </a:r>
            <a:r>
              <a:rPr lang="en-LV" baseline="30000" dirty="0"/>
              <a:t>2</a:t>
            </a:r>
            <a:r>
              <a:rPr lang="en-LV" dirty="0"/>
              <a:t>/gadā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135ADA-DE58-82BD-6058-F3AB7BC0C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8" y="874739"/>
            <a:ext cx="9695233" cy="49069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BEFC-A1F9-C3C9-2849-CFBAC3C4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70E68-9E77-26CD-21F2-0283BBF8EA9A}"/>
              </a:ext>
            </a:extLst>
          </p:cNvPr>
          <p:cNvSpPr txBox="1"/>
          <p:nvPr/>
        </p:nvSpPr>
        <p:spPr>
          <a:xfrm>
            <a:off x="1213092" y="5880891"/>
            <a:ext cx="9765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</a:t>
            </a:r>
            <a:r>
              <a:rPr lang="en-GB" sz="1600" dirty="0" err="1"/>
              <a:t>www.em.gov.lv</a:t>
            </a:r>
            <a:r>
              <a:rPr lang="en-GB" sz="1600" dirty="0"/>
              <a:t>/lv/</a:t>
            </a:r>
            <a:r>
              <a:rPr lang="en-GB" sz="1600" dirty="0" err="1"/>
              <a:t>petijumi-par-eku-energoefektivitati?utm_source</a:t>
            </a:r>
            <a:r>
              <a:rPr lang="en-GB" sz="1600" dirty="0"/>
              <a:t>=https%3A%2F%2Fwww.google.com%2F</a:t>
            </a:r>
            <a:endParaRPr lang="en-LV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62CB4-C942-F1ED-45AB-3D03EC39982B}"/>
              </a:ext>
            </a:extLst>
          </p:cNvPr>
          <p:cNvSpPr txBox="1"/>
          <p:nvPr/>
        </p:nvSpPr>
        <p:spPr>
          <a:xfrm>
            <a:off x="1006548" y="6333821"/>
            <a:ext cx="961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http://jauna.vidzeme.lv/upload/EFFECT4buildings/Efektivs_energijas_paterins_izglitibas_iestades.pdf</a:t>
            </a:r>
          </a:p>
        </p:txBody>
      </p:sp>
    </p:spTree>
    <p:extLst>
      <p:ext uri="{BB962C8B-B14F-4D97-AF65-F5344CB8AC3E}">
        <p14:creationId xmlns:p14="http://schemas.microsoft.com/office/powerpoint/2010/main" val="3875239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A19B7A9-0934-574B-AB84-E47DF0F1E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67206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901859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1D937-AECF-88B5-9085-340CE693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Siltumnoturība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1044EE-C2AE-77F3-33DC-57B4B9A31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34" y="671099"/>
            <a:ext cx="9763931" cy="50856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15AC9-684F-38D6-1ABB-8370FEF2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189BE-17CB-998E-4BB2-F410BBF5B219}"/>
              </a:ext>
            </a:extLst>
          </p:cNvPr>
          <p:cNvSpPr txBox="1"/>
          <p:nvPr/>
        </p:nvSpPr>
        <p:spPr>
          <a:xfrm>
            <a:off x="309967" y="6136222"/>
            <a:ext cx="1066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effectLst/>
                <a:latin typeface="TrebuchetMS" panose="020B0603020202020204" pitchFamily="34" charset="0"/>
              </a:rPr>
              <a:t>1</a:t>
            </a:r>
            <a:r>
              <a:rPr lang="en-GB" sz="1200" dirty="0">
                <a:effectLst/>
                <a:latin typeface="TrebuchetMS" panose="020B0603020202020204" pitchFamily="34" charset="0"/>
              </a:rPr>
              <a:t> </a:t>
            </a:r>
            <a:r>
              <a:rPr lang="en-GB" sz="1200" dirty="0" err="1">
                <a:effectLst/>
                <a:latin typeface="CenturyGothic"/>
              </a:rPr>
              <a:t>Biezumi</a:t>
            </a:r>
            <a:r>
              <a:rPr lang="en-GB" sz="1200" dirty="0">
                <a:effectLst/>
                <a:latin typeface="CenturyGothic"/>
              </a:rPr>
              <a:t> </a:t>
            </a:r>
            <a:r>
              <a:rPr lang="en-GB" sz="1200" dirty="0" err="1">
                <a:effectLst/>
                <a:latin typeface="CenturyGothic"/>
              </a:rPr>
              <a:t>aprēķināti</a:t>
            </a:r>
            <a:r>
              <a:rPr lang="en-GB" sz="1200" dirty="0">
                <a:effectLst/>
                <a:latin typeface="CenturyGothic"/>
              </a:rPr>
              <a:t>, </a:t>
            </a:r>
            <a:r>
              <a:rPr lang="en-GB" sz="1200" dirty="0" err="1">
                <a:effectLst/>
                <a:latin typeface="CenturyGothic"/>
              </a:rPr>
              <a:t>ņemot</a:t>
            </a:r>
            <a:r>
              <a:rPr lang="en-GB" sz="1200" dirty="0">
                <a:effectLst/>
                <a:latin typeface="CenturyGothic"/>
              </a:rPr>
              <a:t> </a:t>
            </a:r>
            <a:r>
              <a:rPr lang="en-GB" sz="1200" dirty="0" err="1">
                <a:effectLst/>
                <a:latin typeface="CenturyGothic"/>
              </a:rPr>
              <a:t>vēra</a:t>
            </a:r>
            <a:r>
              <a:rPr lang="en-GB" sz="1200" dirty="0">
                <a:effectLst/>
                <a:latin typeface="CenturyGothic"/>
              </a:rPr>
              <a:t>̄ </a:t>
            </a:r>
            <a:r>
              <a:rPr lang="en-GB" sz="1200" dirty="0" err="1">
                <a:effectLst/>
                <a:latin typeface="CenturyGothic"/>
              </a:rPr>
              <a:t>materiālu</a:t>
            </a:r>
            <a:r>
              <a:rPr lang="en-GB" sz="1200" dirty="0">
                <a:effectLst/>
                <a:latin typeface="CenturyGothic"/>
              </a:rPr>
              <a:t> </a:t>
            </a:r>
            <a:r>
              <a:rPr lang="en-GB" sz="1200" dirty="0" err="1">
                <a:effectLst/>
                <a:latin typeface="CenturyGothic"/>
              </a:rPr>
              <a:t>siltumvadīspējas</a:t>
            </a:r>
            <a:r>
              <a:rPr lang="en-GB" sz="1200" dirty="0">
                <a:effectLst/>
                <a:latin typeface="CenturyGothic"/>
              </a:rPr>
              <a:t>, kas </a:t>
            </a:r>
            <a:r>
              <a:rPr lang="en-GB" sz="1200" dirty="0" err="1">
                <a:effectLst/>
                <a:latin typeface="CenturyGothic"/>
              </a:rPr>
              <a:t>dotas</a:t>
            </a:r>
            <a:r>
              <a:rPr lang="en-GB" sz="1200" dirty="0">
                <a:effectLst/>
                <a:latin typeface="CenturyGothic"/>
              </a:rPr>
              <a:t> 2015.gada 30.jūnija MK </a:t>
            </a:r>
            <a:r>
              <a:rPr lang="en-GB" sz="1200" dirty="0" err="1">
                <a:effectLst/>
                <a:latin typeface="CenturyGothic"/>
              </a:rPr>
              <a:t>noteikumos</a:t>
            </a:r>
            <a:r>
              <a:rPr lang="en-GB" sz="1200" dirty="0">
                <a:effectLst/>
                <a:latin typeface="CenturyGothic"/>
              </a:rPr>
              <a:t> nr. 339 “</a:t>
            </a:r>
            <a:r>
              <a:rPr lang="en-GB" sz="1200" dirty="0" err="1">
                <a:effectLst/>
                <a:latin typeface="CenturyGothic"/>
              </a:rPr>
              <a:t>Noteikumi</a:t>
            </a:r>
            <a:r>
              <a:rPr lang="en-GB" sz="1200" dirty="0">
                <a:effectLst/>
                <a:latin typeface="CenturyGothic"/>
              </a:rPr>
              <a:t> par </a:t>
            </a:r>
            <a:r>
              <a:rPr lang="en-GB" sz="1200" dirty="0" err="1">
                <a:effectLst/>
                <a:latin typeface="CenturyGothic"/>
              </a:rPr>
              <a:t>Latvijas</a:t>
            </a:r>
            <a:r>
              <a:rPr lang="en-GB" sz="1200" dirty="0">
                <a:effectLst/>
                <a:latin typeface="CenturyGothic"/>
              </a:rPr>
              <a:t> </a:t>
            </a:r>
            <a:r>
              <a:rPr lang="en-GB" sz="1200" dirty="0" err="1">
                <a:effectLst/>
                <a:latin typeface="CenturyGothic"/>
              </a:rPr>
              <a:t>būvnormatīvu</a:t>
            </a:r>
            <a:r>
              <a:rPr lang="en-GB" sz="1200" dirty="0">
                <a:effectLst/>
                <a:latin typeface="CenturyGothic"/>
              </a:rPr>
              <a:t> LBN 002-15 "</a:t>
            </a:r>
            <a:r>
              <a:rPr lang="en-GB" sz="1200" dirty="0" err="1">
                <a:effectLst/>
                <a:latin typeface="CenturyGothic"/>
              </a:rPr>
              <a:t>Ēku</a:t>
            </a:r>
            <a:r>
              <a:rPr lang="en-GB" sz="1200" dirty="0">
                <a:effectLst/>
                <a:latin typeface="CenturyGothic"/>
              </a:rPr>
              <a:t> </a:t>
            </a:r>
            <a:r>
              <a:rPr lang="en-GB" sz="1200" dirty="0" err="1">
                <a:effectLst/>
                <a:latin typeface="CenturyGothic"/>
              </a:rPr>
              <a:t>norobežojošo</a:t>
            </a:r>
            <a:r>
              <a:rPr lang="en-GB" sz="1200" dirty="0">
                <a:effectLst/>
                <a:latin typeface="CenturyGothic"/>
              </a:rPr>
              <a:t> </a:t>
            </a:r>
            <a:r>
              <a:rPr lang="en-GB" sz="1200" dirty="0" err="1">
                <a:effectLst/>
                <a:latin typeface="CenturyGothic"/>
              </a:rPr>
              <a:t>konstrukciju</a:t>
            </a:r>
            <a:r>
              <a:rPr lang="en-GB" sz="1200" dirty="0">
                <a:effectLst/>
                <a:latin typeface="CenturyGothic"/>
              </a:rPr>
              <a:t> </a:t>
            </a:r>
            <a:r>
              <a:rPr lang="en-GB" sz="1200" dirty="0" err="1">
                <a:effectLst/>
                <a:latin typeface="CenturyGothic"/>
              </a:rPr>
              <a:t>siltumtehnika</a:t>
            </a:r>
            <a:r>
              <a:rPr lang="en-GB" sz="1200" dirty="0">
                <a:effectLst/>
                <a:latin typeface="CenturyGothic"/>
              </a:rPr>
              <a:t>"” </a:t>
            </a:r>
            <a:endParaRPr lang="en-GB" sz="1200" dirty="0"/>
          </a:p>
          <a:p>
            <a:endParaRPr lang="en-LV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6D370-DFD4-13D6-6EE5-BFBC0E0B4B6B}"/>
              </a:ext>
            </a:extLst>
          </p:cNvPr>
          <p:cNvSpPr txBox="1"/>
          <p:nvPr/>
        </p:nvSpPr>
        <p:spPr>
          <a:xfrm>
            <a:off x="2179977" y="5767367"/>
            <a:ext cx="9763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http://jauna.vidzeme.lv/upload/EFFECT4buildings/Efektivs_energijas_paterins_izglitibas_iestades.pdf</a:t>
            </a:r>
          </a:p>
        </p:txBody>
      </p:sp>
    </p:spTree>
    <p:extLst>
      <p:ext uri="{BB962C8B-B14F-4D97-AF65-F5344CB8AC3E}">
        <p14:creationId xmlns:p14="http://schemas.microsoft.com/office/powerpoint/2010/main" val="3286933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F758-8E8B-1BB0-0097-DF9D936A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Emisijas faktori 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9696-7208-B8DB-E19F-CC792A08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51" y="918104"/>
            <a:ext cx="5454112" cy="5498193"/>
          </a:xfrm>
        </p:spPr>
        <p:txBody>
          <a:bodyPr>
            <a:normAutofit/>
          </a:bodyPr>
          <a:lstStyle/>
          <a:p>
            <a:r>
              <a:rPr lang="lv-LV" sz="2400" dirty="0"/>
              <a:t>Elektroenerģijai varat izmantot vietējos, reģionālos un nacionālos emisijas faktorus, un </a:t>
            </a:r>
            <a:r>
              <a:rPr lang="lv-LV" sz="2400" b="1" dirty="0"/>
              <a:t>centralizētā siltumapgāde ir vietējo faktoru aprēķins labākais risinājums, </a:t>
            </a:r>
            <a:r>
              <a:rPr lang="lv-LV" sz="2400" dirty="0"/>
              <a:t>pārējiem enerģijas nesējiem jūs varat patstāvīgi izlemt starp reģionālajiem un nacionālajiem faktoriem, lielākā daļa pašvaldību izmanto nacionālos.</a:t>
            </a:r>
          </a:p>
          <a:p>
            <a:endParaRPr lang="lv-LV" sz="2400" dirty="0"/>
          </a:p>
          <a:p>
            <a:endParaRPr lang="lv-LV" sz="2400" dirty="0"/>
          </a:p>
          <a:p>
            <a:pPr marL="0" indent="0">
              <a:buNone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Avots: MK 202.</a:t>
            </a:r>
            <a:r>
              <a:rPr lang="lv-LV" sz="1600" i="0" u="none" strike="noStrike" dirty="0">
                <a:solidFill>
                  <a:srgbClr val="41414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Ēku energoefektivitātes aprēķina metodes un ēku energosertifikācijas noteikumi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LV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2ADF4-B3AC-F12C-F9E9-32817ADBD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0" y="8317"/>
            <a:ext cx="6080760" cy="6858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82638-954F-E293-6025-424932AC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FA73DC-74E8-5BB3-167E-B8F7E6832016}"/>
              </a:ext>
            </a:extLst>
          </p:cNvPr>
          <p:cNvSpPr/>
          <p:nvPr/>
        </p:nvSpPr>
        <p:spPr>
          <a:xfrm>
            <a:off x="11384796" y="8317"/>
            <a:ext cx="719380" cy="68413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980999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2491-9B4E-BBBB-AFAE-5731EB8D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MWh - &gt; CO</a:t>
            </a:r>
            <a:r>
              <a:rPr lang="en-LV" baseline="-25000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56CF0-349B-1278-7175-AEF457975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23" y="806151"/>
            <a:ext cx="9374284" cy="3114920"/>
          </a:xfrm>
          <a:prstGeom prst="rect">
            <a:avLst/>
          </a:prstGeom>
        </p:spPr>
      </p:pic>
      <p:pic>
        <p:nvPicPr>
          <p:cNvPr id="1026" name="Picture 2" descr="Guide to Power Generation Industry KPIs - Visible Alpha">
            <a:extLst>
              <a:ext uri="{FF2B5EF4-FFF2-40B4-BE49-F238E27FC236}">
                <a16:creationId xmlns:a16="http://schemas.microsoft.com/office/drawing/2014/main" id="{21CEBFEA-A45A-2AC8-5212-75F68CAB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12" y="3921071"/>
            <a:ext cx="4401520" cy="285546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6BE204-C645-B57D-1D07-11B97278CAFD}"/>
              </a:ext>
            </a:extLst>
          </p:cNvPr>
          <p:cNvSpPr txBox="1"/>
          <p:nvPr/>
        </p:nvSpPr>
        <p:spPr>
          <a:xfrm>
            <a:off x="583768" y="5117971"/>
            <a:ext cx="6307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sz="2400" dirty="0"/>
              <a:t>m</a:t>
            </a:r>
            <a:r>
              <a:rPr lang="en-LV" sz="2400" baseline="-25000" dirty="0"/>
              <a:t>SEG</a:t>
            </a:r>
            <a:r>
              <a:rPr lang="en-LV" sz="2400" dirty="0"/>
              <a:t> = </a:t>
            </a:r>
            <a:r>
              <a:rPr lang="en-LV" sz="2400" b="1" dirty="0">
                <a:solidFill>
                  <a:schemeClr val="accent1"/>
                </a:solidFill>
              </a:rPr>
              <a:t>1000</a:t>
            </a:r>
            <a:r>
              <a:rPr lang="en-LV" sz="2400" dirty="0"/>
              <a:t> </a:t>
            </a:r>
            <a:r>
              <a:rPr lang="en-LV" sz="1600" dirty="0"/>
              <a:t>MWh</a:t>
            </a:r>
            <a:r>
              <a:rPr lang="en-LV" sz="2400" dirty="0"/>
              <a:t> X </a:t>
            </a:r>
            <a:r>
              <a:rPr lang="en-LV" sz="2400" b="1" dirty="0">
                <a:solidFill>
                  <a:schemeClr val="accent1"/>
                </a:solidFill>
              </a:rPr>
              <a:t>0,109</a:t>
            </a:r>
            <a:r>
              <a:rPr lang="en-LV" sz="2400" dirty="0"/>
              <a:t> </a:t>
            </a:r>
            <a:r>
              <a:rPr lang="en-LV" sz="1600" dirty="0"/>
              <a:t>tCO</a:t>
            </a:r>
            <a:r>
              <a:rPr lang="en-LV" sz="1600" baseline="-25000" dirty="0"/>
              <a:t>2</a:t>
            </a:r>
            <a:r>
              <a:rPr lang="en-LV" sz="1600" dirty="0"/>
              <a:t>/MWh </a:t>
            </a:r>
            <a:r>
              <a:rPr lang="en-LV" sz="2400" dirty="0"/>
              <a:t>= </a:t>
            </a:r>
            <a:r>
              <a:rPr lang="en-LV" sz="2400" b="1" dirty="0">
                <a:solidFill>
                  <a:schemeClr val="accent1"/>
                </a:solidFill>
              </a:rPr>
              <a:t>109</a:t>
            </a:r>
            <a:r>
              <a:rPr lang="en-LV" sz="2400" dirty="0"/>
              <a:t> </a:t>
            </a:r>
            <a:r>
              <a:rPr lang="en-LV" sz="1600" dirty="0"/>
              <a:t>tCO2 ekv./gadā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F356A-50D1-5073-B1D4-A717B1F3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7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Datu vākšana transporta nozarē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955638"/>
            <a:ext cx="10515600" cy="51649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lv-LV" sz="9600" dirty="0"/>
              <a:t>Transporta nozare ir visgrūtākā datu vākšanas jomā</a:t>
            </a:r>
          </a:p>
          <a:p>
            <a:pPr marL="0" indent="0">
              <a:buNone/>
            </a:pPr>
            <a:r>
              <a:rPr lang="lv-LV" sz="4000" dirty="0"/>
              <a:t>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lv-LV" sz="8000" b="1" dirty="0"/>
              <a:t>Pašvaldības autoparks: </a:t>
            </a:r>
            <a:r>
              <a:rPr lang="lv-LV" sz="8000" dirty="0"/>
              <a:t>daudzas pašvaldības to aprēķina, izmantojot degvielas </a:t>
            </a:r>
            <a:r>
              <a:rPr lang="lv-LV" sz="8000" dirty="0" err="1"/>
              <a:t>uzpildes</a:t>
            </a:r>
            <a:r>
              <a:rPr lang="lv-LV" sz="8000" dirty="0"/>
              <a:t> uzskaiti (rēķinus par degvielas uzpildīšanu!)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lv-LV" sz="8000" b="1" dirty="0"/>
              <a:t>Sabiedriskais transports: </a:t>
            </a:r>
            <a:r>
              <a:rPr lang="lv-LV" sz="8000" dirty="0"/>
              <a:t>transporta uzņēmumi apzinās savus patēriņus, grūtākais ir to aprēķināt pašvaldības robežās (sabiedriskais transports parasti apkalpo vairākas pašvaldības)</a:t>
            </a:r>
          </a:p>
          <a:p>
            <a:pPr marL="0" indent="0">
              <a:buNone/>
            </a:pPr>
            <a:endParaRPr lang="lv-LV" sz="8000" dirty="0"/>
          </a:p>
          <a:p>
            <a:pPr marL="0" indent="0">
              <a:buNone/>
            </a:pPr>
            <a:r>
              <a:rPr lang="lv-LV" sz="9600" dirty="0"/>
              <a:t>Privātais transports: visgrūtākā nozare, dažādas pieejas datu vākšanai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lv-LV" sz="8000" b="1" dirty="0"/>
              <a:t>Reģistrētie transportlīdzekļi: </a:t>
            </a:r>
            <a:r>
              <a:rPr lang="lv-LV" sz="8000" dirty="0"/>
              <a:t>daudzas pašvaldības aprēķināja dažādu transportlīdzekļu patēriņu, ņemot vērā dažādu pašvaldībā reģistrēto transportlīdzekļu skaitu, šo transportlīdzekļu īpatnējo patēriņu (statistika) un nobraukto km skaitu (statistika)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lv-LV" sz="8000" b="1" dirty="0"/>
              <a:t>Ar degvielas tirdzniecību </a:t>
            </a:r>
            <a:r>
              <a:rPr lang="lv-LV" sz="8000" dirty="0"/>
              <a:t>pašvaldības teritorijā (ne īpaši labi raksturo vietējo situāciju)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lv-LV" sz="8000" b="1" dirty="0"/>
              <a:t>Transporta plūsmas modeļu </a:t>
            </a:r>
            <a:r>
              <a:rPr lang="lv-LV" sz="8000" dirty="0"/>
              <a:t>izstrāde, izmantojot ceļu kameras</a:t>
            </a:r>
          </a:p>
          <a:p>
            <a:pPr>
              <a:buFont typeface="Wingdings" panose="05000000000000000000" pitchFamily="2" charset="2"/>
              <a:buChar char="§"/>
            </a:pPr>
            <a:endParaRPr lang="lv-LV" sz="8000" dirty="0"/>
          </a:p>
          <a:p>
            <a:pPr marL="0" indent="0">
              <a:buNone/>
            </a:pPr>
            <a:r>
              <a:rPr lang="lv-LV" sz="8000" dirty="0"/>
              <a:t>   </a:t>
            </a:r>
          </a:p>
          <a:p>
            <a:pPr marL="3657600" lvl="8" indent="0" algn="just">
              <a:buNone/>
            </a:pPr>
            <a:endParaRPr lang="lv-LV" sz="2400" dirty="0"/>
          </a:p>
          <a:p>
            <a:pPr marL="3657600" lvl="8" indent="0" algn="just">
              <a:buNone/>
            </a:pPr>
            <a:endParaRPr lang="lv-LV" sz="2400" dirty="0"/>
          </a:p>
          <a:p>
            <a:endParaRPr lang="lv-LV" dirty="0"/>
          </a:p>
          <a:p>
            <a:pPr marL="0" indent="0">
              <a:buNone/>
            </a:pPr>
            <a:r>
              <a:rPr lang="lv-LV" sz="2400" dirty="0">
                <a:latin typeface="+mn-lt"/>
              </a:rPr>
              <a:t> </a:t>
            </a:r>
          </a:p>
          <a:p>
            <a:endParaRPr lang="lv-LV" sz="2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A32C5-1BDD-FEA9-1D15-EF0A389A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5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r Emissions &amp; Global Warming | Union of Concerned Scientists">
            <a:extLst>
              <a:ext uri="{FF2B5EF4-FFF2-40B4-BE49-F238E27FC236}">
                <a16:creationId xmlns:a16="http://schemas.microsoft.com/office/drawing/2014/main" id="{D74AB65B-7DEF-1515-3065-783224C75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875" y="634999"/>
            <a:ext cx="13577457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B0800-8852-1803-753B-65CB4916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Transporta radītās emisijas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8E2D0-ECFA-B1E5-78D5-63159931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F77E9-4CC5-23FB-0B46-BAEF3419F50C}"/>
              </a:ext>
            </a:extLst>
          </p:cNvPr>
          <p:cNvSpPr txBox="1"/>
          <p:nvPr/>
        </p:nvSpPr>
        <p:spPr>
          <a:xfrm>
            <a:off x="0" y="4707226"/>
            <a:ext cx="7750015" cy="707886"/>
          </a:xfrm>
          <a:prstGeom prst="rect">
            <a:avLst/>
          </a:prstGeom>
          <a:solidFill>
            <a:schemeClr val="bg1">
              <a:lumMod val="95000"/>
              <a:alpha val="60048"/>
            </a:schemeClr>
          </a:solidFill>
        </p:spPr>
        <p:txBody>
          <a:bodyPr wrap="square" rtlCol="0">
            <a:spAutoFit/>
          </a:bodyPr>
          <a:lstStyle/>
          <a:p>
            <a:r>
              <a:rPr lang="en-LV" sz="2400" dirty="0"/>
              <a:t>Q,</a:t>
            </a:r>
            <a:r>
              <a:rPr lang="en-LV" sz="2400" baseline="-25000" dirty="0"/>
              <a:t>MWh</a:t>
            </a:r>
            <a:r>
              <a:rPr lang="en-LV" sz="2400" dirty="0"/>
              <a:t> = </a:t>
            </a:r>
            <a:r>
              <a:rPr lang="en-LV" sz="2400" b="1" dirty="0">
                <a:solidFill>
                  <a:schemeClr val="accent1"/>
                </a:solidFill>
              </a:rPr>
              <a:t>1,2</a:t>
            </a:r>
            <a:r>
              <a:rPr lang="en-LV" sz="2400" dirty="0"/>
              <a:t> </a:t>
            </a:r>
            <a:r>
              <a:rPr lang="en-LV" sz="1600" dirty="0"/>
              <a:t>m</a:t>
            </a:r>
            <a:r>
              <a:rPr lang="en-LV" sz="1600" baseline="30000" dirty="0"/>
              <a:t>3</a:t>
            </a:r>
            <a:r>
              <a:rPr lang="en-LV" sz="2400" dirty="0"/>
              <a:t> X </a:t>
            </a:r>
            <a:r>
              <a:rPr lang="en-LV" sz="2400" b="1" dirty="0">
                <a:solidFill>
                  <a:schemeClr val="accent1"/>
                </a:solidFill>
              </a:rPr>
              <a:t>12,21 </a:t>
            </a:r>
            <a:r>
              <a:rPr lang="en-LV" sz="1600" dirty="0"/>
              <a:t>MWh/t </a:t>
            </a:r>
            <a:r>
              <a:rPr lang="en-LV" sz="2400" dirty="0"/>
              <a:t> X </a:t>
            </a:r>
            <a:r>
              <a:rPr lang="en-LV" sz="2400" b="1" dirty="0">
                <a:solidFill>
                  <a:schemeClr val="accent1"/>
                </a:solidFill>
              </a:rPr>
              <a:t>0,75</a:t>
            </a:r>
            <a:r>
              <a:rPr lang="en-LV" sz="2400" dirty="0"/>
              <a:t> </a:t>
            </a:r>
            <a:r>
              <a:rPr lang="en-LV" sz="1600" dirty="0"/>
              <a:t>t/m</a:t>
            </a:r>
            <a:r>
              <a:rPr lang="en-LV" sz="1600" baseline="30000" dirty="0"/>
              <a:t>3</a:t>
            </a:r>
            <a:r>
              <a:rPr lang="en-LV" sz="2400" dirty="0"/>
              <a:t> = </a:t>
            </a:r>
            <a:r>
              <a:rPr lang="en-LV" sz="2400" b="1" dirty="0">
                <a:solidFill>
                  <a:schemeClr val="accent1"/>
                </a:solidFill>
              </a:rPr>
              <a:t>10,1</a:t>
            </a:r>
            <a:r>
              <a:rPr lang="en-LV" sz="2400" dirty="0"/>
              <a:t> </a:t>
            </a:r>
            <a:r>
              <a:rPr lang="en-LV" sz="1600" dirty="0"/>
              <a:t>MWh</a:t>
            </a:r>
            <a:r>
              <a:rPr lang="en-LV" sz="2400" dirty="0"/>
              <a:t> </a:t>
            </a:r>
          </a:p>
          <a:p>
            <a:endParaRPr lang="en-LV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71E0C-CC8C-1D26-623B-0C63B6319683}"/>
              </a:ext>
            </a:extLst>
          </p:cNvPr>
          <p:cNvSpPr txBox="1"/>
          <p:nvPr/>
        </p:nvSpPr>
        <p:spPr>
          <a:xfrm>
            <a:off x="18463" y="425928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V" b="1" dirty="0"/>
              <a:t>Benzīns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3D6BF-489A-1A0B-9BBE-74D70B5FB96E}"/>
              </a:ext>
            </a:extLst>
          </p:cNvPr>
          <p:cNvSpPr txBox="1"/>
          <p:nvPr/>
        </p:nvSpPr>
        <p:spPr>
          <a:xfrm>
            <a:off x="0" y="5415112"/>
            <a:ext cx="7750014" cy="46166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en-LV" sz="2400" dirty="0"/>
              <a:t>CO</a:t>
            </a:r>
            <a:r>
              <a:rPr lang="en-LV" sz="2400" baseline="-25000" dirty="0"/>
              <a:t>2</a:t>
            </a:r>
            <a:r>
              <a:rPr lang="en-LV" sz="2200" dirty="0"/>
              <a:t> = </a:t>
            </a:r>
            <a:r>
              <a:rPr lang="en-LV" sz="2400" b="1" dirty="0">
                <a:solidFill>
                  <a:schemeClr val="accent1"/>
                </a:solidFill>
              </a:rPr>
              <a:t>10,1</a:t>
            </a:r>
            <a:r>
              <a:rPr lang="en-LV" sz="2200" dirty="0"/>
              <a:t> </a:t>
            </a:r>
            <a:r>
              <a:rPr lang="en-LV" sz="1600" dirty="0"/>
              <a:t>MWh</a:t>
            </a:r>
            <a:r>
              <a:rPr lang="en-LV" sz="2200" dirty="0"/>
              <a:t> X </a:t>
            </a:r>
            <a:r>
              <a:rPr lang="en-LV" sz="2400" b="1" dirty="0">
                <a:solidFill>
                  <a:schemeClr val="accent1"/>
                </a:solidFill>
              </a:rPr>
              <a:t>0,249</a:t>
            </a:r>
            <a:r>
              <a:rPr lang="en-LV" sz="2200" dirty="0"/>
              <a:t> </a:t>
            </a:r>
            <a:r>
              <a:rPr lang="en-LV" sz="1600" dirty="0"/>
              <a:t>t/MWh </a:t>
            </a:r>
            <a:r>
              <a:rPr lang="en-LV" sz="2000" dirty="0"/>
              <a:t>= </a:t>
            </a:r>
            <a:r>
              <a:rPr lang="en-LV" sz="2400" b="1" dirty="0">
                <a:solidFill>
                  <a:schemeClr val="accent1"/>
                </a:solidFill>
              </a:rPr>
              <a:t>2,5</a:t>
            </a:r>
            <a:r>
              <a:rPr lang="en-LV" sz="2200" b="1" dirty="0">
                <a:solidFill>
                  <a:schemeClr val="accent1"/>
                </a:solidFill>
              </a:rPr>
              <a:t> </a:t>
            </a:r>
            <a:r>
              <a:rPr lang="en-LV" sz="2000" dirty="0"/>
              <a:t> t/CO</a:t>
            </a:r>
            <a:r>
              <a:rPr lang="en-LV" sz="2000" baseline="-25000" dirty="0"/>
              <a:t>2</a:t>
            </a:r>
            <a:r>
              <a:rPr lang="en-LV" sz="2200" b="1" dirty="0">
                <a:solidFill>
                  <a:schemeClr val="accent1"/>
                </a:solidFill>
              </a:rPr>
              <a:t> </a:t>
            </a:r>
            <a:endParaRPr lang="en-LV" sz="22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3FEC929-1E9B-29D9-CFC5-6D9B2E2C4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77594"/>
              </p:ext>
            </p:extLst>
          </p:nvPr>
        </p:nvGraphicFramePr>
        <p:xfrm>
          <a:off x="6096000" y="856505"/>
          <a:ext cx="5858360" cy="1480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019">
                  <a:extLst>
                    <a:ext uri="{9D8B030D-6E8A-4147-A177-3AD203B41FA5}">
                      <a16:colId xmlns:a16="http://schemas.microsoft.com/office/drawing/2014/main" val="3320412166"/>
                    </a:ext>
                  </a:extLst>
                </a:gridCol>
                <a:gridCol w="1389335">
                  <a:extLst>
                    <a:ext uri="{9D8B030D-6E8A-4147-A177-3AD203B41FA5}">
                      <a16:colId xmlns:a16="http://schemas.microsoft.com/office/drawing/2014/main" val="3627498879"/>
                    </a:ext>
                  </a:extLst>
                </a:gridCol>
                <a:gridCol w="1129992">
                  <a:extLst>
                    <a:ext uri="{9D8B030D-6E8A-4147-A177-3AD203B41FA5}">
                      <a16:colId xmlns:a16="http://schemas.microsoft.com/office/drawing/2014/main" val="785764342"/>
                    </a:ext>
                  </a:extLst>
                </a:gridCol>
                <a:gridCol w="1431014">
                  <a:extLst>
                    <a:ext uri="{9D8B030D-6E8A-4147-A177-3AD203B41FA5}">
                      <a16:colId xmlns:a16="http://schemas.microsoft.com/office/drawing/2014/main" val="2936551006"/>
                    </a:ext>
                  </a:extLst>
                </a:gridCol>
              </a:tblGrid>
              <a:tr h="615475">
                <a:tc>
                  <a:txBody>
                    <a:bodyPr/>
                    <a:lstStyle/>
                    <a:p>
                      <a:pPr algn="l" fontAlgn="b"/>
                      <a:r>
                        <a:rPr lang="en-LV" sz="1600" u="none" strike="noStrike" dirty="0">
                          <a:effectLst/>
                        </a:rPr>
                        <a:t> </a:t>
                      </a:r>
                      <a:endParaRPr lang="en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>
                          <a:effectLst/>
                        </a:rPr>
                        <a:t>Blīvums</a:t>
                      </a:r>
                      <a:r>
                        <a:rPr lang="en-GB" sz="1600" u="none" strike="noStrike" dirty="0">
                          <a:effectLst/>
                        </a:rPr>
                        <a:t>, t/m</a:t>
                      </a:r>
                      <a:r>
                        <a:rPr lang="en-GB" sz="1600" u="none" strike="noStrike" baseline="30000" dirty="0">
                          <a:effectLst/>
                        </a:rPr>
                        <a:t>3</a:t>
                      </a:r>
                      <a:endParaRPr lang="en-GB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Qzd, MWh/t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Emisijas fak, t/MWh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6926143"/>
                  </a:ext>
                </a:extLst>
              </a:tr>
              <a:tr h="28850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/>
                        </a:rPr>
                        <a:t>Benzīns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u="none" strike="noStrike" dirty="0">
                          <a:effectLst/>
                        </a:rPr>
                        <a:t>0,75</a:t>
                      </a:r>
                      <a:endParaRPr lang="en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u="none" strike="noStrike">
                          <a:effectLst/>
                        </a:rPr>
                        <a:t>12,21</a:t>
                      </a:r>
                      <a:endParaRPr lang="en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u="none" strike="noStrike">
                          <a:effectLst/>
                        </a:rPr>
                        <a:t>0,249</a:t>
                      </a:r>
                      <a:endParaRPr lang="en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2290876"/>
                  </a:ext>
                </a:extLst>
              </a:tr>
              <a:tr h="28850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>
                          <a:effectLst/>
                        </a:rPr>
                        <a:t>Dīzeļdegviela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u="none" strike="noStrike">
                          <a:effectLst/>
                        </a:rPr>
                        <a:t>0,84</a:t>
                      </a:r>
                      <a:endParaRPr lang="en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u="none" strike="noStrike">
                          <a:effectLst/>
                        </a:rPr>
                        <a:t>11,8</a:t>
                      </a:r>
                      <a:endParaRPr lang="en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u="none" strike="noStrike">
                          <a:effectLst/>
                        </a:rPr>
                        <a:t>0,267</a:t>
                      </a:r>
                      <a:endParaRPr lang="en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0526972"/>
                  </a:ext>
                </a:extLst>
              </a:tr>
              <a:tr h="28850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/>
                        </a:rPr>
                        <a:t>Autogāze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u="none" strike="noStrike">
                          <a:effectLst/>
                        </a:rPr>
                        <a:t>0,65</a:t>
                      </a:r>
                      <a:endParaRPr lang="en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u="none" strike="noStrike">
                          <a:effectLst/>
                        </a:rPr>
                        <a:t>12,65</a:t>
                      </a:r>
                      <a:endParaRPr lang="en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LV" sz="1600" u="none" strike="noStrike" dirty="0">
                          <a:effectLst/>
                        </a:rPr>
                        <a:t>0,225</a:t>
                      </a:r>
                      <a:endParaRPr lang="en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667879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16CE53B-D998-0C0F-C224-357F56420646}"/>
              </a:ext>
            </a:extLst>
          </p:cNvPr>
          <p:cNvSpPr txBox="1"/>
          <p:nvPr/>
        </p:nvSpPr>
        <p:spPr>
          <a:xfrm>
            <a:off x="18463" y="2991211"/>
            <a:ext cx="7750015" cy="707886"/>
          </a:xfrm>
          <a:prstGeom prst="rect">
            <a:avLst/>
          </a:prstGeom>
          <a:solidFill>
            <a:schemeClr val="bg1">
              <a:lumMod val="95000"/>
              <a:alpha val="60048"/>
            </a:schemeClr>
          </a:solidFill>
        </p:spPr>
        <p:txBody>
          <a:bodyPr wrap="square" rtlCol="0">
            <a:spAutoFit/>
          </a:bodyPr>
          <a:lstStyle/>
          <a:p>
            <a:r>
              <a:rPr lang="en-LV" sz="2400" dirty="0"/>
              <a:t>Q,</a:t>
            </a:r>
            <a:r>
              <a:rPr lang="en-LV" sz="2400" baseline="-25000" dirty="0"/>
              <a:t>MWh</a:t>
            </a:r>
            <a:r>
              <a:rPr lang="en-LV" sz="2400" dirty="0"/>
              <a:t> = </a:t>
            </a:r>
            <a:r>
              <a:rPr lang="en-LV" sz="2400" b="1" dirty="0">
                <a:solidFill>
                  <a:schemeClr val="accent1"/>
                </a:solidFill>
              </a:rPr>
              <a:t>1,2</a:t>
            </a:r>
            <a:r>
              <a:rPr lang="en-LV" sz="2400" dirty="0"/>
              <a:t> </a:t>
            </a:r>
            <a:r>
              <a:rPr lang="en-LV" sz="1600" dirty="0"/>
              <a:t>m</a:t>
            </a:r>
            <a:r>
              <a:rPr lang="en-LV" sz="1600" baseline="30000" dirty="0"/>
              <a:t>3</a:t>
            </a:r>
            <a:r>
              <a:rPr lang="en-LV" sz="2400" dirty="0"/>
              <a:t> X </a:t>
            </a:r>
            <a:r>
              <a:rPr lang="en-LV" sz="2400" b="1" dirty="0">
                <a:solidFill>
                  <a:schemeClr val="accent1"/>
                </a:solidFill>
              </a:rPr>
              <a:t>11,80 </a:t>
            </a:r>
            <a:r>
              <a:rPr lang="en-LV" sz="1600" dirty="0"/>
              <a:t>MWh/t </a:t>
            </a:r>
            <a:r>
              <a:rPr lang="en-LV" sz="2400" dirty="0"/>
              <a:t> X </a:t>
            </a:r>
            <a:r>
              <a:rPr lang="en-LV" sz="2400" b="1" dirty="0">
                <a:solidFill>
                  <a:schemeClr val="accent1"/>
                </a:solidFill>
              </a:rPr>
              <a:t>0,84</a:t>
            </a:r>
            <a:r>
              <a:rPr lang="en-LV" sz="2400" dirty="0"/>
              <a:t> </a:t>
            </a:r>
            <a:r>
              <a:rPr lang="en-LV" sz="1600" dirty="0"/>
              <a:t>t/m</a:t>
            </a:r>
            <a:r>
              <a:rPr lang="en-LV" sz="1600" baseline="30000" dirty="0"/>
              <a:t>3</a:t>
            </a:r>
            <a:r>
              <a:rPr lang="en-LV" sz="2400" dirty="0"/>
              <a:t> = </a:t>
            </a:r>
            <a:r>
              <a:rPr lang="en-LV" sz="2400" b="1" dirty="0">
                <a:solidFill>
                  <a:schemeClr val="accent1"/>
                </a:solidFill>
              </a:rPr>
              <a:t>11,90</a:t>
            </a:r>
            <a:r>
              <a:rPr lang="en-LV" sz="2400" dirty="0"/>
              <a:t> </a:t>
            </a:r>
            <a:r>
              <a:rPr lang="en-LV" sz="1600" dirty="0"/>
              <a:t>MWh</a:t>
            </a:r>
            <a:r>
              <a:rPr lang="en-LV" sz="2400" dirty="0"/>
              <a:t> </a:t>
            </a:r>
          </a:p>
          <a:p>
            <a:endParaRPr lang="en-LV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B2FC22-E9FD-56A8-2671-ED0A1C66D467}"/>
              </a:ext>
            </a:extLst>
          </p:cNvPr>
          <p:cNvSpPr txBox="1"/>
          <p:nvPr/>
        </p:nvSpPr>
        <p:spPr>
          <a:xfrm>
            <a:off x="36926" y="2543269"/>
            <a:ext cx="144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V" b="1" dirty="0"/>
              <a:t>Dīzeļdegviela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33979-2579-D34E-2499-19026BDC0949}"/>
              </a:ext>
            </a:extLst>
          </p:cNvPr>
          <p:cNvSpPr txBox="1"/>
          <p:nvPr/>
        </p:nvSpPr>
        <p:spPr>
          <a:xfrm>
            <a:off x="18463" y="3699097"/>
            <a:ext cx="7750014" cy="46166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en-LV" sz="2400" dirty="0"/>
              <a:t>CO</a:t>
            </a:r>
            <a:r>
              <a:rPr lang="en-LV" sz="2400" baseline="-25000" dirty="0"/>
              <a:t>2</a:t>
            </a:r>
            <a:r>
              <a:rPr lang="en-LV" sz="2200" dirty="0"/>
              <a:t> = </a:t>
            </a:r>
            <a:r>
              <a:rPr lang="en-LV" sz="2400" b="1" dirty="0">
                <a:solidFill>
                  <a:schemeClr val="accent1"/>
                </a:solidFill>
              </a:rPr>
              <a:t>11,9</a:t>
            </a:r>
            <a:r>
              <a:rPr lang="en-LV" sz="2200" dirty="0"/>
              <a:t> </a:t>
            </a:r>
            <a:r>
              <a:rPr lang="en-LV" sz="1600" dirty="0"/>
              <a:t>MWh</a:t>
            </a:r>
            <a:r>
              <a:rPr lang="en-LV" sz="2200" dirty="0"/>
              <a:t> X </a:t>
            </a:r>
            <a:r>
              <a:rPr lang="en-LV" sz="2400" b="1" dirty="0">
                <a:solidFill>
                  <a:schemeClr val="accent1"/>
                </a:solidFill>
              </a:rPr>
              <a:t>0,267</a:t>
            </a:r>
            <a:r>
              <a:rPr lang="en-LV" sz="2200" dirty="0"/>
              <a:t> </a:t>
            </a:r>
            <a:r>
              <a:rPr lang="en-LV" sz="1600" dirty="0"/>
              <a:t>t/MWh </a:t>
            </a:r>
            <a:r>
              <a:rPr lang="en-LV" sz="2000" dirty="0"/>
              <a:t>= </a:t>
            </a:r>
            <a:r>
              <a:rPr lang="en-LV" sz="2400" b="1" dirty="0">
                <a:solidFill>
                  <a:schemeClr val="accent1"/>
                </a:solidFill>
              </a:rPr>
              <a:t>3,18</a:t>
            </a:r>
            <a:r>
              <a:rPr lang="en-LV" sz="2200" b="1" dirty="0">
                <a:solidFill>
                  <a:schemeClr val="accent1"/>
                </a:solidFill>
              </a:rPr>
              <a:t> </a:t>
            </a:r>
            <a:r>
              <a:rPr lang="en-LV" sz="2000" dirty="0"/>
              <a:t> t/CO</a:t>
            </a:r>
            <a:r>
              <a:rPr lang="en-LV" sz="2000" baseline="-25000" dirty="0"/>
              <a:t>2</a:t>
            </a:r>
            <a:r>
              <a:rPr lang="en-LV" sz="2200" b="1" dirty="0">
                <a:solidFill>
                  <a:schemeClr val="accent1"/>
                </a:solidFill>
              </a:rPr>
              <a:t> </a:t>
            </a:r>
            <a:endParaRPr lang="en-LV" sz="2200" dirty="0"/>
          </a:p>
        </p:txBody>
      </p:sp>
    </p:spTree>
    <p:extLst>
      <p:ext uri="{BB962C8B-B14F-4D97-AF65-F5344CB8AC3E}">
        <p14:creationId xmlns:p14="http://schemas.microsoft.com/office/powerpoint/2010/main" val="2747143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FF045-74D3-DC47-8E53-F7688D39702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28765" y="446485"/>
            <a:ext cx="5000625" cy="584648"/>
          </a:xfrm>
        </p:spPr>
        <p:txBody>
          <a:bodyPr/>
          <a:lstStyle/>
          <a:p>
            <a:r>
              <a:rPr lang="en-LV" dirty="0"/>
              <a:t>Ielu apgaismojums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54110-F69A-C94A-8A48-8B0C49AFBB42}"/>
              </a:ext>
            </a:extLst>
          </p:cNvPr>
          <p:cNvSpPr txBox="1"/>
          <p:nvPr/>
        </p:nvSpPr>
        <p:spPr>
          <a:xfrm>
            <a:off x="3053166" y="2867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V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254E3EB-ACF5-D44E-9551-CD0DB8EF34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9325459" y="6384808"/>
            <a:ext cx="27432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28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905153-8F1F-C049-9701-8245007F73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468" y="0"/>
            <a:ext cx="457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DEE30C-742C-3D44-8452-6566D4DEE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3" y="2913433"/>
            <a:ext cx="4296444" cy="28642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CD67F3-ACCC-4446-9CE9-93FF69715C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55" y="5823976"/>
            <a:ext cx="4296445" cy="1080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32BFD7-F4DB-CB40-8004-8A26F98BBF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0" y="2890"/>
            <a:ext cx="4296444" cy="28642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4B79DB-3DC8-D54E-9922-EA51DA25DA2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7036" y="2278457"/>
            <a:ext cx="3059127" cy="45886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015790-796C-8E41-8C6F-8227F8CB23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400" y="4545"/>
            <a:ext cx="3079763" cy="2156697"/>
          </a:xfrm>
          <a:prstGeom prst="rect">
            <a:avLst/>
          </a:prstGeom>
        </p:spPr>
      </p:pic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BFAABFAF-780A-9641-B318-7A01F3C3E84A}"/>
              </a:ext>
            </a:extLst>
          </p:cNvPr>
          <p:cNvSpPr txBox="1">
            <a:spLocks/>
          </p:cNvSpPr>
          <p:nvPr/>
        </p:nvSpPr>
        <p:spPr>
          <a:xfrm>
            <a:off x="9325459" y="65391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31D3B-255B-14D9-4F18-861AF32D65CB}"/>
              </a:ext>
            </a:extLst>
          </p:cNvPr>
          <p:cNvSpPr txBox="1"/>
          <p:nvPr/>
        </p:nvSpPr>
        <p:spPr>
          <a:xfrm>
            <a:off x="4310677" y="4696759"/>
            <a:ext cx="7750015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LV" sz="2800" dirty="0"/>
              <a:t>Q,</a:t>
            </a:r>
            <a:r>
              <a:rPr lang="en-LV" sz="2800" baseline="-25000" dirty="0"/>
              <a:t>kWh</a:t>
            </a:r>
            <a:r>
              <a:rPr lang="en-LV" sz="2800" dirty="0"/>
              <a:t> = </a:t>
            </a:r>
            <a:r>
              <a:rPr lang="en-LV" sz="2800" b="1" dirty="0">
                <a:solidFill>
                  <a:schemeClr val="accent1"/>
                </a:solidFill>
              </a:rPr>
              <a:t>3800</a:t>
            </a:r>
            <a:r>
              <a:rPr lang="en-LV" sz="2800" dirty="0"/>
              <a:t> </a:t>
            </a:r>
            <a:r>
              <a:rPr lang="en-LV" sz="2400" dirty="0"/>
              <a:t>h</a:t>
            </a:r>
            <a:r>
              <a:rPr lang="en-LV" sz="2800" b="1" dirty="0">
                <a:solidFill>
                  <a:schemeClr val="accent1"/>
                </a:solidFill>
              </a:rPr>
              <a:t>  </a:t>
            </a:r>
            <a:r>
              <a:rPr lang="en-LV" sz="2800" dirty="0"/>
              <a:t>X </a:t>
            </a:r>
            <a:r>
              <a:rPr lang="en-LV" sz="2800" b="1" dirty="0">
                <a:solidFill>
                  <a:schemeClr val="accent1"/>
                </a:solidFill>
              </a:rPr>
              <a:t>170 </a:t>
            </a:r>
            <a:r>
              <a:rPr lang="en-LV" dirty="0"/>
              <a:t>W </a:t>
            </a:r>
            <a:r>
              <a:rPr lang="en-LV" sz="2800" dirty="0"/>
              <a:t>: </a:t>
            </a:r>
            <a:r>
              <a:rPr lang="en-LV" sz="2800" b="1" dirty="0">
                <a:solidFill>
                  <a:schemeClr val="accent1"/>
                </a:solidFill>
              </a:rPr>
              <a:t>1000</a:t>
            </a:r>
            <a:r>
              <a:rPr lang="en-LV" sz="2800" dirty="0"/>
              <a:t>  = </a:t>
            </a:r>
            <a:r>
              <a:rPr lang="en-LV" sz="2800" b="1" dirty="0">
                <a:solidFill>
                  <a:schemeClr val="accent1"/>
                </a:solidFill>
              </a:rPr>
              <a:t>646</a:t>
            </a:r>
            <a:r>
              <a:rPr lang="en-LV" sz="2800" dirty="0"/>
              <a:t> </a:t>
            </a:r>
            <a:r>
              <a:rPr lang="en-LV" dirty="0"/>
              <a:t>kWh/gadā</a:t>
            </a:r>
          </a:p>
          <a:p>
            <a:endParaRPr lang="en-LV" sz="2000" dirty="0"/>
          </a:p>
          <a:p>
            <a:pPr marL="457200" indent="-457200">
              <a:buFontTx/>
              <a:buChar char="-"/>
            </a:pPr>
            <a:r>
              <a:rPr lang="en-LV" sz="2000" b="1" dirty="0"/>
              <a:t>lm/W</a:t>
            </a:r>
          </a:p>
          <a:p>
            <a:pPr marL="457200" indent="-457200">
              <a:buFontTx/>
              <a:buChar char="-"/>
            </a:pPr>
            <a:r>
              <a:rPr lang="en-LV" sz="2000" b="1" dirty="0"/>
              <a:t>kWh/gaismeklis</a:t>
            </a:r>
          </a:p>
          <a:p>
            <a:pPr marL="457200" indent="-457200">
              <a:buFontTx/>
              <a:buChar char="-"/>
            </a:pPr>
            <a:r>
              <a:rPr lang="en-LV" sz="2000" b="1" dirty="0"/>
              <a:t>kWh/h</a:t>
            </a:r>
          </a:p>
          <a:p>
            <a:pPr marL="457200" indent="-457200">
              <a:buFontTx/>
              <a:buChar char="-"/>
            </a:pPr>
            <a:r>
              <a:rPr lang="en-LV" sz="2000" b="1" dirty="0"/>
              <a:t>kWh/m</a:t>
            </a:r>
            <a:r>
              <a:rPr lang="en-LV" sz="2000" b="1" baseline="30000" dirty="0"/>
              <a:t>2</a:t>
            </a:r>
            <a:r>
              <a:rPr lang="en-LV" sz="2000" b="1" dirty="0"/>
              <a:t> ceļa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D25F9-20E2-ACE7-E022-CE4201286E6D}"/>
              </a:ext>
            </a:extLst>
          </p:cNvPr>
          <p:cNvSpPr txBox="1"/>
          <p:nvPr/>
        </p:nvSpPr>
        <p:spPr>
          <a:xfrm>
            <a:off x="7935132" y="5284922"/>
            <a:ext cx="3580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rgbClr val="FF0000"/>
                </a:solidFill>
              </a:rPr>
              <a:t>Daudz laikietilpīgāk būs veikt </a:t>
            </a:r>
            <a:r>
              <a:rPr lang="lv-LV" sz="2400" b="1" dirty="0">
                <a:solidFill>
                  <a:srgbClr val="FF0000"/>
                </a:solidFill>
              </a:rPr>
              <a:t>ielu apgaismojuma inventarizāciju!</a:t>
            </a:r>
          </a:p>
        </p:txBody>
      </p:sp>
    </p:spTree>
    <p:extLst>
      <p:ext uri="{BB962C8B-B14F-4D97-AF65-F5344CB8AC3E}">
        <p14:creationId xmlns:p14="http://schemas.microsoft.com/office/powerpoint/2010/main" val="322168700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Dati par klimata riskiem un ievainojamību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1925" y="1503335"/>
            <a:ext cx="10671875" cy="467362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lv-LV" dirty="0">
                <a:latin typeface="+mj-lt"/>
              </a:rPr>
              <a:t>Lielākā daļa pašvaldību izmanto </a:t>
            </a:r>
            <a:r>
              <a:rPr lang="lv-LV" b="1" dirty="0">
                <a:latin typeface="+mj-lt"/>
              </a:rPr>
              <a:t>laikapstākļu prognožu modeļu </a:t>
            </a:r>
            <a:r>
              <a:rPr lang="lv-LV" dirty="0">
                <a:latin typeface="+mj-lt"/>
              </a:rPr>
              <a:t>bāzi meteoroloģiskajos datos (</a:t>
            </a:r>
            <a:r>
              <a:rPr lang="lv-LV" b="1" dirty="0" err="1">
                <a:latin typeface="+mj-lt"/>
              </a:rPr>
              <a:t>meteostacijas</a:t>
            </a:r>
            <a:r>
              <a:rPr lang="lv-LV" dirty="0">
                <a:latin typeface="+mj-lt"/>
              </a:rPr>
              <a:t>), dažos gadījumos meteoroloģijas iestādes to ir pieejamas bez maksas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dirty="0">
              <a:latin typeface="+mj-lt"/>
            </a:endParaRPr>
          </a:p>
          <a:p>
            <a:pPr algn="just">
              <a:lnSpc>
                <a:spcPct val="100000"/>
              </a:lnSpc>
            </a:pPr>
            <a:r>
              <a:rPr lang="lv-LV" dirty="0">
                <a:latin typeface="+mj-lt"/>
              </a:rPr>
              <a:t>Veselības datu analīzei vairākas pašvaldības izmantoja slimnīcu datus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lv-LV" dirty="0">
                <a:latin typeface="+mj-lt"/>
              </a:rPr>
              <a:t>  </a:t>
            </a:r>
          </a:p>
          <a:p>
            <a:pPr algn="just">
              <a:lnSpc>
                <a:spcPct val="100000"/>
              </a:lnSpc>
            </a:pPr>
            <a:r>
              <a:rPr lang="lv-LV" dirty="0">
                <a:latin typeface="+mj-lt"/>
              </a:rPr>
              <a:t>Pašvaldības var izmanto apdrošināšanas datus, lai noteiktu klimata pārmaiņu radīto kaitējumu </a:t>
            </a:r>
            <a:endParaRPr lang="lv-LV" sz="7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DAD70-CD68-90CA-E936-638E1CE7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3EA2653-2E49-4C24-B896-1982B05EC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9280"/>
            <a:ext cx="12192000" cy="662782"/>
          </a:xfrm>
        </p:spPr>
        <p:txBody>
          <a:bodyPr/>
          <a:lstStyle/>
          <a:p>
            <a:pPr marL="0" indent="0">
              <a:buNone/>
            </a:pPr>
            <a:r>
              <a:rPr lang="lv-LV" sz="2400" b="1" i="0" u="none" strike="noStrike" baseline="0" dirty="0"/>
              <a:t>GALVENĀS NOZARES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AD883C5-E38B-4735-A4AD-A548B4AC5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62" y="1012727"/>
            <a:ext cx="6020439" cy="5350026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lv-LV" sz="2000" b="0" i="0" u="none" strike="noStrike" baseline="0" dirty="0"/>
              <a:t>Lai SECAP būtu piemēroti, tajos jāiekļauj:</a:t>
            </a:r>
          </a:p>
          <a:p>
            <a:pPr marL="0" indent="0" algn="l">
              <a:spcBef>
                <a:spcPts val="0"/>
              </a:spcBef>
              <a:buNone/>
            </a:pPr>
            <a:endParaRPr lang="lv-LV" sz="2000" b="0" i="0" u="none" strike="noStrike" baseline="0" dirty="0"/>
          </a:p>
          <a:p>
            <a:pPr>
              <a:spcBef>
                <a:spcPts val="0"/>
              </a:spcBef>
            </a:pPr>
            <a:r>
              <a:rPr lang="lv-LV" sz="2000" b="0" i="0" u="none" strike="noStrike" baseline="0" dirty="0"/>
              <a:t>Bāzes līnijas uzskaitei nepieciešams aptvert vismaz 3 no 4 galvenajām nozarēm</a:t>
            </a:r>
          </a:p>
          <a:p>
            <a:pPr marL="0" indent="0" algn="l">
              <a:spcBef>
                <a:spcPts val="0"/>
              </a:spcBef>
              <a:buNone/>
            </a:pPr>
            <a:endParaRPr lang="lv-LV" sz="2000" b="0" i="0" u="none" strike="noStrike" baseline="0" dirty="0"/>
          </a:p>
          <a:p>
            <a:pPr>
              <a:spcBef>
                <a:spcPts val="0"/>
              </a:spcBef>
            </a:pPr>
            <a:r>
              <a:rPr lang="lv-LV" sz="2000" b="0" i="0" u="none" strike="noStrike" baseline="0" dirty="0"/>
              <a:t> konkrētu pasākumu saraksts, kas aptver vismaz pašvaldības sektoru un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lv-LV" sz="2000" b="0" i="0" u="none" strike="noStrike" baseline="0" dirty="0"/>
              <a:t> </a:t>
            </a:r>
            <a:endParaRPr lang="lv-LV" sz="2000" dirty="0"/>
          </a:p>
          <a:p>
            <a:pPr>
              <a:spcBef>
                <a:spcPts val="0"/>
              </a:spcBef>
            </a:pPr>
            <a:r>
              <a:rPr lang="lv-LV" sz="2000" b="0" i="0" u="none" strike="noStrike" baseline="0" dirty="0"/>
              <a:t>viena vai vairākas citas galvenās nozares</a:t>
            </a:r>
            <a:endParaRPr lang="lv-LV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D9C3F1-AAB6-440C-881E-F697F332B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286" y="839500"/>
            <a:ext cx="5503528" cy="48018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FF925-E476-F6C6-003D-E19C55E5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04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06CF8-9A2A-48AA-A9EB-CF013191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Riska un ievainojamības novērtējums (RVA)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F679A7-A48C-4819-A526-43A4821B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873"/>
            <a:ext cx="10515600" cy="4600089"/>
          </a:xfrm>
        </p:spPr>
        <p:txBody>
          <a:bodyPr>
            <a:normAutofit lnSpcReduction="10000"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lv-LV" sz="2400" b="1" dirty="0">
                <a:solidFill>
                  <a:srgbClr val="0070C0"/>
                </a:solidFill>
                <a:latin typeface="+mj-lt"/>
              </a:rPr>
              <a:t>Veltīts klimata neaizsargātībai, apdraudējumiem, kā arī to ietekmei un novērtējumiem.</a:t>
            </a:r>
          </a:p>
          <a:p>
            <a:pPr marL="266700" indent="0">
              <a:spcBef>
                <a:spcPts val="600"/>
              </a:spcBef>
              <a:buNone/>
            </a:pPr>
            <a:endParaRPr lang="lv-LV" b="1" dirty="0">
              <a:solidFill>
                <a:srgbClr val="0070C0"/>
              </a:solidFill>
              <a:latin typeface="+mj-lt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lv-LV" b="1" dirty="0">
                <a:solidFill>
                  <a:srgbClr val="0070C0"/>
                </a:solidFill>
                <a:latin typeface="+mj-lt"/>
              </a:rPr>
              <a:t>1. solis: </a:t>
            </a:r>
            <a:r>
              <a:rPr lang="lv-LV" dirty="0">
                <a:solidFill>
                  <a:srgbClr val="0070C0"/>
                </a:solidFill>
                <a:latin typeface="+mj-lt"/>
              </a:rPr>
              <a:t>pašvaldības tiek aicinātas </a:t>
            </a:r>
            <a:r>
              <a:rPr lang="lv-LV" b="1" u="sng" dirty="0">
                <a:solidFill>
                  <a:srgbClr val="0070C0"/>
                </a:solidFill>
                <a:latin typeface="+mj-lt"/>
              </a:rPr>
              <a:t>novērtēt katra klimata apdraudējuma</a:t>
            </a:r>
            <a:r>
              <a:rPr lang="lv-LV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lv-LV" dirty="0">
                <a:solidFill>
                  <a:srgbClr val="0070C0"/>
                </a:solidFill>
                <a:latin typeface="+mj-lt"/>
              </a:rPr>
              <a:t>veida ietekmi uz vairākām neaizsargātām/ietekmētām nozarēm, piemēram:</a:t>
            </a:r>
          </a:p>
          <a:p>
            <a:pPr marL="609600" indent="-342900">
              <a:spcBef>
                <a:spcPts val="600"/>
              </a:spcBef>
            </a:pPr>
            <a:r>
              <a:rPr lang="lv-LV" dirty="0">
                <a:latin typeface="+mj-lt"/>
              </a:rPr>
              <a:t>Veselība,</a:t>
            </a:r>
          </a:p>
          <a:p>
            <a:pPr marL="609600" indent="-342900">
              <a:spcBef>
                <a:spcPts val="600"/>
              </a:spcBef>
            </a:pPr>
            <a:r>
              <a:rPr lang="lv-LV" dirty="0">
                <a:latin typeface="+mj-lt"/>
              </a:rPr>
              <a:t>Infrastruktūra (enerģētika, ūdens, transports, sociālā),</a:t>
            </a:r>
          </a:p>
          <a:p>
            <a:pPr marL="609600" indent="-342900">
              <a:spcBef>
                <a:spcPts val="600"/>
              </a:spcBef>
            </a:pPr>
            <a:r>
              <a:rPr lang="lv-LV" dirty="0">
                <a:latin typeface="+mj-lt"/>
              </a:rPr>
              <a:t>Pilsētvide,</a:t>
            </a:r>
          </a:p>
          <a:p>
            <a:pPr marL="609600" indent="-342900">
              <a:spcBef>
                <a:spcPts val="600"/>
              </a:spcBef>
            </a:pPr>
            <a:r>
              <a:rPr lang="lv-LV" dirty="0">
                <a:latin typeface="+mj-lt"/>
              </a:rPr>
              <a:t>Ekonomika (tūrisms, lauksaimniecība un mežsaimniecība),</a:t>
            </a:r>
          </a:p>
          <a:p>
            <a:pPr marL="609600" indent="-342900">
              <a:spcBef>
                <a:spcPts val="600"/>
              </a:spcBef>
            </a:pPr>
            <a:r>
              <a:rPr lang="lv-LV" dirty="0">
                <a:latin typeface="+mj-lt"/>
              </a:rPr>
              <a:t>Bioloģiskā daudzveidība (piekrastes zonas, zaļās zonas/meži).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37A30E-0A03-4A08-ACC5-5E60C2F7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50224-4DA1-45D0-876B-48147E635FE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339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06CF8-9A2A-48AA-A9EB-CF013191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Riska un ievainojamības novērtējums (RVA)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F679A7-A48C-4819-A526-43A4821B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11" y="1250156"/>
            <a:ext cx="11325225" cy="4357687"/>
          </a:xfrm>
        </p:spPr>
        <p:txBody>
          <a:bodyPr>
            <a:normAutofit/>
          </a:bodyPr>
          <a:lstStyle/>
          <a:p>
            <a:pPr marL="266700" indent="0">
              <a:spcBef>
                <a:spcPts val="600"/>
              </a:spcBef>
              <a:buNone/>
            </a:pPr>
            <a:r>
              <a:rPr lang="lv-LV" b="1" dirty="0">
                <a:solidFill>
                  <a:srgbClr val="0070C0"/>
                </a:solidFill>
                <a:latin typeface="+mj-lt"/>
              </a:rPr>
              <a:t>2. darbība</a:t>
            </a:r>
            <a:r>
              <a:rPr lang="lv-LV" b="1" u="sng" dirty="0">
                <a:solidFill>
                  <a:srgbClr val="0070C0"/>
                </a:solidFill>
                <a:latin typeface="+mj-lt"/>
              </a:rPr>
              <a:t>. Veiciet ievainojamības analīzi</a:t>
            </a:r>
            <a:r>
              <a:rPr lang="lv-LV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lv-LV" dirty="0">
                <a:solidFill>
                  <a:srgbClr val="0070C0"/>
                </a:solidFill>
                <a:latin typeface="+mj-lt"/>
              </a:rPr>
              <a:t>uzsverot iespējamo ietekmi un to, kas tiek ietekmēts. Analīze tiek veikta katram sektoram attiecībā uz visiem klimata apdraudējumiem.</a:t>
            </a:r>
            <a:endParaRPr lang="lv-LV" dirty="0"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B91B9B-C1EF-4D79-B5A8-26109EC72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2934081"/>
            <a:ext cx="12163425" cy="346710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9DB26-D8F3-4335-970A-2B5F1B7A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50224-4DA1-45D0-876B-48147E635F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227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06CF8-9A2A-48AA-A9EB-CF013191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Riska un ievainojamības novērtējums (RVA)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F679A7-A48C-4819-A526-43A4821B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40" y="1341411"/>
            <a:ext cx="10878519" cy="4510087"/>
          </a:xfrm>
        </p:spPr>
        <p:txBody>
          <a:bodyPr>
            <a:normAutofit/>
          </a:bodyPr>
          <a:lstStyle/>
          <a:p>
            <a:pPr marL="266700" indent="0">
              <a:spcBef>
                <a:spcPts val="600"/>
              </a:spcBef>
              <a:buNone/>
            </a:pPr>
            <a:r>
              <a:rPr lang="lv-LV" b="1" dirty="0">
                <a:solidFill>
                  <a:srgbClr val="0070C0"/>
                </a:solidFill>
                <a:latin typeface="+mj-lt"/>
              </a:rPr>
              <a:t>3. solis</a:t>
            </a:r>
            <a:r>
              <a:rPr lang="lv-LV" b="1" u="sng" dirty="0">
                <a:solidFill>
                  <a:srgbClr val="0070C0"/>
                </a:solidFill>
                <a:latin typeface="+mj-lt"/>
              </a:rPr>
              <a:t>: riska novērtējuma analīzes </a:t>
            </a:r>
            <a:r>
              <a:rPr lang="lv-LV" dirty="0">
                <a:solidFill>
                  <a:srgbClr val="0070C0"/>
                </a:solidFill>
                <a:latin typeface="+mj-lt"/>
              </a:rPr>
              <a:t>veikšana, akcentējot nākotnes riskus un ietekmes līmeni. Analīze tiek veikta katram sektoram attiecībā uz visiem klimata apdraudējumiem.</a:t>
            </a:r>
            <a:endParaRPr lang="lv-LV" dirty="0">
              <a:latin typeface="+mj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2A274C-42AC-4578-9C95-4E4039EC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" y="2876931"/>
            <a:ext cx="11729374" cy="381952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44161B-DBCE-4C7A-86EB-2D6C86C8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50224-4DA1-45D0-876B-48147E635F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94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2A6CAE-8542-BD1A-AFF2-72777870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8471"/>
            <a:ext cx="6571281" cy="3841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9DC2B4-71EC-2746-FB20-8A0630EB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Klimata pārmaiņas Madonā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5413A8-3D71-B8EA-5819-698A35866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22" y="671100"/>
            <a:ext cx="6269178" cy="37304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56A98-2574-6D46-2C52-CCA12260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33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2D837-3C1B-5A49-EB6A-7CCE7D326D08}"/>
              </a:ext>
            </a:extLst>
          </p:cNvPr>
          <p:cNvSpPr txBox="1"/>
          <p:nvPr/>
        </p:nvSpPr>
        <p:spPr>
          <a:xfrm>
            <a:off x="418454" y="1115877"/>
            <a:ext cx="525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dirty="0"/>
              <a:t>Avots: </a:t>
            </a:r>
            <a:r>
              <a:rPr lang="en-GB" dirty="0"/>
              <a:t>https://</a:t>
            </a:r>
            <a:r>
              <a:rPr lang="en-GB" dirty="0" err="1"/>
              <a:t>klimats.meteo.lv</a:t>
            </a:r>
            <a:r>
              <a:rPr lang="en-GB" dirty="0"/>
              <a:t>/</a:t>
            </a:r>
            <a:r>
              <a:rPr lang="en-GB" dirty="0" err="1"/>
              <a:t>pasvaldibu_apskati</a:t>
            </a:r>
            <a:r>
              <a:rPr lang="en-GB" dirty="0"/>
              <a:t>/</a:t>
            </a:r>
            <a:r>
              <a:rPr lang="en-GB" dirty="0" err="1"/>
              <a:t>novads</a:t>
            </a:r>
            <a:r>
              <a:rPr lang="en-GB" dirty="0"/>
              <a:t>/</a:t>
            </a:r>
            <a:r>
              <a:rPr lang="en-GB" dirty="0" err="1"/>
              <a:t>madonas_novads</a:t>
            </a:r>
            <a:r>
              <a:rPr lang="en-GB" dirty="0"/>
              <a:t>/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606836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D56F-7217-FC77-4672-CEF5F4A1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Klimata pārmaiņas Madonā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2D2849-3248-BF6A-3910-E633606E0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43" y="1628484"/>
            <a:ext cx="9097504" cy="5167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0C551-4BC9-5ACD-37FA-31D55543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4F714-91FD-E072-B2F5-D8364CD8B9D2}"/>
              </a:ext>
            </a:extLst>
          </p:cNvPr>
          <p:cNvSpPr txBox="1"/>
          <p:nvPr/>
        </p:nvSpPr>
        <p:spPr>
          <a:xfrm>
            <a:off x="247973" y="850486"/>
            <a:ext cx="1126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i="0" u="none" strike="noStrike" dirty="0">
                <a:solidFill>
                  <a:srgbClr val="354052"/>
                </a:solidFill>
                <a:effectLst/>
                <a:latin typeface="+mj-lt"/>
              </a:rPr>
              <a:t>2021. gadā vidējā gaisa temperatūra Madonas novadā bija </a:t>
            </a:r>
            <a:r>
              <a:rPr lang="lv-LV" sz="2000" b="1" i="0" u="none" strike="noStrike" dirty="0">
                <a:solidFill>
                  <a:srgbClr val="01A76F"/>
                </a:solidFill>
                <a:effectLst/>
                <a:latin typeface="+mj-lt"/>
                <a:hlinkClick r:id="rId3"/>
              </a:rPr>
              <a:t>+6,2 °C</a:t>
            </a:r>
            <a:r>
              <a:rPr lang="lv-LV" sz="2000" b="1" i="0" u="none" strike="noStrike" dirty="0">
                <a:solidFill>
                  <a:srgbClr val="354052"/>
                </a:solidFill>
                <a:effectLst/>
                <a:latin typeface="+mj-lt"/>
              </a:rPr>
              <a:t> , šim gadam esot </a:t>
            </a:r>
            <a:r>
              <a:rPr lang="lv-LV" sz="2000" b="1" i="0" u="none" strike="noStrike" dirty="0">
                <a:solidFill>
                  <a:srgbClr val="01A76F"/>
                </a:solidFill>
                <a:effectLst/>
                <a:latin typeface="+mj-lt"/>
                <a:hlinkClick r:id="rId3"/>
              </a:rPr>
              <a:t>0,1 °C</a:t>
            </a:r>
            <a:r>
              <a:rPr lang="lv-LV" sz="2000" b="1" i="0" u="none" strike="noStrike" dirty="0">
                <a:solidFill>
                  <a:srgbClr val="354052"/>
                </a:solidFill>
                <a:effectLst/>
                <a:latin typeface="+mj-lt"/>
              </a:rPr>
              <a:t> siltākam par 1991.-2020. gada normu </a:t>
            </a:r>
            <a:r>
              <a:rPr lang="lv-LV" sz="2000" b="1" i="0" u="none" strike="noStrike" dirty="0">
                <a:solidFill>
                  <a:srgbClr val="01A76F"/>
                </a:solidFill>
                <a:effectLst/>
                <a:latin typeface="+mj-lt"/>
                <a:hlinkClick r:id="rId3"/>
              </a:rPr>
              <a:t>(+6,1 ºC).</a:t>
            </a:r>
            <a:endParaRPr lang="lv-LV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7657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7C48-A0AB-84E8-2FA8-0007EC9E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Klimata pārmaiņas Madonā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17BA5-3DFC-D972-086F-4BE38D8D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1" y="976393"/>
            <a:ext cx="11360258" cy="557939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lv-LV" sz="1800" b="0" i="0" u="none" strike="noStrike" dirty="0">
                <a:solidFill>
                  <a:srgbClr val="354052"/>
                </a:solidFill>
                <a:effectLst/>
                <a:latin typeface="+mj-lt"/>
              </a:rPr>
              <a:t>Nākotnes prognozes liecina, ka </a:t>
            </a:r>
            <a:r>
              <a:rPr lang="lv-LV" sz="1800" b="1" dirty="0">
                <a:solidFill>
                  <a:srgbClr val="01A76F"/>
                </a:solidFill>
                <a:latin typeface="+mj-lt"/>
              </a:rPr>
              <a:t>gada vidējā gaisa temperatūra Madonas novadā turpinās paaugstināties</a:t>
            </a:r>
            <a:r>
              <a:rPr lang="lv-LV" sz="1800" b="1" i="0" u="none" strike="noStrike" dirty="0">
                <a:solidFill>
                  <a:srgbClr val="354052"/>
                </a:solidFill>
                <a:effectLst/>
                <a:latin typeface="+mj-lt"/>
              </a:rPr>
              <a:t>. </a:t>
            </a:r>
            <a:r>
              <a:rPr lang="lv-LV" sz="1800" b="0" i="0" u="none" strike="noStrike" dirty="0">
                <a:solidFill>
                  <a:srgbClr val="354052"/>
                </a:solidFill>
                <a:effectLst/>
                <a:latin typeface="+mj-lt"/>
              </a:rPr>
              <a:t>Gadsimta beigās (2071.-2100. gads), atbilstoši vidēju klimata pārmaiņu scenārijam, gada vidējā gaisa temperatūra sasniegs </a:t>
            </a:r>
            <a:r>
              <a:rPr lang="lv-LV" sz="1800" b="0" i="0" u="none" strike="noStrike" dirty="0">
                <a:solidFill>
                  <a:srgbClr val="01A76F"/>
                </a:solidFill>
                <a:effectLst/>
                <a:latin typeface="+mj-lt"/>
                <a:hlinkClick r:id="rId2"/>
              </a:rPr>
              <a:t>+8,6 ºC</a:t>
            </a:r>
            <a:r>
              <a:rPr lang="lv-LV" sz="1800" b="0" i="0" u="none" strike="noStrike" dirty="0">
                <a:solidFill>
                  <a:srgbClr val="354052"/>
                </a:solidFill>
                <a:effectLst/>
                <a:latin typeface="+mj-lt"/>
              </a:rPr>
              <a:t>, tas ir, būs par </a:t>
            </a:r>
            <a:r>
              <a:rPr lang="lv-LV" sz="1800" b="0" i="0" u="none" strike="noStrike" dirty="0">
                <a:solidFill>
                  <a:srgbClr val="01A76F"/>
                </a:solidFill>
                <a:effectLst/>
                <a:latin typeface="+mj-lt"/>
                <a:hlinkClick r:id="rId2"/>
              </a:rPr>
              <a:t>2,5 ºC</a:t>
            </a:r>
            <a:r>
              <a:rPr lang="lv-LV" sz="1800" b="0" i="0" u="none" strike="noStrike" dirty="0">
                <a:solidFill>
                  <a:srgbClr val="01A76F"/>
                </a:solidFill>
                <a:effectLst/>
                <a:latin typeface="+mj-lt"/>
              </a:rPr>
              <a:t> </a:t>
            </a:r>
            <a:r>
              <a:rPr lang="lv-LV" sz="1800" b="0" i="0" u="none" strike="noStrike" dirty="0">
                <a:solidFill>
                  <a:srgbClr val="354052"/>
                </a:solidFill>
                <a:effectLst/>
                <a:latin typeface="+mj-lt"/>
              </a:rPr>
              <a:t>augstāka nekā 1991.-2020. gadu periodā. Savukārt nozīmīgu klimata pārmaiņu scenārija gadījumā gada vidējā gaisa temperatūra sasniegs </a:t>
            </a:r>
            <a:r>
              <a:rPr lang="lv-LV" sz="1800" b="0" i="0" u="none" strike="noStrike" dirty="0">
                <a:solidFill>
                  <a:srgbClr val="01A76F"/>
                </a:solidFill>
                <a:effectLst/>
                <a:latin typeface="+mj-lt"/>
                <a:hlinkClick r:id="rId2"/>
              </a:rPr>
              <a:t>+10,6 ºC</a:t>
            </a:r>
            <a:r>
              <a:rPr lang="lv-LV" sz="1800" b="0" i="0" u="none" strike="noStrike" dirty="0">
                <a:solidFill>
                  <a:srgbClr val="354052"/>
                </a:solidFill>
                <a:effectLst/>
                <a:latin typeface="+mj-lt"/>
              </a:rPr>
              <a:t>, tas ir, būs par </a:t>
            </a:r>
            <a:r>
              <a:rPr lang="lv-LV" sz="1800" b="0" i="0" u="none" strike="noStrike" dirty="0">
                <a:solidFill>
                  <a:srgbClr val="01A76F"/>
                </a:solidFill>
                <a:effectLst/>
                <a:latin typeface="+mj-lt"/>
                <a:hlinkClick r:id="rId2"/>
              </a:rPr>
              <a:t>4,5 ºC</a:t>
            </a:r>
            <a:r>
              <a:rPr lang="lv-LV" sz="1800" b="0" i="0" u="none" strike="noStrike" dirty="0">
                <a:solidFill>
                  <a:srgbClr val="354052"/>
                </a:solidFill>
                <a:effectLst/>
                <a:latin typeface="+mj-lt"/>
              </a:rPr>
              <a:t> augstāka nekā mūsdienās.</a:t>
            </a:r>
          </a:p>
          <a:p>
            <a:pPr algn="just">
              <a:lnSpc>
                <a:spcPct val="100000"/>
              </a:lnSpc>
            </a:pPr>
            <a:r>
              <a:rPr lang="lv-LV" sz="1800" b="0" i="0" u="none" strike="noStrike" dirty="0">
                <a:solidFill>
                  <a:srgbClr val="354052"/>
                </a:solidFill>
                <a:effectLst/>
                <a:latin typeface="+mj-lt"/>
              </a:rPr>
              <a:t>Būtiski </a:t>
            </a:r>
            <a:r>
              <a:rPr lang="lv-LV" sz="1800" b="1" dirty="0">
                <a:solidFill>
                  <a:srgbClr val="01A76F"/>
                </a:solidFill>
                <a:latin typeface="+mj-lt"/>
              </a:rPr>
              <a:t>saruks sala dienu skaits </a:t>
            </a:r>
            <a:r>
              <a:rPr lang="lv-LV" sz="1800" b="0" i="0" u="none" strike="noStrike" dirty="0">
                <a:solidFill>
                  <a:srgbClr val="354052"/>
                </a:solidFill>
                <a:effectLst/>
                <a:latin typeface="+mj-lt"/>
              </a:rPr>
              <a:t>- no vidēji </a:t>
            </a:r>
            <a:r>
              <a:rPr lang="lv-LV" sz="1800" b="0" i="0" u="none" strike="noStrike" dirty="0">
                <a:solidFill>
                  <a:srgbClr val="01A76F"/>
                </a:solidFill>
                <a:effectLst/>
                <a:latin typeface="+mj-lt"/>
                <a:hlinkClick r:id="rId2"/>
              </a:rPr>
              <a:t>144</a:t>
            </a:r>
            <a:r>
              <a:rPr lang="lv-LV" sz="1800" b="0" i="0" u="none" strike="noStrike" dirty="0">
                <a:solidFill>
                  <a:srgbClr val="354052"/>
                </a:solidFill>
                <a:effectLst/>
                <a:latin typeface="+mj-lt"/>
              </a:rPr>
              <a:t> sala dienām 1991.-2020. gadu periodā līdz </a:t>
            </a:r>
            <a:r>
              <a:rPr lang="lv-LV" sz="1800" b="0" i="0" u="none" strike="noStrike" dirty="0">
                <a:solidFill>
                  <a:srgbClr val="01A76F"/>
                </a:solidFill>
                <a:effectLst/>
                <a:latin typeface="+mj-lt"/>
                <a:hlinkClick r:id="rId2"/>
              </a:rPr>
              <a:t>100</a:t>
            </a:r>
            <a:r>
              <a:rPr lang="lv-LV" sz="1800" b="0" i="0" u="none" strike="noStrike" dirty="0">
                <a:solidFill>
                  <a:srgbClr val="354052"/>
                </a:solidFill>
                <a:effectLst/>
                <a:latin typeface="+mj-lt"/>
              </a:rPr>
              <a:t> dienām pie vidējām klimata pārmaiņām un līdz vidēji </a:t>
            </a:r>
            <a:r>
              <a:rPr lang="lv-LV" sz="1800" b="0" i="0" u="none" strike="noStrike" dirty="0">
                <a:solidFill>
                  <a:srgbClr val="01A76F"/>
                </a:solidFill>
                <a:effectLst/>
                <a:latin typeface="+mj-lt"/>
                <a:hlinkClick r:id="rId2"/>
              </a:rPr>
              <a:t>70</a:t>
            </a:r>
            <a:r>
              <a:rPr lang="lv-LV" sz="1800" b="0" i="0" u="none" strike="noStrike" dirty="0">
                <a:solidFill>
                  <a:srgbClr val="354052"/>
                </a:solidFill>
                <a:effectLst/>
                <a:latin typeface="+mj-lt"/>
              </a:rPr>
              <a:t> dienām pie nozīmīgām klimata pārmaiņām 2071.-2100. gadu periodā.</a:t>
            </a:r>
          </a:p>
          <a:p>
            <a:pPr algn="just">
              <a:lnSpc>
                <a:spcPct val="120000"/>
              </a:lnSpc>
            </a:pPr>
            <a:r>
              <a:rPr lang="lv-LV" sz="1800" dirty="0">
                <a:solidFill>
                  <a:srgbClr val="354052"/>
                </a:solidFill>
                <a:latin typeface="+mj-lt"/>
              </a:rPr>
              <a:t>Mūsdienās Madonas novadā tropiskās naktis ir bijušas vien atsevišķos gados, vidēji esot </a:t>
            </a:r>
            <a:r>
              <a:rPr lang="lv-LV" sz="1800" b="1" dirty="0">
                <a:solidFill>
                  <a:srgbClr val="01A76F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mazāk</a:t>
            </a:r>
            <a:r>
              <a:rPr lang="lv-LV" sz="1800" b="1" dirty="0">
                <a:solidFill>
                  <a:srgbClr val="35405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1800" b="1" dirty="0">
                <a:solidFill>
                  <a:srgbClr val="01A76F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nekā</a:t>
            </a:r>
            <a:r>
              <a:rPr lang="lv-LV" sz="1800" b="1" dirty="0">
                <a:solidFill>
                  <a:srgbClr val="35405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1800" b="1" dirty="0">
                <a:solidFill>
                  <a:srgbClr val="01A76F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vienai</a:t>
            </a:r>
            <a:r>
              <a:rPr lang="lv-LV" sz="1800" b="1" dirty="0">
                <a:solidFill>
                  <a:srgbClr val="354052"/>
                </a:solidFill>
                <a:latin typeface="+mj-lt"/>
              </a:rPr>
              <a:t> 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tropiskajai naktij gadā. Pie vidējām klimata pārmaiņām gadsimta beigās prognozētas </a:t>
            </a:r>
            <a:r>
              <a:rPr lang="lv-LV" sz="1800" dirty="0">
                <a:solidFill>
                  <a:schemeClr val="accent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, savukārt pie nozīmīgām klimata pārmaiņām – vidēji </a:t>
            </a:r>
            <a:r>
              <a:rPr lang="lv-LV" sz="1800" dirty="0">
                <a:solidFill>
                  <a:schemeClr val="accent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lang="lv-LV" sz="1800" dirty="0">
                <a:solidFill>
                  <a:srgbClr val="01A76F"/>
                </a:solidFill>
                <a:latin typeface="+mj-lt"/>
              </a:rPr>
              <a:t> 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tropiskās naktis gadā.</a:t>
            </a:r>
          </a:p>
          <a:p>
            <a:pPr algn="just">
              <a:lnSpc>
                <a:spcPct val="120000"/>
              </a:lnSpc>
            </a:pPr>
            <a:r>
              <a:rPr lang="lv-LV" sz="1800" b="1" dirty="0">
                <a:solidFill>
                  <a:srgbClr val="01A76F"/>
                </a:solidFill>
                <a:latin typeface="+mj-lt"/>
              </a:rPr>
              <a:t>Veģetācijas perioda ilgums 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no </a:t>
            </a:r>
            <a:r>
              <a:rPr lang="lv-LV" sz="1800" dirty="0">
                <a:solidFill>
                  <a:schemeClr val="accent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 dienas mūsdienās </a:t>
            </a:r>
            <a:r>
              <a:rPr lang="lv-LV" sz="1800" b="1" dirty="0">
                <a:solidFill>
                  <a:srgbClr val="01A76F"/>
                </a:solidFill>
                <a:latin typeface="+mj-lt"/>
              </a:rPr>
              <a:t>pieaugs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 līdz </a:t>
            </a:r>
            <a:r>
              <a:rPr lang="lv-LV" sz="1800" dirty="0">
                <a:solidFill>
                  <a:schemeClr val="accent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214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 vai </a:t>
            </a:r>
            <a:r>
              <a:rPr lang="lv-LV" sz="1800" dirty="0">
                <a:solidFill>
                  <a:schemeClr val="accent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232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 dienām gadsimta beigās, attiecīgi vidēju vai nozīmīgu klimata pārmaiņu gadījumā.</a:t>
            </a:r>
          </a:p>
          <a:p>
            <a:pPr algn="just">
              <a:lnSpc>
                <a:spcPct val="120000"/>
              </a:lnSpc>
            </a:pPr>
            <a:r>
              <a:rPr lang="lv-LV" sz="1800" dirty="0">
                <a:solidFill>
                  <a:srgbClr val="354052"/>
                </a:solidFill>
                <a:latin typeface="+mj-lt"/>
              </a:rPr>
              <a:t>Madonas novadā </a:t>
            </a:r>
            <a:r>
              <a:rPr lang="lv-LV" sz="1800" b="1" dirty="0">
                <a:solidFill>
                  <a:srgbClr val="01A76F"/>
                </a:solidFill>
                <a:latin typeface="+mj-lt"/>
              </a:rPr>
              <a:t>karstuma viļņu 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ilgums pēdējo 30 gadu laikā ir pieaudzis, savukārt </a:t>
            </a:r>
            <a:r>
              <a:rPr lang="lv-LV" sz="1800" b="1" dirty="0">
                <a:solidFill>
                  <a:srgbClr val="01A76F"/>
                </a:solidFill>
                <a:latin typeface="+mj-lt"/>
              </a:rPr>
              <a:t>aukstuma viļņu 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- sarucis. Prognozes līdz 21. gadsimta beigām liecina, ka </a:t>
            </a:r>
            <a:r>
              <a:rPr lang="lv-LV" sz="1800" b="1" dirty="0">
                <a:solidFill>
                  <a:srgbClr val="01A76F"/>
                </a:solidFill>
                <a:latin typeface="+mj-lt"/>
              </a:rPr>
              <a:t>abiem klimatiskajiem indeksiem tendences nemainīsies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lv-LV" sz="1800" dirty="0">
                <a:solidFill>
                  <a:srgbClr val="354052"/>
                </a:solidFill>
                <a:latin typeface="+mj-lt"/>
              </a:rPr>
              <a:t>Tiek prognozēts, ka </a:t>
            </a:r>
            <a:r>
              <a:rPr lang="lv-LV" sz="1800" b="1" dirty="0">
                <a:solidFill>
                  <a:srgbClr val="01A76F"/>
                </a:solidFill>
                <a:latin typeface="+mj-lt"/>
              </a:rPr>
              <a:t>gada nokrišņu summa paaugstināsies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, gadsimta beigās sasniedzot </a:t>
            </a:r>
            <a:r>
              <a:rPr lang="lv-LV" sz="1800" dirty="0">
                <a:solidFill>
                  <a:schemeClr val="accent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758,6 mm</a:t>
            </a:r>
            <a:r>
              <a:rPr lang="lv-LV" sz="1800" dirty="0">
                <a:solidFill>
                  <a:schemeClr val="accent1"/>
                </a:solidFill>
                <a:latin typeface="+mj-lt"/>
              </a:rPr>
              <a:t> 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(pieaugums par </a:t>
            </a:r>
            <a:r>
              <a:rPr lang="lv-LV" sz="1800" dirty="0">
                <a:solidFill>
                  <a:schemeClr val="accent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53,9 mm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) vai pat </a:t>
            </a:r>
            <a:r>
              <a:rPr lang="lv-LV" sz="1800" dirty="0">
                <a:solidFill>
                  <a:schemeClr val="accent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776,5 mm</a:t>
            </a:r>
            <a:r>
              <a:rPr lang="lv-LV" sz="1800" dirty="0">
                <a:solidFill>
                  <a:schemeClr val="accent1"/>
                </a:solidFill>
                <a:latin typeface="+mj-lt"/>
              </a:rPr>
              <a:t> 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(pieaugums par </a:t>
            </a:r>
            <a:r>
              <a:rPr lang="lv-LV" sz="1800" dirty="0">
                <a:solidFill>
                  <a:schemeClr val="accent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71,8 mm</a:t>
            </a:r>
            <a:r>
              <a:rPr lang="lv-LV" sz="1800" dirty="0">
                <a:solidFill>
                  <a:srgbClr val="354052"/>
                </a:solidFill>
                <a:latin typeface="+mj-lt"/>
              </a:rPr>
              <a:t>), attiecīgi vidēju vai nozīmīgu klimata pārmaiņu gadījumā.</a:t>
            </a:r>
          </a:p>
          <a:p>
            <a:pPr algn="just">
              <a:lnSpc>
                <a:spcPct val="120000"/>
              </a:lnSpc>
            </a:pPr>
            <a:r>
              <a:rPr lang="lv-LV" sz="1800" dirty="0">
                <a:solidFill>
                  <a:srgbClr val="354052"/>
                </a:solidFill>
                <a:latin typeface="+mj-lt"/>
              </a:rPr>
              <a:t>Tāpat </a:t>
            </a:r>
            <a:r>
              <a:rPr lang="lv-LV" sz="1800" b="1" dirty="0">
                <a:solidFill>
                  <a:srgbClr val="01A76F"/>
                </a:solidFill>
                <a:latin typeface="+mj-lt"/>
              </a:rPr>
              <a:t>pieaugs dienu skaits ar stipriem un ļoti stipriem nokrišņiem</a:t>
            </a:r>
            <a:r>
              <a:rPr lang="lv-LV" sz="1800" b="1" u="sng" dirty="0">
                <a:solidFill>
                  <a:srgbClr val="354052"/>
                </a:solidFill>
                <a:latin typeface="+mj-lt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EB1B0-38CE-3382-B6B4-7D5AA4993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4D0D9-A35F-2C20-9190-B9ABC50C5CC3}"/>
              </a:ext>
            </a:extLst>
          </p:cNvPr>
          <p:cNvSpPr/>
          <p:nvPr/>
        </p:nvSpPr>
        <p:spPr>
          <a:xfrm>
            <a:off x="0" y="0"/>
            <a:ext cx="12192000" cy="6849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80B8B-BE06-8597-76E4-A06A5275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DA3BB9-D19C-AF3A-1B4F-BEA92EA95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81" y="-836908"/>
            <a:ext cx="6729259" cy="76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7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0E563B95-4584-435F-927D-40F0F378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686" y="2459833"/>
            <a:ext cx="8752114" cy="1500186"/>
          </a:xfrm>
        </p:spPr>
        <p:txBody>
          <a:bodyPr>
            <a:normAutofit fontScale="90000"/>
          </a:bodyPr>
          <a:lstStyle/>
          <a:p>
            <a:pPr algn="l"/>
            <a:r>
              <a:rPr lang="lv-LV" dirty="0"/>
              <a:t>Paldies!</a:t>
            </a:r>
            <a:br>
              <a:rPr lang="lv-LV" dirty="0"/>
            </a:br>
            <a:endParaRPr lang="lv-LV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C697E8-1BEE-4277-BDEE-B6456761C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678" y="1134980"/>
            <a:ext cx="1438647" cy="100532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96085B2-2D90-4DA4-A11E-0EE9F191F972}"/>
              </a:ext>
            </a:extLst>
          </p:cNvPr>
          <p:cNvSpPr txBox="1"/>
          <p:nvPr/>
        </p:nvSpPr>
        <p:spPr>
          <a:xfrm>
            <a:off x="7297784" y="2246811"/>
            <a:ext cx="3430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  <a:latin typeface="Century Gothic" panose="020B0502020202020204" pitchFamily="34" charset="0"/>
              </a:rPr>
              <a:t>Edgars Augustiņš</a:t>
            </a:r>
          </a:p>
          <a:p>
            <a:r>
              <a:rPr lang="lv-LV" dirty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e</a:t>
            </a:r>
            <a:r>
              <a:rPr lang="de-AT" dirty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dgars.augustins@vidzeme.lv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C527EF8-4037-431A-0595-F95664E41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55" y="5654511"/>
            <a:ext cx="5653690" cy="89222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60F2E3-465A-FE12-4B4A-410208D8312B}"/>
              </a:ext>
            </a:extLst>
          </p:cNvPr>
          <p:cNvSpPr/>
          <p:nvPr/>
        </p:nvSpPr>
        <p:spPr>
          <a:xfrm>
            <a:off x="-994880" y="-669374"/>
            <a:ext cx="2912012" cy="28574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1F42BD-6475-0546-0AC9-EE590A8D43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7" y="303063"/>
            <a:ext cx="1356742" cy="1356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35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5F25-3C80-FEDA-4144-00CEF300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6218B-A26C-8DA9-78A6-316DB06D4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9756"/>
            <a:ext cx="10515600" cy="2166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A</a:t>
            </a:r>
            <a:r>
              <a:rPr lang="en-LV" sz="6000" dirty="0"/>
              <a:t>r ko sākt?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17771-191B-C44E-BA4F-D183188F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1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57"/>
            <a:ext cx="12192000" cy="662782"/>
          </a:xfrm>
        </p:spPr>
        <p:txBody>
          <a:bodyPr/>
          <a:lstStyle/>
          <a:p>
            <a:r>
              <a:rPr lang="lv-LV" dirty="0"/>
              <a:t>Datu raksturojums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933" y="1193369"/>
            <a:ext cx="11127782" cy="49990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dirty="0">
                <a:latin typeface="Calibri"/>
              </a:rPr>
              <a:t>Apkopotajiem datiem ir jāapraksta vietējais patēriņš un līdz ar to arī pašvaldības situācija</a:t>
            </a:r>
            <a:r>
              <a:rPr lang="en-GB" sz="3200" dirty="0"/>
              <a:t> </a:t>
            </a:r>
          </a:p>
          <a:p>
            <a:pPr marL="0" indent="0">
              <a:buNone/>
            </a:pPr>
            <a:endParaRPr lang="en-GB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lv-LV" dirty="0">
                <a:latin typeface="Calibri"/>
              </a:rPr>
              <a:t>Vienkārša valsts vai reģionālo datu pārrēķināšana pašvaldību līmenī </a:t>
            </a:r>
          </a:p>
          <a:p>
            <a:pPr marL="0" indent="0">
              <a:buNone/>
            </a:pPr>
            <a:r>
              <a:rPr lang="lv-LV" u="sng" dirty="0">
                <a:latin typeface="Calibri"/>
              </a:rPr>
              <a:t>nav atļauta</a:t>
            </a:r>
          </a:p>
          <a:p>
            <a:pPr marL="0" indent="0">
              <a:buNone/>
            </a:pPr>
            <a:r>
              <a:rPr lang="lv-LV" b="1" dirty="0">
                <a:latin typeface="Calibri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dirty="0">
                <a:latin typeface="Calibri"/>
              </a:rPr>
              <a:t>pašvaldības robežas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dirty="0">
                <a:latin typeface="Calibri"/>
              </a:rPr>
              <a:t>vietējā enerģijas ražošana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dirty="0">
                <a:latin typeface="Calibri"/>
              </a:rPr>
              <a:t>patēriņa dati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dirty="0">
                <a:latin typeface="Calibri"/>
              </a:rPr>
              <a:t>tendences</a:t>
            </a:r>
          </a:p>
          <a:p>
            <a:pPr marL="0" indent="0">
              <a:buNone/>
            </a:pPr>
            <a:r>
              <a:rPr lang="en-GB" sz="2000" dirty="0">
                <a:latin typeface="+mn-lt"/>
              </a:rPr>
              <a:t> </a:t>
            </a:r>
          </a:p>
          <a:p>
            <a:endParaRPr lang="de-DE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79" y="3307920"/>
            <a:ext cx="4346122" cy="330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77F58-96EA-8DFF-2486-CA0D0C1D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3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Apkopojamie dati, kad runa ir par enerģijas patēriņu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8970" y="711953"/>
            <a:ext cx="11913030" cy="595231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lv-LV" sz="2400" i="1" dirty="0">
                <a:latin typeface="Calibri"/>
              </a:rPr>
              <a:t>Elektroenerģija, centralizētā apkure. </a:t>
            </a:r>
            <a:r>
              <a:rPr lang="lv-LV" sz="2400" b="1" i="1" dirty="0">
                <a:latin typeface="Calibri"/>
              </a:rPr>
              <a:t>Kurināmais</a:t>
            </a:r>
            <a:r>
              <a:rPr lang="lv-LV" sz="2400" i="1" dirty="0">
                <a:latin typeface="Calibri"/>
              </a:rPr>
              <a:t>: gāze, ogles, dīzeļdegviela, benzīns, dīzeļdegviela, augu eļļa, biogāze, biodegviela. </a:t>
            </a:r>
            <a:r>
              <a:rPr lang="lv-LV" sz="2400" b="1" i="1" dirty="0">
                <a:latin typeface="Calibri"/>
              </a:rPr>
              <a:t>AER</a:t>
            </a:r>
            <a:r>
              <a:rPr lang="lv-LV" sz="2400" i="1" dirty="0">
                <a:latin typeface="Calibri"/>
              </a:rPr>
              <a:t>: saules siltumenerģija, ģeotermālā enerģija, u.c.</a:t>
            </a:r>
            <a:endParaRPr lang="lv-LV" sz="1100" i="1" dirty="0">
              <a:latin typeface="Calibri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lv-LV" sz="2400" b="1" dirty="0">
                <a:latin typeface="Calibri"/>
              </a:rPr>
              <a:t>Par nozarēm: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+mj-lt"/>
              </a:rPr>
              <a:t>Pašvaldības ēku aprīkojums, iekārtas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+mj-lt"/>
              </a:rPr>
              <a:t>Dzīvojamās ēkas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+mj-lt"/>
              </a:rPr>
              <a:t>Pašvaldības autoparks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+mj-lt"/>
              </a:rPr>
              <a:t>Sabiedriskais transports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+mj-lt"/>
              </a:rPr>
              <a:t>Privātais transports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+mj-lt"/>
              </a:rPr>
              <a:t>Ielu apgaismojums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+mj-lt"/>
              </a:rPr>
              <a:t>Terciārās (ne pašvaldības) ēkas, iekārtas/iekārtas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+mj-lt"/>
              </a:rPr>
              <a:t>Lauksaimniecība, mežsaimniecība, zivsaimniecība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+mj-lt"/>
              </a:rPr>
              <a:t>Zaļās elektrības iegāde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+mj-lt"/>
              </a:rPr>
              <a:t>Vietējā atjaunojamās enerģijas ražošana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+mj-lt"/>
              </a:rPr>
              <a:t>Lokālā elektroenerģijas, aukstuma un siltuma ražošana koģenerācijas stacijās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+mj-lt"/>
              </a:rPr>
              <a:t>Atkritumi un notekūdeņi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+mj-lt"/>
              </a:rPr>
              <a:t>CO</a:t>
            </a:r>
            <a:r>
              <a:rPr lang="lv-LV" sz="2000" baseline="-25000" dirty="0">
                <a:latin typeface="+mj-lt"/>
              </a:rPr>
              <a:t>2</a:t>
            </a:r>
            <a:r>
              <a:rPr lang="lv-LV" sz="2000" dirty="0">
                <a:latin typeface="+mj-lt"/>
              </a:rPr>
              <a:t> emisijas faktori</a:t>
            </a:r>
            <a:endParaRPr lang="lv-LV" sz="700" dirty="0"/>
          </a:p>
          <a:p>
            <a:endParaRPr lang="lv-LV" sz="800" dirty="0"/>
          </a:p>
          <a:p>
            <a:pPr marL="0" indent="0">
              <a:buNone/>
            </a:pPr>
            <a:r>
              <a:rPr lang="lv-LV" sz="700" dirty="0">
                <a:latin typeface="+mn-lt"/>
              </a:rPr>
              <a:t> </a:t>
            </a:r>
          </a:p>
          <a:p>
            <a:endParaRPr lang="lv-LV" sz="7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25" y="2758565"/>
            <a:ext cx="3787918" cy="357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F00D5-8218-73A4-412F-FD5EABC0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8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Potenciālas grūtības datu apkopošana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lv-LV" sz="2600" b="1" dirty="0">
                <a:latin typeface="+mn-lt"/>
              </a:rPr>
              <a:t>Pašvaldībā patērētā enerģija tiek ražota ārpus pašvaldības robežām, vietējā enerģijas ražošana var būt ārpus pašvaldības, transports, lai pārvietotos pa pašvaldības robežām!</a:t>
            </a:r>
            <a:endParaRPr lang="en-US" sz="4000" b="1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6400" b="1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+mn-lt"/>
            </a:endParaRPr>
          </a:p>
          <a:p>
            <a:pPr fontAlgn="base">
              <a:spcBef>
                <a:spcPts val="0"/>
              </a:spcBef>
              <a:buFont typeface="Arial"/>
              <a:buChar char="•"/>
            </a:pPr>
            <a:endParaRPr lang="en-US" sz="3000" b="1" dirty="0">
              <a:latin typeface="+mn-lt"/>
            </a:endParaRP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lvl="8" algn="just">
              <a:buFont typeface="Wingdings" panose="05000000000000000000" pitchFamily="2" charset="2"/>
              <a:buChar char="§"/>
            </a:pPr>
            <a:endParaRPr lang="en-GB" sz="2400" dirty="0"/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 </a:t>
            </a:r>
          </a:p>
          <a:p>
            <a:endParaRPr lang="de-DE" sz="24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383972"/>
            <a:ext cx="7754938" cy="38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9887D-2B0B-5BE4-0342-28BF6EAD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7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 Kā apkopot datus?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8936" y="814906"/>
            <a:ext cx="10764864" cy="56633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v-LV" sz="2400" dirty="0">
                <a:latin typeface="+mj-lt"/>
              </a:rPr>
              <a:t>Elektrība, gāze, centralizētā siltumapgāde (vadītie enerģijas nesēji)</a:t>
            </a:r>
          </a:p>
          <a:p>
            <a:pPr marL="0" indent="0">
              <a:spcBef>
                <a:spcPts val="0"/>
              </a:spcBef>
              <a:buNone/>
            </a:pPr>
            <a:endParaRPr lang="en-GB" sz="1050" dirty="0"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000" dirty="0">
                <a:latin typeface="+mj-lt"/>
              </a:rPr>
              <a:t>Enerģijas piegādātājiem saskaņā ar ES tiesību aktiem (ES direktīva par energoefektivitāti) vai/un nacionālajiem tiesību aktiem </a:t>
            </a:r>
            <a:r>
              <a:rPr lang="lv-LV" sz="2000" b="1" dirty="0">
                <a:latin typeface="+mj-lt"/>
              </a:rPr>
              <a:t>ir pienākums sniegt informāciju par enerģijas patēriņa datiem apkopotā veidā</a:t>
            </a:r>
            <a:r>
              <a:rPr lang="lv-LV" sz="2000" dirty="0">
                <a:latin typeface="+mj-lt"/>
              </a:rPr>
              <a:t>, tie nav aizsargāti dati!</a:t>
            </a:r>
            <a:endParaRPr lang="en-GB" sz="2000" dirty="0"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000" dirty="0">
                <a:latin typeface="+mj-lt"/>
              </a:rPr>
              <a:t>Gadījumā, ja pašvaldības teritorijā darbojas dažādi enerģijas piegādātāji, tīkla operatoriem ir jāinformē par enerģijas patēriņu savā jurisdikcijā, viņiem ir visa ar to saistītā informācija par enerģijas ražošanu/sadales apjomu savā teritorijā.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lv-LV" sz="24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v-LV" sz="2400" dirty="0">
                <a:latin typeface="+mj-lt"/>
              </a:rPr>
              <a:t>Citi veidi, kā iegūt šos datus</a:t>
            </a:r>
          </a:p>
          <a:p>
            <a:pPr marL="0" indent="0">
              <a:spcBef>
                <a:spcPts val="0"/>
              </a:spcBef>
              <a:buNone/>
            </a:pPr>
            <a:endParaRPr lang="en-GB" sz="900" dirty="0"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000" b="1" dirty="0">
                <a:latin typeface="+mj-lt"/>
              </a:rPr>
              <a:t>Līgums</a:t>
            </a:r>
            <a:r>
              <a:rPr lang="lv-LV" sz="2000" dirty="0">
                <a:latin typeface="+mj-lt"/>
              </a:rPr>
              <a:t>: iekļaujot datu piegādes noteikumus energoapgādes līgumā starp pašvaldību un enerģijas piegādātāju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000" b="1" dirty="0">
                <a:latin typeface="+mj-lt"/>
              </a:rPr>
              <a:t>Ar sadarbības līgumiem: </a:t>
            </a:r>
            <a:r>
              <a:rPr lang="lv-LV" sz="2000" dirty="0">
                <a:latin typeface="+mj-lt"/>
              </a:rPr>
              <a:t>parasti nevis atsevišķi līgumi, bet gan reģionāli, reģionālas enerģētikas aģentūras vai citas institūcijas paspārnē. Piemēram - Barselonas province!</a:t>
            </a:r>
            <a:r>
              <a:rPr lang="en-GB" sz="2000" dirty="0">
                <a:latin typeface="+mj-lt"/>
              </a:rPr>
              <a:t>   </a:t>
            </a:r>
          </a:p>
          <a:p>
            <a:pPr marL="3657600" lvl="8" indent="0" algn="just">
              <a:buNone/>
            </a:pPr>
            <a:endParaRPr lang="en-GB" sz="600" dirty="0">
              <a:latin typeface="+mj-lt"/>
            </a:endParaRPr>
          </a:p>
          <a:p>
            <a:pPr marL="3657600" lvl="8" indent="0" algn="just">
              <a:buNone/>
            </a:pPr>
            <a:endParaRPr lang="en-GB" sz="600" dirty="0">
              <a:latin typeface="+mj-lt"/>
            </a:endParaRPr>
          </a:p>
          <a:p>
            <a:endParaRPr lang="en-GB" sz="700" dirty="0">
              <a:latin typeface="+mj-lt"/>
            </a:endParaRPr>
          </a:p>
          <a:p>
            <a:pPr marL="0" indent="0">
              <a:buNone/>
            </a:pPr>
            <a:r>
              <a:rPr lang="en-GB" sz="600" dirty="0">
                <a:latin typeface="+mj-lt"/>
              </a:rPr>
              <a:t> </a:t>
            </a:r>
          </a:p>
          <a:p>
            <a:endParaRPr lang="de-DE" sz="6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F2269-CFC4-1A86-BF34-07A3CA63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9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662782"/>
          </a:xfrm>
        </p:spPr>
        <p:txBody>
          <a:bodyPr/>
          <a:lstStyle/>
          <a:p>
            <a:r>
              <a:rPr lang="lv-LV" dirty="0"/>
              <a:t>II Kā apkopot datus?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454" y="1286359"/>
            <a:ext cx="11453248" cy="490610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lv-LV" sz="9600" dirty="0">
                <a:latin typeface="+mj-lt"/>
              </a:rPr>
              <a:t>Kurināmā, augu eļļas, biogāzes, biodegvielas, saules siltuma, ģeotermālās un citas</a:t>
            </a:r>
            <a:r>
              <a:rPr lang="en-GB" sz="4000" dirty="0"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8000" dirty="0">
                <a:latin typeface="+mj-lt"/>
              </a:rPr>
              <a:t>Pārdod datus no enerģijas piegādātājiem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8000" dirty="0">
                <a:latin typeface="+mj-lt"/>
              </a:rPr>
              <a:t>Dažas pašvaldības izstrādā kadastru datubāzes </a:t>
            </a:r>
          </a:p>
          <a:p>
            <a:pPr marL="0" indent="0">
              <a:buNone/>
            </a:pPr>
            <a:r>
              <a:rPr lang="lv-LV" sz="8000" dirty="0">
                <a:latin typeface="+mj-lt"/>
              </a:rPr>
              <a:t>izmantojot pašvaldībā pieejamo informāciju</a:t>
            </a:r>
          </a:p>
          <a:p>
            <a:pPr marL="0" indent="0">
              <a:buNone/>
            </a:pPr>
            <a:r>
              <a:rPr lang="lv-LV" sz="8000" dirty="0">
                <a:latin typeface="+mj-lt"/>
              </a:rPr>
              <a:t>par apkures katliem un/vai koģenerācijas </a:t>
            </a:r>
          </a:p>
          <a:p>
            <a:pPr marL="0" indent="0">
              <a:buNone/>
            </a:pPr>
            <a:r>
              <a:rPr lang="lv-LV" sz="8000" dirty="0">
                <a:latin typeface="+mj-lt"/>
              </a:rPr>
              <a:t>stacijām</a:t>
            </a:r>
          </a:p>
          <a:p>
            <a:pPr marL="0" indent="0">
              <a:buNone/>
            </a:pPr>
            <a:endParaRPr lang="lv-LV" sz="8000" dirty="0">
              <a:latin typeface="+mj-lt"/>
            </a:endParaRPr>
          </a:p>
          <a:p>
            <a:pPr marL="0" indent="0">
              <a:buNone/>
            </a:pPr>
            <a:endParaRPr lang="lv-LV" sz="8000" dirty="0">
              <a:latin typeface="+mj-lt"/>
            </a:endParaRPr>
          </a:p>
          <a:p>
            <a:pPr marL="0" indent="0">
              <a:buNone/>
            </a:pPr>
            <a:r>
              <a:rPr lang="lv-LV" sz="9600" dirty="0">
                <a:latin typeface="+mj-lt"/>
              </a:rPr>
              <a:t>Citi veidi, kā iegūt šos datus</a:t>
            </a:r>
          </a:p>
          <a:p>
            <a:pPr marL="0" indent="0">
              <a:spcBef>
                <a:spcPts val="0"/>
              </a:spcBef>
              <a:buNone/>
            </a:pPr>
            <a:endParaRPr lang="en-GB" sz="3600" dirty="0">
              <a:latin typeface="+mj-lt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lv-LV" sz="8000" b="1" dirty="0">
                <a:latin typeface="+mj-lt"/>
              </a:rPr>
              <a:t>Aprēķins: </a:t>
            </a:r>
            <a:r>
              <a:rPr lang="lv-LV" sz="8000" dirty="0">
                <a:latin typeface="+mj-lt"/>
              </a:rPr>
              <a:t>tūkstošiem pašvaldību aprēķina kurināmā patēriņu, izmantojot skursteņslauķu datus (jauda, vecums un vidējā patēriņa stundas)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lv-LV" sz="8000" b="1" dirty="0">
                <a:latin typeface="+mj-lt"/>
              </a:rPr>
              <a:t>Aptaujas: </a:t>
            </a:r>
            <a:r>
              <a:rPr lang="lv-LV" sz="8000" dirty="0">
                <a:latin typeface="+mj-lt"/>
              </a:rPr>
              <a:t>varat jautāt iedzīvotājiem par viņu enerģijas patēriņiem</a:t>
            </a:r>
            <a:endParaRPr lang="en-GB" sz="8000" dirty="0">
              <a:latin typeface="+mj-lt"/>
            </a:endParaRPr>
          </a:p>
          <a:p>
            <a:pPr marL="0" indent="0">
              <a:buNone/>
            </a:pPr>
            <a:r>
              <a:rPr lang="en-GB" sz="8000" dirty="0">
                <a:latin typeface="+mj-lt"/>
              </a:rPr>
              <a:t>   </a:t>
            </a:r>
          </a:p>
          <a:p>
            <a:pPr marL="3657600" lvl="8" indent="0" algn="just">
              <a:buNone/>
            </a:pPr>
            <a:endParaRPr lang="en-GB" sz="2400" dirty="0">
              <a:latin typeface="+mj-lt"/>
            </a:endParaRPr>
          </a:p>
          <a:p>
            <a:pPr marL="3657600" lvl="8" indent="0" algn="just">
              <a:buNone/>
            </a:pPr>
            <a:endParaRPr lang="en-GB" sz="2400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 </a:t>
            </a:r>
          </a:p>
          <a:p>
            <a:endParaRPr lang="de-DE" sz="24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03" y="1955693"/>
            <a:ext cx="5260521" cy="255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C0FDF-23F3-AF27-7EF9-764724A7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0224-4DA1-45D0-876B-48147E635F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66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f11e1e5d-8219-43aa-b37d-27f98f58e7d4"/>
  <p:tag name="SLIDO_EVENT_SECTION_UUID" val="fcd99ec7-893d-463c-a146-7b131effb833"/>
</p:tagLst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'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9304DD55-652A-492D-A436-3AC2B984DD0F}" vid="{FA1BBC50-F689-4475-9E67-F818B9035CC8}"/>
    </a:ext>
  </a:extLst>
</a:theme>
</file>

<file path=ppt/theme/theme3.xml><?xml version="1.0" encoding="utf-8"?>
<a:theme xmlns:a="http://schemas.openxmlformats.org/drawingml/2006/main" name="CEESEN PPT Templ. 2021.0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9304DD55-652A-492D-A436-3AC2B984DD0F}" vid="{FA1BBC50-F689-4475-9E67-F818B9035CC8}"/>
    </a:ext>
  </a:extLst>
</a:theme>
</file>

<file path=ppt/theme/theme4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2057</Words>
  <Application>Microsoft Office PowerPoint</Application>
  <PresentationFormat>Widescreen</PresentationFormat>
  <Paragraphs>327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CenturyGothic</vt:lpstr>
      <vt:lpstr>CenturyGothic-Bold</vt:lpstr>
      <vt:lpstr>Courier New</vt:lpstr>
      <vt:lpstr>Gotham Book</vt:lpstr>
      <vt:lpstr>Tahoma</vt:lpstr>
      <vt:lpstr>TrebuchetMS</vt:lpstr>
      <vt:lpstr>Wingdings</vt:lpstr>
      <vt:lpstr>Office'i kujundus</vt:lpstr>
      <vt:lpstr>2_Office' 1</vt:lpstr>
      <vt:lpstr>CEESEN PPT Templ. 2021.05</vt:lpstr>
      <vt:lpstr>SECAP datu apkopošana un analīze</vt:lpstr>
      <vt:lpstr>PowerPoint Presentation</vt:lpstr>
      <vt:lpstr>GALVENĀS NOZARES</vt:lpstr>
      <vt:lpstr>PowerPoint Presentation</vt:lpstr>
      <vt:lpstr>Datu raksturojums</vt:lpstr>
      <vt:lpstr>Apkopojamie dati, kad runa ir par enerģijas patēriņu</vt:lpstr>
      <vt:lpstr>Potenciālas grūtības datu apkopošana</vt:lpstr>
      <vt:lpstr>I Kā apkopot datus?</vt:lpstr>
      <vt:lpstr>II Kā apkopot datus?</vt:lpstr>
      <vt:lpstr>Datu apstrāde. Kāpēc to veikt?</vt:lpstr>
      <vt:lpstr>Datu apstrāde. Kāpēc to veikt?</vt:lpstr>
      <vt:lpstr>Datu pārbaude / validēšana</vt:lpstr>
      <vt:lpstr>Vietējās enerģijas ražošana</vt:lpstr>
      <vt:lpstr>Siltumenerģijas patēriņa uzskaite </vt:lpstr>
      <vt:lpstr>PowerPoint Presentation</vt:lpstr>
      <vt:lpstr>Malkas zemākais sadegšanas siltums atkarībā no mitruma</vt:lpstr>
      <vt:lpstr>Malkas zemākais sadegšanas siltums atkarībā no mitruma</vt:lpstr>
      <vt:lpstr>PowerPoint Presentation</vt:lpstr>
      <vt:lpstr>Ēkas enerģijas patēriņa korelācija ar āra gaisa temperatūru</vt:lpstr>
      <vt:lpstr>PowerPoint Presentation</vt:lpstr>
      <vt:lpstr>Īpatnējais enerģijas patēriņš kWh/m2/gadā</vt:lpstr>
      <vt:lpstr>PowerPoint Presentation</vt:lpstr>
      <vt:lpstr>Siltumnoturība</vt:lpstr>
      <vt:lpstr>Emisijas faktori </vt:lpstr>
      <vt:lpstr>MWh - &gt; CO2</vt:lpstr>
      <vt:lpstr>Datu vākšana transporta nozarē</vt:lpstr>
      <vt:lpstr>Transporta radītās emisijas</vt:lpstr>
      <vt:lpstr>PowerPoint Presentation</vt:lpstr>
      <vt:lpstr>Dati par klimata riskiem un ievainojamību</vt:lpstr>
      <vt:lpstr>Riska un ievainojamības novērtējums (RVA)</vt:lpstr>
      <vt:lpstr>Riska un ievainojamības novērtējums (RVA)</vt:lpstr>
      <vt:lpstr>Riska un ievainojamības novērtējums (RVA)</vt:lpstr>
      <vt:lpstr>Klimata pārmaiņas Madonā</vt:lpstr>
      <vt:lpstr>Klimata pārmaiņas Madonā</vt:lpstr>
      <vt:lpstr>Klimata pārmaiņas Madonā</vt:lpstr>
      <vt:lpstr>PowerPoint Presentation</vt:lpstr>
      <vt:lpstr>Paldies!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Marek Muiste</dc:creator>
  <cp:lastModifiedBy>Baiba Šelkovska</cp:lastModifiedBy>
  <cp:revision>204</cp:revision>
  <dcterms:created xsi:type="dcterms:W3CDTF">2018-06-22T13:35:32Z</dcterms:created>
  <dcterms:modified xsi:type="dcterms:W3CDTF">2023-06-29T11:50:19Z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0x010100E8F451C72E78B44CA847D49FC88F6A12</vt:lpwstr>
  </property>
  <property fmtid="{D5CDD505-2E9C-101B-9397-08002B2CF9AE}" pid="3" name="SlidoAppVersion">
    <vt:lpwstr>0.18.2.1721</vt:lpwstr>
  </property>
</Properties>
</file>