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417" r:id="rId3"/>
    <p:sldId id="359" r:id="rId4"/>
    <p:sldId id="420" r:id="rId5"/>
    <p:sldId id="418" r:id="rId6"/>
    <p:sldId id="421" r:id="rId7"/>
    <p:sldId id="283" r:id="rId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5BD"/>
    <a:srgbClr val="F10A9F"/>
    <a:srgbClr val="64B371"/>
    <a:srgbClr val="E04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452"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C0F330-36FD-4113-849F-61F4DE2DC62F}" type="datetimeFigureOut">
              <a:rPr lang="es-ES" smtClean="0"/>
              <a:pPr/>
              <a:t>23/04/2019</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B1242D-747E-4595-B613-B1B3D501AA2B}" type="slidenum">
              <a:rPr lang="es-ES" smtClean="0"/>
              <a:pPr/>
              <a:t>‹#›</a:t>
            </a:fld>
            <a:endParaRPr lang="es-ES"/>
          </a:p>
        </p:txBody>
      </p:sp>
    </p:spTree>
    <p:extLst>
      <p:ext uri="{BB962C8B-B14F-4D97-AF65-F5344CB8AC3E}">
        <p14:creationId xmlns:p14="http://schemas.microsoft.com/office/powerpoint/2010/main" val="182941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52DC012-A123-46D1-BF5A-994E969B9B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CB838758-5982-45FB-B6FB-4CA3D6E69A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p>
        </p:txBody>
      </p:sp>
    </p:spTree>
    <p:extLst>
      <p:ext uri="{BB962C8B-B14F-4D97-AF65-F5344CB8AC3E}">
        <p14:creationId xmlns:p14="http://schemas.microsoft.com/office/powerpoint/2010/main" val="3257109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4" descr="CREATE - Competitive Regions and  Employability&#10; of Adults Through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rasmus Plu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4" descr="CREATE - Competitive Regions and  Employability&#10; of Adults Through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rasmus Plu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4" descr="CREATE - Competitive Regions and  Employability&#10; of Adults Through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rasmus Plu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1085850"/>
            <a:ext cx="2628900" cy="50863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1085850"/>
            <a:ext cx="7734300" cy="5086350"/>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028" name="Picture 4" descr="CREATE - Competitive Regions and  Employability&#10; of Adults Through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rasmus Plu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pic>
        <p:nvPicPr>
          <p:cNvPr id="11" name="Picture 2" descr="Erasmus Plu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REATE - Competitive Regions and  Employability&#10; of Adults Through Educ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2" descr="Erasmus Plu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REATE - Competitive Regions and  Employability&#10; of Adults Through Educ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2" descr="Erasmus Plu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REATE - Competitive Regions and  Employability&#10; of Adults Through Educ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2" descr="Erasmus Plu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REATE - Competitive Regions and  Employability&#10; of Adults Through Educ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8"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4" descr="CREATE - Competitive Regions and  Employability&#10; of Adults Through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rasmus Plu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11" name="Picture 2" descr="Erasmus Plu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REATE - Competitive Regions and  Employability&#10; of Adults Through Educ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2" name="Footer Placeholder 4"/>
          <p:cNvSpPr>
            <a:spLocks noGrp="1"/>
          </p:cNvSpPr>
          <p:nvPr>
            <p:ph type="ftr" sz="quarter" idx="11"/>
          </p:nvPr>
        </p:nvSpPr>
        <p:spPr>
          <a:xfrm>
            <a:off x="4216400" y="6459785"/>
            <a:ext cx="7797800" cy="365125"/>
          </a:xfrm>
          <a:prstGeom prst="rect">
            <a:avLst/>
          </a:prstGeom>
        </p:spPr>
        <p:txBody>
          <a:bodyPr/>
          <a:lstStyle>
            <a:lvl1pPr>
              <a:defRPr>
                <a:solidFill>
                  <a:schemeClr val="accent2"/>
                </a:solidFill>
              </a:defRPr>
            </a:lvl1p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pic>
        <p:nvPicPr>
          <p:cNvPr id="10" name="Picture 4" descr="CREATE - Competitive Regions and  Employability&#10; of Adults Through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rasmus Plu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203200" y="6459785"/>
            <a:ext cx="11811000" cy="365125"/>
          </a:xfrm>
          <a:prstGeom prst="rect">
            <a:avLst/>
          </a:prstGeom>
        </p:spPr>
        <p:txBody>
          <a:body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4" descr="CREATE - Competitive Regions and  Employability&#10; of Adults Through Educatio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058275" y="0"/>
            <a:ext cx="3238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rasmus Plu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671050" y="5644092"/>
            <a:ext cx="2343150" cy="6667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dirty="0"/>
              <a:t>Haga clic para modificar el estilo de título del patrón                    </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203200" y="6459785"/>
            <a:ext cx="11811000" cy="365125"/>
          </a:xfrm>
          <a:prstGeom prst="rect">
            <a:avLst/>
          </a:prstGeom>
        </p:spPr>
        <p:txBody>
          <a:bodyPr/>
          <a:lstStyle>
            <a:lvl1pPr>
              <a:defRPr sz="1000">
                <a:solidFill>
                  <a:schemeClr val="bg1"/>
                </a:solidFill>
              </a:defRPr>
            </a:lvl1pPr>
          </a:lstStyle>
          <a:p>
            <a:r>
              <a:rPr lang="en-US" dirty="0"/>
              <a:t>This project has been funded with support from the European Commission. This web site and its contents reflects the views only of the authors, and the Commission cannot be held responsible for any use which may be made of the information contained therein.</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projectcreate.eu/index_lv.php?lang=L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projectcreate.eu/toolbox_lv.php?lang=LV" TargetMode="External"/><Relationship Id="rId5" Type="http://schemas.openxmlformats.org/officeDocument/2006/relationships/hyperlink" Target="https://www.youtube.com/watch?v=-ukmSjjy5rE&amp;feature=youtu.be"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www.projectcreate.eu/toolbox_lv.ph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hyperlink" Target="http://www.vidzeme.lv/lv/projekt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31900" y="306427"/>
            <a:ext cx="10058400" cy="3566160"/>
          </a:xfrm>
        </p:spPr>
        <p:txBody>
          <a:bodyPr>
            <a:normAutofit/>
          </a:bodyPr>
          <a:lstStyle/>
          <a:p>
            <a:pPr algn="ctr"/>
            <a:r>
              <a:rPr lang="lv-LV" sz="7200" b="1" dirty="0"/>
              <a:t>Projekts «</a:t>
            </a:r>
            <a:r>
              <a:rPr lang="es-ES" sz="7200" b="1" dirty="0"/>
              <a:t>CREATE</a:t>
            </a:r>
            <a:r>
              <a:rPr lang="lv-LV" sz="7200" b="1" dirty="0"/>
              <a:t>»</a:t>
            </a:r>
            <a:r>
              <a:rPr lang="es-ES" sz="7200" b="1" dirty="0"/>
              <a:t> </a:t>
            </a:r>
            <a:br>
              <a:rPr lang="lv-LV" dirty="0"/>
            </a:br>
            <a:r>
              <a:rPr lang="lv-LV" sz="4400" dirty="0">
                <a:effectLst>
                  <a:outerShdw blurRad="38100" dist="38100" dir="2700000" algn="tl">
                    <a:srgbClr val="000000">
                      <a:alpha val="43137"/>
                    </a:srgbClr>
                  </a:outerShdw>
                </a:effectLst>
              </a:rPr>
              <a:t>Izglītības stiprināti konkurētspējīgi reģioni un pieaugušo profesionālā izaugsme</a:t>
            </a:r>
            <a:endParaRPr lang="es-ES" sz="4400"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079500" y="4509249"/>
            <a:ext cx="10058400" cy="1762125"/>
          </a:xfrm>
        </p:spPr>
        <p:txBody>
          <a:bodyPr>
            <a:normAutofit/>
          </a:bodyPr>
          <a:lstStyle/>
          <a:p>
            <a:pPr>
              <a:lnSpc>
                <a:spcPct val="100000"/>
              </a:lnSpc>
              <a:spcBef>
                <a:spcPts val="0"/>
              </a:spcBef>
              <a:spcAft>
                <a:spcPts val="0"/>
              </a:spcAft>
            </a:pPr>
            <a:r>
              <a:rPr lang="lv-LV" sz="2000" b="1" dirty="0"/>
              <a:t>Lelde Ābele </a:t>
            </a:r>
          </a:p>
          <a:p>
            <a:pPr>
              <a:lnSpc>
                <a:spcPct val="100000"/>
              </a:lnSpc>
              <a:spcBef>
                <a:spcPts val="0"/>
              </a:spcBef>
              <a:spcAft>
                <a:spcPts val="0"/>
              </a:spcAft>
            </a:pPr>
            <a:r>
              <a:rPr lang="lv-LV" sz="2000" dirty="0"/>
              <a:t>Projektu vadītāja </a:t>
            </a:r>
          </a:p>
          <a:p>
            <a:pPr>
              <a:lnSpc>
                <a:spcPct val="100000"/>
              </a:lnSpc>
              <a:spcBef>
                <a:spcPts val="0"/>
              </a:spcBef>
              <a:spcAft>
                <a:spcPts val="0"/>
              </a:spcAft>
            </a:pPr>
            <a:r>
              <a:rPr lang="lv-LV" sz="2000" dirty="0"/>
              <a:t>Vidzemes plānošanas reģionā</a:t>
            </a:r>
          </a:p>
          <a:p>
            <a:pPr>
              <a:lnSpc>
                <a:spcPct val="100000"/>
              </a:lnSpc>
              <a:spcBef>
                <a:spcPts val="0"/>
              </a:spcBef>
              <a:spcAft>
                <a:spcPts val="0"/>
              </a:spcAft>
            </a:pPr>
            <a:r>
              <a:rPr lang="lv-LV" sz="2000" dirty="0"/>
              <a:t>Lelde.abele@vidzeme.lv</a:t>
            </a:r>
            <a:endParaRPr lang="es-ES" sz="2000" dirty="0"/>
          </a:p>
        </p:txBody>
      </p:sp>
      <p:sp>
        <p:nvSpPr>
          <p:cNvPr id="5" name="Footer Placeholder 4"/>
          <p:cNvSpPr>
            <a:spLocks noGrp="1"/>
          </p:cNvSpPr>
          <p:nvPr>
            <p:ph type="ftr" sz="quarter" idx="11"/>
          </p:nvPr>
        </p:nvSpPr>
        <p:spPr>
          <a:xfrm>
            <a:off x="203200" y="6459785"/>
            <a:ext cx="11811000" cy="365125"/>
          </a:xfrm>
          <a:prstGeom prst="rect">
            <a:avLst/>
          </a:prstGeom>
        </p:spPr>
        <p:txBody>
          <a:bodyPr/>
          <a:lstStyle/>
          <a:p>
            <a:endParaRPr lang="en-US" dirty="0"/>
          </a:p>
        </p:txBody>
      </p:sp>
      <p:pic>
        <p:nvPicPr>
          <p:cNvPr id="6" name="Picture 5">
            <a:extLst>
              <a:ext uri="{FF2B5EF4-FFF2-40B4-BE49-F238E27FC236}">
                <a16:creationId xmlns:a16="http://schemas.microsoft.com/office/drawing/2014/main" id="{9DDC8D4E-F25A-4F2D-B616-AC9AA604D671}"/>
              </a:ext>
            </a:extLst>
          </p:cNvPr>
          <p:cNvPicPr>
            <a:picLocks noChangeAspect="1"/>
          </p:cNvPicPr>
          <p:nvPr/>
        </p:nvPicPr>
        <p:blipFill rotWithShape="1">
          <a:blip r:embed="rId2"/>
          <a:srcRect l="45635" t="-9818"/>
          <a:stretch/>
        </p:blipFill>
        <p:spPr>
          <a:xfrm>
            <a:off x="8861426" y="5311023"/>
            <a:ext cx="3254374" cy="960351"/>
          </a:xfrm>
          <a:prstGeom prst="rect">
            <a:avLst/>
          </a:prstGeom>
        </p:spPr>
      </p:pic>
      <p:pic>
        <p:nvPicPr>
          <p:cNvPr id="7" name="Picture 6">
            <a:extLst>
              <a:ext uri="{FF2B5EF4-FFF2-40B4-BE49-F238E27FC236}">
                <a16:creationId xmlns:a16="http://schemas.microsoft.com/office/drawing/2014/main" id="{A08D9D65-736F-4197-B51A-15A021061D3E}"/>
              </a:ext>
            </a:extLst>
          </p:cNvPr>
          <p:cNvPicPr>
            <a:picLocks noChangeAspect="1"/>
          </p:cNvPicPr>
          <p:nvPr/>
        </p:nvPicPr>
        <p:blipFill>
          <a:blip r:embed="rId3"/>
          <a:stretch>
            <a:fillRect/>
          </a:stretch>
        </p:blipFill>
        <p:spPr>
          <a:xfrm>
            <a:off x="215840" y="150723"/>
            <a:ext cx="1403410" cy="891945"/>
          </a:xfrm>
          <a:prstGeom prst="rect">
            <a:avLst/>
          </a:prstGeom>
        </p:spPr>
      </p:pic>
    </p:spTree>
    <p:extLst>
      <p:ext uri="{BB962C8B-B14F-4D97-AF65-F5344CB8AC3E}">
        <p14:creationId xmlns:p14="http://schemas.microsoft.com/office/powerpoint/2010/main" val="424998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23E4188-5E61-4DD1-A1F9-AFB3127A5848}"/>
              </a:ext>
            </a:extLst>
          </p:cNvPr>
          <p:cNvSpPr>
            <a:spLocks noGrp="1" noChangeArrowheads="1"/>
          </p:cNvSpPr>
          <p:nvPr>
            <p:ph type="title"/>
          </p:nvPr>
        </p:nvSpPr>
        <p:spPr>
          <a:xfrm>
            <a:off x="400054" y="200629"/>
            <a:ext cx="8818561" cy="1139825"/>
          </a:xfrm>
        </p:spPr>
        <p:txBody>
          <a:bodyPr>
            <a:noAutofit/>
          </a:bodyPr>
          <a:lstStyle/>
          <a:p>
            <a:r>
              <a:rPr lang="lv-LV" altLang="lv-LV" sz="3200" b="1" dirty="0">
                <a:solidFill>
                  <a:schemeClr val="tx1"/>
                </a:solidFill>
                <a:latin typeface="+mn-lt"/>
                <a:ea typeface="MS PGothic" panose="020B0600070205080204" pitchFamily="34" charset="-128"/>
              </a:rPr>
              <a:t>Mūžizglītība - viens no Vidzemes plānošanas reģiona attīstības stratēģijas mērķiem līdz 2020. gadam</a:t>
            </a:r>
          </a:p>
        </p:txBody>
      </p:sp>
      <p:sp>
        <p:nvSpPr>
          <p:cNvPr id="3" name="Content Placeholder 2">
            <a:extLst>
              <a:ext uri="{FF2B5EF4-FFF2-40B4-BE49-F238E27FC236}">
                <a16:creationId xmlns:a16="http://schemas.microsoft.com/office/drawing/2014/main" id="{A6876033-9D1C-4F36-956A-C9A273CA3164}"/>
              </a:ext>
            </a:extLst>
          </p:cNvPr>
          <p:cNvSpPr>
            <a:spLocks noGrp="1"/>
          </p:cNvSpPr>
          <p:nvPr>
            <p:ph idx="1"/>
          </p:nvPr>
        </p:nvSpPr>
        <p:spPr>
          <a:xfrm>
            <a:off x="3440077" y="675669"/>
            <a:ext cx="7848601" cy="5279666"/>
          </a:xfrm>
        </p:spPr>
        <p:txBody>
          <a:bodyPr>
            <a:normAutofit fontScale="92500" lnSpcReduction="10000"/>
          </a:bodyPr>
          <a:lstStyle/>
          <a:p>
            <a:pPr marL="457200" indent="-457200">
              <a:buFont typeface="Arial" panose="020B0604020202020204" pitchFamily="34" charset="0"/>
              <a:buChar char="•"/>
              <a:defRPr/>
            </a:pPr>
            <a:endParaRPr lang="lv-LV" dirty="0"/>
          </a:p>
          <a:p>
            <a:pPr marL="0" indent="0">
              <a:defRPr/>
            </a:pPr>
            <a:endParaRPr lang="lv-LV" dirty="0"/>
          </a:p>
          <a:p>
            <a:pPr marL="0" indent="0">
              <a:defRPr/>
            </a:pPr>
            <a:endParaRPr lang="lv-LV" b="1" dirty="0">
              <a:solidFill>
                <a:schemeClr val="tx1"/>
              </a:solidFill>
            </a:endParaRPr>
          </a:p>
          <a:p>
            <a:pPr marL="0" indent="0">
              <a:buNone/>
              <a:defRPr/>
            </a:pPr>
            <a:r>
              <a:rPr lang="lv-LV" sz="2400" b="1" dirty="0">
                <a:solidFill>
                  <a:schemeClr val="tx1"/>
                </a:solidFill>
              </a:rPr>
              <a:t>Mērķis: </a:t>
            </a:r>
            <a:r>
              <a:rPr lang="lv-LV" sz="2400" dirty="0">
                <a:solidFill>
                  <a:schemeClr val="tx1"/>
                </a:solidFill>
              </a:rPr>
              <a:t>nodrošināt kvalitatīvu, pieejamu un daudzpusīgu visa veida izglītību/</a:t>
            </a:r>
          </a:p>
          <a:p>
            <a:pPr>
              <a:buFont typeface="Wingdings" panose="05000000000000000000" pitchFamily="2" charset="2"/>
              <a:buChar char="Ø"/>
              <a:defRPr/>
            </a:pPr>
            <a:r>
              <a:rPr lang="lv-LV" sz="2400" dirty="0">
                <a:solidFill>
                  <a:schemeClr val="tx1"/>
                </a:solidFill>
              </a:rPr>
              <a:t> stiprinot mūžizglītības piedāvājumu Vidzemē un veicinot darba tirgus un izglītības ciešāku sasaisti. </a:t>
            </a:r>
          </a:p>
          <a:p>
            <a:pPr marL="0" indent="0">
              <a:buNone/>
              <a:defRPr/>
            </a:pPr>
            <a:r>
              <a:rPr lang="lv-LV" sz="2400" b="1" dirty="0">
                <a:solidFill>
                  <a:schemeClr val="tx1"/>
                </a:solidFill>
              </a:rPr>
              <a:t> Līdz šim īstenotās aktivitātes: </a:t>
            </a:r>
          </a:p>
          <a:p>
            <a:pPr>
              <a:buFont typeface="Wingdings" panose="05000000000000000000" pitchFamily="2" charset="2"/>
              <a:buChar char="Ø"/>
              <a:defRPr/>
            </a:pPr>
            <a:r>
              <a:rPr lang="lv-LV" sz="2400" dirty="0">
                <a:solidFill>
                  <a:schemeClr val="tx1"/>
                </a:solidFill>
              </a:rPr>
              <a:t> Ierosināta iniciatīva Baltijas jūras reģionā («BSR </a:t>
            </a:r>
            <a:r>
              <a:rPr lang="lv-LV" sz="2400" dirty="0" err="1">
                <a:solidFill>
                  <a:schemeClr val="tx1"/>
                </a:solidFill>
              </a:rPr>
              <a:t>Smart</a:t>
            </a:r>
            <a:r>
              <a:rPr lang="lv-LV" sz="2400" dirty="0">
                <a:solidFill>
                  <a:schemeClr val="tx1"/>
                </a:solidFill>
              </a:rPr>
              <a:t> Life»)</a:t>
            </a:r>
          </a:p>
          <a:p>
            <a:pPr>
              <a:buFont typeface="Wingdings" panose="05000000000000000000" pitchFamily="2" charset="2"/>
              <a:buChar char="Ø"/>
              <a:defRPr/>
            </a:pPr>
            <a:r>
              <a:rPr lang="lv-LV" sz="2400" dirty="0">
                <a:solidFill>
                  <a:schemeClr val="tx1"/>
                </a:solidFill>
              </a:rPr>
              <a:t> Tiek īstenoti projekti pieaugušo izglītības jomā ERASMUS+ programmas ietvaros (projekts «CREATE» un iesniegts vērtēšanai projekts «PULSE»)</a:t>
            </a:r>
          </a:p>
          <a:p>
            <a:pPr>
              <a:buFont typeface="Wingdings" panose="05000000000000000000" pitchFamily="2" charset="2"/>
              <a:buChar char="Ø"/>
              <a:defRPr/>
            </a:pPr>
            <a:r>
              <a:rPr lang="lv-LV" sz="2400" dirty="0">
                <a:solidFill>
                  <a:schemeClr val="tx1"/>
                </a:solidFill>
              </a:rPr>
              <a:t> Ierosinātas diskusijas ar iesaistītajām pusēm (vietējā, nacionālā un starptautiskā mērogā</a:t>
            </a:r>
            <a:r>
              <a:rPr lang="lv-LV" sz="2400" dirty="0"/>
              <a:t>)</a:t>
            </a:r>
          </a:p>
          <a:p>
            <a:pPr marL="0" indent="0">
              <a:buNone/>
              <a:defRPr/>
            </a:pPr>
            <a:endParaRPr lang="lv-LV" sz="2600" dirty="0"/>
          </a:p>
          <a:p>
            <a:pPr marL="0" indent="0">
              <a:defRPr/>
            </a:pPr>
            <a:endParaRPr lang="lv-LV" sz="2600" dirty="0"/>
          </a:p>
        </p:txBody>
      </p:sp>
      <p:pic>
        <p:nvPicPr>
          <p:cNvPr id="11268" name="Picture 1">
            <a:extLst>
              <a:ext uri="{FF2B5EF4-FFF2-40B4-BE49-F238E27FC236}">
                <a16:creationId xmlns:a16="http://schemas.microsoft.com/office/drawing/2014/main" id="{B68B8E4F-8912-4D6D-992F-95135A0C6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59805">
            <a:off x="426049" y="2301328"/>
            <a:ext cx="2663010" cy="2447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AC871A3-ADF0-4EC1-B0E1-43A70F61E0B8}"/>
              </a:ext>
            </a:extLst>
          </p:cNvPr>
          <p:cNvPicPr>
            <a:picLocks noChangeAspect="1"/>
          </p:cNvPicPr>
          <p:nvPr/>
        </p:nvPicPr>
        <p:blipFill>
          <a:blip r:embed="rId3"/>
          <a:stretch>
            <a:fillRect/>
          </a:stretch>
        </p:blipFill>
        <p:spPr>
          <a:xfrm>
            <a:off x="9218615" y="5600699"/>
            <a:ext cx="2668586" cy="752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2115-5E0C-4165-AE48-581162FE6E08}"/>
              </a:ext>
            </a:extLst>
          </p:cNvPr>
          <p:cNvSpPr>
            <a:spLocks noGrp="1"/>
          </p:cNvSpPr>
          <p:nvPr>
            <p:ph type="title"/>
          </p:nvPr>
        </p:nvSpPr>
        <p:spPr>
          <a:xfrm>
            <a:off x="1066800" y="422655"/>
            <a:ext cx="10058400" cy="1037372"/>
          </a:xfrm>
        </p:spPr>
        <p:txBody>
          <a:bodyPr>
            <a:normAutofit/>
          </a:bodyPr>
          <a:lstStyle/>
          <a:p>
            <a:r>
              <a:rPr lang="lv-LV" sz="4000" b="1" dirty="0">
                <a:latin typeface="+mn-lt"/>
              </a:rPr>
              <a:t>Projekts «CREATE»</a:t>
            </a:r>
          </a:p>
        </p:txBody>
      </p:sp>
      <p:sp>
        <p:nvSpPr>
          <p:cNvPr id="3" name="Content Placeholder 2">
            <a:extLst>
              <a:ext uri="{FF2B5EF4-FFF2-40B4-BE49-F238E27FC236}">
                <a16:creationId xmlns:a16="http://schemas.microsoft.com/office/drawing/2014/main" id="{4B8EB996-40B0-40FE-8E8E-7EFE332C7407}"/>
              </a:ext>
            </a:extLst>
          </p:cNvPr>
          <p:cNvSpPr>
            <a:spLocks noGrp="1"/>
          </p:cNvSpPr>
          <p:nvPr>
            <p:ph idx="1"/>
          </p:nvPr>
        </p:nvSpPr>
        <p:spPr>
          <a:xfrm>
            <a:off x="1066800" y="1776306"/>
            <a:ext cx="8067675" cy="5153878"/>
          </a:xfrm>
        </p:spPr>
        <p:txBody>
          <a:bodyPr>
            <a:noAutofit/>
          </a:bodyPr>
          <a:lstStyle/>
          <a:p>
            <a:pPr>
              <a:lnSpc>
                <a:spcPct val="100000"/>
              </a:lnSpc>
              <a:spcBef>
                <a:spcPts val="600"/>
              </a:spcBef>
              <a:spcAft>
                <a:spcPts val="600"/>
              </a:spcAft>
              <a:buFont typeface="Wingdings" panose="05000000000000000000" pitchFamily="2" charset="2"/>
              <a:buChar char="Ø"/>
            </a:pPr>
            <a:r>
              <a:rPr lang="lv-LV" sz="2100" dirty="0"/>
              <a:t> Eiropas Savienībā ir novērojamas lielas reģionālās atšķirības pieaugušo izglītības iespēju jomā. Projekts </a:t>
            </a:r>
            <a:r>
              <a:rPr lang="lv-LV" sz="2100" b="1" dirty="0"/>
              <a:t>«CREATE» </a:t>
            </a:r>
            <a:r>
              <a:rPr lang="lv-LV" sz="2100" dirty="0"/>
              <a:t>ir vērsts uz </a:t>
            </a:r>
            <a:r>
              <a:rPr lang="lv-LV" sz="2100" b="1" dirty="0"/>
              <a:t>strukturētu sadarbību</a:t>
            </a:r>
            <a:r>
              <a:rPr lang="lv-LV" sz="2100" dirty="0"/>
              <a:t>, kas apvienotu politikas veidotājus un pieaugušo izglītības attīstītājus </a:t>
            </a:r>
            <a:r>
              <a:rPr lang="lv-LV" sz="2100" b="1" dirty="0"/>
              <a:t>veiksmīgākai politikas saskaņošanai un plānošanai</a:t>
            </a:r>
            <a:r>
              <a:rPr lang="lv-LV" sz="2100" dirty="0"/>
              <a:t>, tostarp attiecībā uz dažādiem finansējuma avotiem. </a:t>
            </a:r>
            <a:endParaRPr lang="lv-LV" sz="2100" b="1" dirty="0"/>
          </a:p>
          <a:p>
            <a:pPr marL="0" indent="0">
              <a:lnSpc>
                <a:spcPct val="100000"/>
              </a:lnSpc>
              <a:spcBef>
                <a:spcPts val="600"/>
              </a:spcBef>
              <a:spcAft>
                <a:spcPts val="0"/>
              </a:spcAft>
              <a:buNone/>
            </a:pPr>
            <a:r>
              <a:rPr lang="lv-LV" sz="2100" b="1" dirty="0"/>
              <a:t>CREATE galvenie rezultāti:</a:t>
            </a:r>
          </a:p>
          <a:p>
            <a:pPr>
              <a:lnSpc>
                <a:spcPct val="100000"/>
              </a:lnSpc>
              <a:spcBef>
                <a:spcPts val="0"/>
              </a:spcBef>
              <a:spcAft>
                <a:spcPts val="0"/>
              </a:spcAft>
              <a:buFont typeface="Wingdings" panose="05000000000000000000" pitchFamily="2" charset="2"/>
              <a:buChar char="Ø"/>
            </a:pPr>
            <a:r>
              <a:rPr lang="lv-LV" sz="2100" dirty="0"/>
              <a:t> CREATE tīkls, platforma un virtuālā kopiena uzlabotai sadarbībai starp reģionālajām iestādēm ar mērķi sekmēt pieaugušo izglītības  sistēmu attīstību un to integrēšanu vietējā/ reģionālā attīstībā</a:t>
            </a:r>
          </a:p>
          <a:p>
            <a:pPr>
              <a:lnSpc>
                <a:spcPct val="100000"/>
              </a:lnSpc>
              <a:spcBef>
                <a:spcPts val="600"/>
              </a:spcBef>
              <a:spcAft>
                <a:spcPts val="0"/>
              </a:spcAft>
              <a:buFont typeface="Wingdings" panose="05000000000000000000" pitchFamily="2" charset="2"/>
              <a:buChar char="Ø"/>
            </a:pPr>
            <a:r>
              <a:rPr lang="lv-LV" sz="2100" dirty="0"/>
              <a:t> CREATE rīku kopuma (</a:t>
            </a:r>
            <a:r>
              <a:rPr lang="lv-LV" sz="2100" i="1" dirty="0"/>
              <a:t>ToolBox)</a:t>
            </a:r>
            <a:r>
              <a:rPr lang="lv-LV" sz="2100" dirty="0"/>
              <a:t> izveide ciešākai pieaugušo izglītības saskaņošanai ar ekonomiskās attīstības stratēģijām reģionālā līmenī.</a:t>
            </a:r>
          </a:p>
        </p:txBody>
      </p:sp>
      <p:pic>
        <p:nvPicPr>
          <p:cNvPr id="4" name="Picture 3">
            <a:extLst>
              <a:ext uri="{FF2B5EF4-FFF2-40B4-BE49-F238E27FC236}">
                <a16:creationId xmlns:a16="http://schemas.microsoft.com/office/drawing/2014/main" id="{41352C6B-A33E-4956-BEA6-8C8B12612D80}"/>
              </a:ext>
            </a:extLst>
          </p:cNvPr>
          <p:cNvPicPr>
            <a:picLocks noChangeAspect="1"/>
          </p:cNvPicPr>
          <p:nvPr/>
        </p:nvPicPr>
        <p:blipFill>
          <a:blip r:embed="rId2"/>
          <a:stretch>
            <a:fillRect/>
          </a:stretch>
        </p:blipFill>
        <p:spPr>
          <a:xfrm>
            <a:off x="9772650" y="5667375"/>
            <a:ext cx="2286000" cy="571500"/>
          </a:xfrm>
          <a:prstGeom prst="rect">
            <a:avLst/>
          </a:prstGeom>
        </p:spPr>
      </p:pic>
      <p:pic>
        <p:nvPicPr>
          <p:cNvPr id="5" name="Picture 4">
            <a:extLst>
              <a:ext uri="{FF2B5EF4-FFF2-40B4-BE49-F238E27FC236}">
                <a16:creationId xmlns:a16="http://schemas.microsoft.com/office/drawing/2014/main" id="{5D30F789-63C4-401B-94A0-B54B2CB5E8F1}"/>
              </a:ext>
            </a:extLst>
          </p:cNvPr>
          <p:cNvPicPr>
            <a:picLocks noChangeAspect="1"/>
          </p:cNvPicPr>
          <p:nvPr/>
        </p:nvPicPr>
        <p:blipFill>
          <a:blip r:embed="rId3"/>
          <a:stretch>
            <a:fillRect/>
          </a:stretch>
        </p:blipFill>
        <p:spPr>
          <a:xfrm>
            <a:off x="9020175" y="1909652"/>
            <a:ext cx="3038475" cy="3038696"/>
          </a:xfrm>
          <a:prstGeom prst="ellipse">
            <a:avLst/>
          </a:prstGeom>
          <a:ln>
            <a:noFill/>
          </a:ln>
          <a:effectLst>
            <a:softEdge rad="112500"/>
          </a:effectLst>
        </p:spPr>
      </p:pic>
    </p:spTree>
    <p:extLst>
      <p:ext uri="{BB962C8B-B14F-4D97-AF65-F5344CB8AC3E}">
        <p14:creationId xmlns:p14="http://schemas.microsoft.com/office/powerpoint/2010/main" val="183607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A9950E-1AA5-47A5-BC78-51D02481C0E4}"/>
              </a:ext>
            </a:extLst>
          </p:cNvPr>
          <p:cNvSpPr>
            <a:spLocks noGrp="1"/>
          </p:cNvSpPr>
          <p:nvPr>
            <p:ph type="title"/>
          </p:nvPr>
        </p:nvSpPr>
        <p:spPr>
          <a:xfrm>
            <a:off x="1097280" y="286603"/>
            <a:ext cx="10058400" cy="951647"/>
          </a:xfrm>
        </p:spPr>
        <p:txBody>
          <a:bodyPr>
            <a:normAutofit/>
          </a:bodyPr>
          <a:lstStyle/>
          <a:p>
            <a:r>
              <a:rPr lang="lv-LV" sz="4000" b="1" dirty="0"/>
              <a:t>«CREATE» Partnerība</a:t>
            </a:r>
          </a:p>
        </p:txBody>
      </p:sp>
      <p:sp>
        <p:nvSpPr>
          <p:cNvPr id="5" name="Text Placeholder 4">
            <a:extLst>
              <a:ext uri="{FF2B5EF4-FFF2-40B4-BE49-F238E27FC236}">
                <a16:creationId xmlns:a16="http://schemas.microsoft.com/office/drawing/2014/main" id="{A3652130-6EFC-4FA2-832B-2D1A0F40D7C9}"/>
              </a:ext>
            </a:extLst>
          </p:cNvPr>
          <p:cNvSpPr>
            <a:spLocks noGrp="1"/>
          </p:cNvSpPr>
          <p:nvPr>
            <p:ph type="body" idx="1"/>
          </p:nvPr>
        </p:nvSpPr>
        <p:spPr>
          <a:xfrm>
            <a:off x="7267574" y="1249786"/>
            <a:ext cx="1510665" cy="736282"/>
          </a:xfrm>
        </p:spPr>
        <p:txBody>
          <a:bodyPr/>
          <a:lstStyle/>
          <a:p>
            <a:endParaRPr lang="lv-LV" dirty="0"/>
          </a:p>
        </p:txBody>
      </p:sp>
      <p:sp>
        <p:nvSpPr>
          <p:cNvPr id="6" name="Content Placeholder 5">
            <a:extLst>
              <a:ext uri="{FF2B5EF4-FFF2-40B4-BE49-F238E27FC236}">
                <a16:creationId xmlns:a16="http://schemas.microsoft.com/office/drawing/2014/main" id="{2393A150-CF83-4E40-AB8A-B4FB76FBB375}"/>
              </a:ext>
            </a:extLst>
          </p:cNvPr>
          <p:cNvSpPr>
            <a:spLocks noGrp="1"/>
          </p:cNvSpPr>
          <p:nvPr>
            <p:ph sz="half" idx="2"/>
          </p:nvPr>
        </p:nvSpPr>
        <p:spPr>
          <a:xfrm>
            <a:off x="1050606" y="1834516"/>
            <a:ext cx="5600699" cy="4347209"/>
          </a:xfrm>
        </p:spPr>
        <p:txBody>
          <a:bodyPr>
            <a:normAutofit fontScale="62500" lnSpcReduction="20000"/>
          </a:bodyPr>
          <a:lstStyle/>
          <a:p>
            <a:pPr>
              <a:buFont typeface="Wingdings" panose="05000000000000000000" pitchFamily="2" charset="2"/>
              <a:buChar char="Ø"/>
            </a:pPr>
            <a:r>
              <a:rPr lang="lv-LV" sz="3000" dirty="0">
                <a:solidFill>
                  <a:schemeClr val="tx1"/>
                </a:solidFill>
              </a:rPr>
              <a:t> Lejassaksijas apvienība brīvai pieaugušo izglītībai, </a:t>
            </a:r>
            <a:r>
              <a:rPr lang="lv-LV" sz="3000" b="1" dirty="0">
                <a:solidFill>
                  <a:schemeClr val="tx1"/>
                </a:solidFill>
              </a:rPr>
              <a:t>Vācija</a:t>
            </a:r>
          </a:p>
          <a:p>
            <a:pPr>
              <a:buFont typeface="Wingdings" panose="05000000000000000000" pitchFamily="2" charset="2"/>
              <a:buChar char="Ø"/>
            </a:pPr>
            <a:r>
              <a:rPr lang="lv-LV" sz="3000" dirty="0">
                <a:solidFill>
                  <a:schemeClr val="tx1"/>
                </a:solidFill>
              </a:rPr>
              <a:t> Bādenes-</a:t>
            </a:r>
            <a:r>
              <a:rPr lang="lv-LV" sz="3000" dirty="0" err="1">
                <a:solidFill>
                  <a:schemeClr val="tx1"/>
                </a:solidFill>
              </a:rPr>
              <a:t>Virtenbergas</a:t>
            </a:r>
            <a:r>
              <a:rPr lang="lv-LV" sz="3000" dirty="0">
                <a:solidFill>
                  <a:schemeClr val="tx1"/>
                </a:solidFill>
              </a:rPr>
              <a:t> federālās zemes Kultūras, jaunatnes un sporta ministrija, </a:t>
            </a:r>
            <a:r>
              <a:rPr lang="lv-LV" sz="3000" b="1" dirty="0">
                <a:solidFill>
                  <a:schemeClr val="tx1"/>
                </a:solidFill>
              </a:rPr>
              <a:t>Vācija</a:t>
            </a:r>
          </a:p>
          <a:p>
            <a:pPr>
              <a:buFont typeface="Wingdings" panose="05000000000000000000" pitchFamily="2" charset="2"/>
              <a:buChar char="Ø"/>
            </a:pPr>
            <a:r>
              <a:rPr lang="lv-LV" sz="3000" dirty="0">
                <a:solidFill>
                  <a:schemeClr val="tx1"/>
                </a:solidFill>
              </a:rPr>
              <a:t> Pedagogu apmācības centrs “</a:t>
            </a:r>
            <a:r>
              <a:rPr lang="lv-LV" sz="3000" dirty="0" err="1">
                <a:solidFill>
                  <a:schemeClr val="tx1"/>
                </a:solidFill>
              </a:rPr>
              <a:t>Vysocina</a:t>
            </a:r>
            <a:r>
              <a:rPr lang="lv-LV" sz="3000" dirty="0">
                <a:solidFill>
                  <a:schemeClr val="tx1"/>
                </a:solidFill>
              </a:rPr>
              <a:t> </a:t>
            </a:r>
            <a:r>
              <a:rPr lang="lv-LV" sz="3000" dirty="0" err="1">
                <a:solidFill>
                  <a:schemeClr val="tx1"/>
                </a:solidFill>
              </a:rPr>
              <a:t>Education</a:t>
            </a:r>
            <a:r>
              <a:rPr lang="lv-LV" sz="3000" dirty="0">
                <a:solidFill>
                  <a:schemeClr val="tx1"/>
                </a:solidFill>
              </a:rPr>
              <a:t>”, </a:t>
            </a:r>
            <a:r>
              <a:rPr lang="lv-LV" sz="3000" b="1" dirty="0">
                <a:solidFill>
                  <a:schemeClr val="tx1"/>
                </a:solidFill>
              </a:rPr>
              <a:t>Čehija</a:t>
            </a:r>
          </a:p>
          <a:p>
            <a:pPr>
              <a:buFont typeface="Wingdings" panose="05000000000000000000" pitchFamily="2" charset="2"/>
              <a:buChar char="Ø"/>
            </a:pPr>
            <a:r>
              <a:rPr lang="lv-LV" sz="3000" dirty="0">
                <a:solidFill>
                  <a:schemeClr val="tx1"/>
                </a:solidFill>
              </a:rPr>
              <a:t> Adrijas - Jonijas reģions, </a:t>
            </a:r>
            <a:r>
              <a:rPr lang="lv-LV" sz="3000" b="1" dirty="0">
                <a:solidFill>
                  <a:schemeClr val="tx1"/>
                </a:solidFill>
              </a:rPr>
              <a:t>Horvātija</a:t>
            </a:r>
          </a:p>
          <a:p>
            <a:pPr>
              <a:buFont typeface="Wingdings" panose="05000000000000000000" pitchFamily="2" charset="2"/>
              <a:buChar char="Ø"/>
            </a:pPr>
            <a:r>
              <a:rPr lang="lv-LV" sz="3000" dirty="0">
                <a:solidFill>
                  <a:schemeClr val="tx1"/>
                </a:solidFill>
              </a:rPr>
              <a:t> Īrijas Nacionālā universitāte </a:t>
            </a:r>
            <a:r>
              <a:rPr lang="lv-LV" sz="3000" dirty="0" err="1">
                <a:solidFill>
                  <a:schemeClr val="tx1"/>
                </a:solidFill>
              </a:rPr>
              <a:t>Meinūsā</a:t>
            </a:r>
            <a:r>
              <a:rPr lang="lv-LV" sz="3000" dirty="0">
                <a:solidFill>
                  <a:schemeClr val="tx1"/>
                </a:solidFill>
              </a:rPr>
              <a:t> , </a:t>
            </a:r>
            <a:r>
              <a:rPr lang="lv-LV" sz="3000" b="1" dirty="0">
                <a:solidFill>
                  <a:schemeClr val="tx1"/>
                </a:solidFill>
              </a:rPr>
              <a:t>Īrija</a:t>
            </a:r>
          </a:p>
          <a:p>
            <a:pPr>
              <a:buFont typeface="Wingdings" panose="05000000000000000000" pitchFamily="2" charset="2"/>
              <a:buChar char="Ø"/>
            </a:pPr>
            <a:r>
              <a:rPr lang="lv-LV" sz="3000" dirty="0">
                <a:solidFill>
                  <a:schemeClr val="tx1"/>
                </a:solidFill>
              </a:rPr>
              <a:t> Augstākā līmeņa apmācību institūts Kopienas politikas jomā (IHF </a:t>
            </a:r>
            <a:r>
              <a:rPr lang="lv-LV" sz="3000" dirty="0" err="1">
                <a:solidFill>
                  <a:schemeClr val="tx1"/>
                </a:solidFill>
              </a:rPr>
              <a:t>asbl</a:t>
            </a:r>
            <a:r>
              <a:rPr lang="lv-LV" sz="3000" dirty="0">
                <a:solidFill>
                  <a:schemeClr val="tx1"/>
                </a:solidFill>
              </a:rPr>
              <a:t>), </a:t>
            </a:r>
            <a:r>
              <a:rPr lang="lv-LV" sz="3000" b="1" dirty="0">
                <a:solidFill>
                  <a:schemeClr val="tx1"/>
                </a:solidFill>
              </a:rPr>
              <a:t>Beļģija</a:t>
            </a:r>
          </a:p>
          <a:p>
            <a:pPr>
              <a:buFont typeface="Wingdings" panose="05000000000000000000" pitchFamily="2" charset="2"/>
              <a:buChar char="Ø"/>
            </a:pPr>
            <a:r>
              <a:rPr lang="lv-LV" sz="3000" dirty="0">
                <a:solidFill>
                  <a:schemeClr val="tx1"/>
                </a:solidFill>
              </a:rPr>
              <a:t> Itālijas attīstības partneri (IDP), </a:t>
            </a:r>
            <a:r>
              <a:rPr lang="lv-LV" sz="3000" b="1" dirty="0">
                <a:solidFill>
                  <a:schemeClr val="tx1"/>
                </a:solidFill>
              </a:rPr>
              <a:t>Itālija</a:t>
            </a:r>
          </a:p>
          <a:p>
            <a:pPr>
              <a:buFont typeface="Wingdings" panose="05000000000000000000" pitchFamily="2" charset="2"/>
              <a:buChar char="Ø"/>
            </a:pPr>
            <a:r>
              <a:rPr lang="lv-LV" sz="3000" i="1" dirty="0">
                <a:solidFill>
                  <a:schemeClr val="tx1"/>
                </a:solidFill>
              </a:rPr>
              <a:t> Internet </a:t>
            </a:r>
            <a:r>
              <a:rPr lang="lv-LV" sz="3000" i="1" dirty="0" err="1">
                <a:solidFill>
                  <a:schemeClr val="tx1"/>
                </a:solidFill>
              </a:rPr>
              <a:t>web</a:t>
            </a:r>
            <a:r>
              <a:rPr lang="lv-LV" sz="3000" i="1" dirty="0">
                <a:solidFill>
                  <a:schemeClr val="tx1"/>
                </a:solidFill>
              </a:rPr>
              <a:t> </a:t>
            </a:r>
            <a:r>
              <a:rPr lang="lv-LV" sz="3000" i="1" dirty="0" err="1">
                <a:solidFill>
                  <a:schemeClr val="tx1"/>
                </a:solidFill>
              </a:rPr>
              <a:t>solutions</a:t>
            </a:r>
            <a:r>
              <a:rPr lang="lv-LV" sz="3000" dirty="0">
                <a:solidFill>
                  <a:schemeClr val="tx1"/>
                </a:solidFill>
              </a:rPr>
              <a:t>, </a:t>
            </a:r>
            <a:r>
              <a:rPr lang="lv-LV" sz="3000" b="1" dirty="0">
                <a:solidFill>
                  <a:schemeClr val="tx1"/>
                </a:solidFill>
              </a:rPr>
              <a:t>Spānija</a:t>
            </a:r>
          </a:p>
          <a:p>
            <a:pPr>
              <a:buFont typeface="Wingdings" panose="05000000000000000000" pitchFamily="2" charset="2"/>
              <a:buChar char="Ø"/>
            </a:pPr>
            <a:r>
              <a:rPr lang="lv-LV" sz="3000" dirty="0">
                <a:solidFill>
                  <a:schemeClr val="tx1"/>
                </a:solidFill>
              </a:rPr>
              <a:t> Vidzemes plānošanas reģions, </a:t>
            </a:r>
            <a:r>
              <a:rPr lang="lv-LV" sz="3000" b="1" dirty="0">
                <a:solidFill>
                  <a:schemeClr val="tx1"/>
                </a:solidFill>
              </a:rPr>
              <a:t>Latvija</a:t>
            </a:r>
          </a:p>
          <a:p>
            <a:endParaRPr lang="lv-LV" dirty="0"/>
          </a:p>
        </p:txBody>
      </p:sp>
      <p:sp>
        <p:nvSpPr>
          <p:cNvPr id="7" name="Text Placeholder 6">
            <a:extLst>
              <a:ext uri="{FF2B5EF4-FFF2-40B4-BE49-F238E27FC236}">
                <a16:creationId xmlns:a16="http://schemas.microsoft.com/office/drawing/2014/main" id="{9F8A7EC9-2A16-4DDA-94B2-C8B2D126C8A2}"/>
              </a:ext>
            </a:extLst>
          </p:cNvPr>
          <p:cNvSpPr>
            <a:spLocks noGrp="1"/>
          </p:cNvSpPr>
          <p:nvPr>
            <p:ph type="body" sz="quarter" idx="3"/>
          </p:nvPr>
        </p:nvSpPr>
        <p:spPr/>
        <p:txBody>
          <a:bodyPr/>
          <a:lstStyle/>
          <a:p>
            <a:endParaRPr lang="lv-LV"/>
          </a:p>
        </p:txBody>
      </p:sp>
      <p:pic>
        <p:nvPicPr>
          <p:cNvPr id="9" name="Content Placeholder 8">
            <a:extLst>
              <a:ext uri="{FF2B5EF4-FFF2-40B4-BE49-F238E27FC236}">
                <a16:creationId xmlns:a16="http://schemas.microsoft.com/office/drawing/2014/main" id="{4BF58789-270C-44D9-AA77-D2F49026039C}"/>
              </a:ext>
            </a:extLst>
          </p:cNvPr>
          <p:cNvPicPr>
            <a:picLocks noGrp="1" noChangeAspect="1"/>
          </p:cNvPicPr>
          <p:nvPr>
            <p:ph sz="quarter" idx="4"/>
          </p:nvPr>
        </p:nvPicPr>
        <p:blipFill>
          <a:blip r:embed="rId2"/>
          <a:stretch>
            <a:fillRect/>
          </a:stretch>
        </p:blipFill>
        <p:spPr>
          <a:xfrm>
            <a:off x="6457950" y="1749215"/>
            <a:ext cx="5600700" cy="4432510"/>
          </a:xfrm>
          <a:prstGeom prst="rect">
            <a:avLst/>
          </a:prstGeom>
          <a:effectLst>
            <a:softEdge rad="127000"/>
          </a:effectLst>
        </p:spPr>
      </p:pic>
    </p:spTree>
    <p:extLst>
      <p:ext uri="{BB962C8B-B14F-4D97-AF65-F5344CB8AC3E}">
        <p14:creationId xmlns:p14="http://schemas.microsoft.com/office/powerpoint/2010/main" val="365998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A9CC-2814-493A-8FD4-EFD69B15813E}"/>
              </a:ext>
            </a:extLst>
          </p:cNvPr>
          <p:cNvSpPr>
            <a:spLocks noGrp="1"/>
          </p:cNvSpPr>
          <p:nvPr>
            <p:ph type="title"/>
          </p:nvPr>
        </p:nvSpPr>
        <p:spPr>
          <a:xfrm>
            <a:off x="916305" y="324704"/>
            <a:ext cx="10058400" cy="825292"/>
          </a:xfrm>
        </p:spPr>
        <p:txBody>
          <a:bodyPr>
            <a:normAutofit/>
          </a:bodyPr>
          <a:lstStyle/>
          <a:p>
            <a:r>
              <a:rPr lang="lv-LV" sz="4000" b="1" dirty="0">
                <a:latin typeface="+mn-lt"/>
              </a:rPr>
              <a:t> «CREATE» virtuālā platforma</a:t>
            </a:r>
          </a:p>
        </p:txBody>
      </p:sp>
      <p:pic>
        <p:nvPicPr>
          <p:cNvPr id="11" name="Content Placeholder 10">
            <a:extLst>
              <a:ext uri="{FF2B5EF4-FFF2-40B4-BE49-F238E27FC236}">
                <a16:creationId xmlns:a16="http://schemas.microsoft.com/office/drawing/2014/main" id="{8431FB94-F38F-405B-B95B-CFB3D7797084}"/>
              </a:ext>
            </a:extLst>
          </p:cNvPr>
          <p:cNvPicPr>
            <a:picLocks noGrp="1" noChangeAspect="1"/>
          </p:cNvPicPr>
          <p:nvPr>
            <p:ph idx="1"/>
          </p:nvPr>
        </p:nvPicPr>
        <p:blipFill>
          <a:blip r:embed="rId2"/>
          <a:stretch>
            <a:fillRect/>
          </a:stretch>
        </p:blipFill>
        <p:spPr>
          <a:xfrm>
            <a:off x="2147887" y="1847331"/>
            <a:ext cx="7419975" cy="3760579"/>
          </a:xfrm>
          <a:prstGeom prst="rect">
            <a:avLst/>
          </a:prstGeom>
        </p:spPr>
      </p:pic>
      <p:pic>
        <p:nvPicPr>
          <p:cNvPr id="3" name="Picture 2">
            <a:extLst>
              <a:ext uri="{FF2B5EF4-FFF2-40B4-BE49-F238E27FC236}">
                <a16:creationId xmlns:a16="http://schemas.microsoft.com/office/drawing/2014/main" id="{6FF26215-CEB6-464F-B9EF-5CEE069D2E3C}"/>
              </a:ext>
            </a:extLst>
          </p:cNvPr>
          <p:cNvPicPr>
            <a:picLocks noChangeAspect="1"/>
          </p:cNvPicPr>
          <p:nvPr/>
        </p:nvPicPr>
        <p:blipFill>
          <a:blip r:embed="rId3"/>
          <a:stretch>
            <a:fillRect/>
          </a:stretch>
        </p:blipFill>
        <p:spPr>
          <a:xfrm>
            <a:off x="9693309" y="5607910"/>
            <a:ext cx="2260566" cy="652329"/>
          </a:xfrm>
          <a:prstGeom prst="rect">
            <a:avLst/>
          </a:prstGeom>
        </p:spPr>
      </p:pic>
      <p:sp>
        <p:nvSpPr>
          <p:cNvPr id="7" name="TextBox 6">
            <a:extLst>
              <a:ext uri="{FF2B5EF4-FFF2-40B4-BE49-F238E27FC236}">
                <a16:creationId xmlns:a16="http://schemas.microsoft.com/office/drawing/2014/main" id="{1F42EBA9-C6E7-472A-948B-9F08C7257570}"/>
              </a:ext>
            </a:extLst>
          </p:cNvPr>
          <p:cNvSpPr txBox="1"/>
          <p:nvPr/>
        </p:nvSpPr>
        <p:spPr>
          <a:xfrm>
            <a:off x="2243136" y="5744802"/>
            <a:ext cx="7229475" cy="646331"/>
          </a:xfrm>
          <a:prstGeom prst="rect">
            <a:avLst/>
          </a:prstGeom>
          <a:noFill/>
        </p:spPr>
        <p:txBody>
          <a:bodyPr wrap="square" rtlCol="0">
            <a:spAutoFit/>
          </a:bodyPr>
          <a:lstStyle/>
          <a:p>
            <a:r>
              <a:rPr lang="lv-LV" dirty="0"/>
              <a:t>Mājas lapas saite: </a:t>
            </a:r>
            <a:r>
              <a:rPr lang="lv-LV" dirty="0">
                <a:hlinkClick r:id="rId4"/>
              </a:rPr>
              <a:t>http://www.projectcreate.eu/index_lv.php?lang=LV</a:t>
            </a:r>
            <a:endParaRPr lang="lv-LV" dirty="0"/>
          </a:p>
          <a:p>
            <a:endParaRPr lang="lv-LV" dirty="0"/>
          </a:p>
        </p:txBody>
      </p:sp>
    </p:spTree>
    <p:extLst>
      <p:ext uri="{BB962C8B-B14F-4D97-AF65-F5344CB8AC3E}">
        <p14:creationId xmlns:p14="http://schemas.microsoft.com/office/powerpoint/2010/main" val="289966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3BB2-26DA-4DD6-B6ED-D02B56171EB0}"/>
              </a:ext>
            </a:extLst>
          </p:cNvPr>
          <p:cNvSpPr>
            <a:spLocks noGrp="1"/>
          </p:cNvSpPr>
          <p:nvPr>
            <p:ph type="title"/>
          </p:nvPr>
        </p:nvSpPr>
        <p:spPr>
          <a:xfrm>
            <a:off x="539545" y="-558618"/>
            <a:ext cx="10058400" cy="1450757"/>
          </a:xfrm>
        </p:spPr>
        <p:txBody>
          <a:bodyPr>
            <a:normAutofit/>
          </a:bodyPr>
          <a:lstStyle/>
          <a:p>
            <a:r>
              <a:rPr lang="lv-LV" sz="4000" b="1" dirty="0">
                <a:latin typeface="+mn-lt"/>
              </a:rPr>
              <a:t>«CREATE» </a:t>
            </a:r>
            <a:r>
              <a:rPr lang="lv-LV" sz="4000" b="1" i="1" dirty="0" err="1">
                <a:latin typeface="+mn-lt"/>
              </a:rPr>
              <a:t>Toolboox</a:t>
            </a:r>
            <a:endParaRPr lang="lv-LV" sz="4000" b="1" i="1" dirty="0">
              <a:latin typeface="+mn-lt"/>
            </a:endParaRPr>
          </a:p>
        </p:txBody>
      </p:sp>
      <p:pic>
        <p:nvPicPr>
          <p:cNvPr id="4" name="Content Placeholder 3">
            <a:extLst>
              <a:ext uri="{FF2B5EF4-FFF2-40B4-BE49-F238E27FC236}">
                <a16:creationId xmlns:a16="http://schemas.microsoft.com/office/drawing/2014/main" id="{94226F42-3C1D-41A3-B284-5C547973352B}"/>
              </a:ext>
            </a:extLst>
          </p:cNvPr>
          <p:cNvPicPr>
            <a:picLocks noGrp="1" noChangeAspect="1"/>
          </p:cNvPicPr>
          <p:nvPr>
            <p:ph idx="1"/>
          </p:nvPr>
        </p:nvPicPr>
        <p:blipFill>
          <a:blip r:embed="rId2"/>
          <a:stretch>
            <a:fillRect/>
          </a:stretch>
        </p:blipFill>
        <p:spPr>
          <a:xfrm>
            <a:off x="352425" y="1454388"/>
            <a:ext cx="6834956" cy="4298712"/>
          </a:xfrm>
          <a:prstGeom prst="rect">
            <a:avLst/>
          </a:prstGeom>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C3E18FDF-14D1-4F7F-A996-D9F2BE920A61}"/>
              </a:ext>
            </a:extLst>
          </p:cNvPr>
          <p:cNvSpPr/>
          <p:nvPr/>
        </p:nvSpPr>
        <p:spPr>
          <a:xfrm>
            <a:off x="7477379" y="1489026"/>
            <a:ext cx="4196968" cy="2462213"/>
          </a:xfrm>
          <a:prstGeom prst="rect">
            <a:avLst/>
          </a:prstGeom>
          <a:solidFill>
            <a:schemeClr val="bg1"/>
          </a:solid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lv-LV" sz="2200" dirty="0">
                <a:solidFill>
                  <a:srgbClr val="002060"/>
                </a:solidFill>
              </a:rPr>
              <a:t>«CREATE» </a:t>
            </a:r>
            <a:r>
              <a:rPr lang="lv-LV" sz="2200" i="1" dirty="0" err="1">
                <a:solidFill>
                  <a:srgbClr val="002060"/>
                </a:solidFill>
              </a:rPr>
              <a:t>toolBo</a:t>
            </a:r>
            <a:r>
              <a:rPr lang="lv-LV" sz="2200" dirty="0" err="1">
                <a:solidFill>
                  <a:srgbClr val="002060"/>
                </a:solidFill>
              </a:rPr>
              <a:t>x</a:t>
            </a:r>
            <a:r>
              <a:rPr lang="lv-LV" sz="2200" dirty="0">
                <a:solidFill>
                  <a:srgbClr val="002060"/>
                </a:solidFill>
              </a:rPr>
              <a:t> ietver </a:t>
            </a:r>
            <a:r>
              <a:rPr lang="lv-LV" sz="2200" b="1" dirty="0">
                <a:solidFill>
                  <a:srgbClr val="002060"/>
                </a:solidFill>
              </a:rPr>
              <a:t>politikas rīkus un resursus reģionālās/ vietējās politikas veidotāju atbalstam</a:t>
            </a:r>
            <a:r>
              <a:rPr lang="lv-LV" sz="2200" dirty="0">
                <a:solidFill>
                  <a:srgbClr val="002060"/>
                </a:solidFill>
              </a:rPr>
              <a:t>, lai palīdzētu atbilstošāk formulēt pieaugušo izglītības un apmācības risinājumus un programmas</a:t>
            </a:r>
            <a:r>
              <a:rPr lang="lv-LV" sz="2000" dirty="0">
                <a:solidFill>
                  <a:srgbClr val="002060"/>
                </a:solidFill>
              </a:rPr>
              <a:t>.                                                                                                                  </a:t>
            </a:r>
          </a:p>
        </p:txBody>
      </p:sp>
      <p:pic>
        <p:nvPicPr>
          <p:cNvPr id="6" name="Picture 5">
            <a:extLst>
              <a:ext uri="{FF2B5EF4-FFF2-40B4-BE49-F238E27FC236}">
                <a16:creationId xmlns:a16="http://schemas.microsoft.com/office/drawing/2014/main" id="{5FEC2CCE-2CE8-4D84-96ED-2342253F0970}"/>
              </a:ext>
            </a:extLst>
          </p:cNvPr>
          <p:cNvPicPr>
            <a:picLocks noChangeAspect="1"/>
          </p:cNvPicPr>
          <p:nvPr/>
        </p:nvPicPr>
        <p:blipFill>
          <a:blip r:embed="rId3"/>
          <a:stretch>
            <a:fillRect/>
          </a:stretch>
        </p:blipFill>
        <p:spPr>
          <a:xfrm>
            <a:off x="9733739" y="5639557"/>
            <a:ext cx="2261812" cy="652329"/>
          </a:xfrm>
          <a:prstGeom prst="rect">
            <a:avLst/>
          </a:prstGeom>
        </p:spPr>
      </p:pic>
      <p:pic>
        <p:nvPicPr>
          <p:cNvPr id="9" name="Picture 8">
            <a:extLst>
              <a:ext uri="{FF2B5EF4-FFF2-40B4-BE49-F238E27FC236}">
                <a16:creationId xmlns:a16="http://schemas.microsoft.com/office/drawing/2014/main" id="{F223788F-CDAB-4B0F-8587-4DD15E36C7E6}"/>
              </a:ext>
            </a:extLst>
          </p:cNvPr>
          <p:cNvPicPr>
            <a:picLocks noChangeAspect="1"/>
          </p:cNvPicPr>
          <p:nvPr/>
        </p:nvPicPr>
        <p:blipFill rotWithShape="1">
          <a:blip r:embed="rId4"/>
          <a:srcRect l="13438" t="27794" r="47422" b="24558"/>
          <a:stretch/>
        </p:blipFill>
        <p:spPr>
          <a:xfrm rot="21265982">
            <a:off x="7517668" y="4679377"/>
            <a:ext cx="1355862" cy="896528"/>
          </a:xfrm>
          <a:prstGeom prst="rect">
            <a:avLst/>
          </a:prstGeom>
        </p:spPr>
        <p:style>
          <a:lnRef idx="2">
            <a:schemeClr val="accent1"/>
          </a:lnRef>
          <a:fillRef idx="1">
            <a:schemeClr val="lt1"/>
          </a:fillRef>
          <a:effectRef idx="0">
            <a:schemeClr val="accent1"/>
          </a:effectRef>
          <a:fontRef idx="minor">
            <a:schemeClr val="dk1"/>
          </a:fontRef>
        </p:style>
      </p:pic>
      <p:sp>
        <p:nvSpPr>
          <p:cNvPr id="10" name="TextBox 9">
            <a:extLst>
              <a:ext uri="{FF2B5EF4-FFF2-40B4-BE49-F238E27FC236}">
                <a16:creationId xmlns:a16="http://schemas.microsoft.com/office/drawing/2014/main" id="{A61DED0B-35FA-4564-9933-D50CB788B9D1}"/>
              </a:ext>
            </a:extLst>
          </p:cNvPr>
          <p:cNvSpPr txBox="1"/>
          <p:nvPr/>
        </p:nvSpPr>
        <p:spPr>
          <a:xfrm>
            <a:off x="8892970" y="4999642"/>
            <a:ext cx="1971675" cy="369332"/>
          </a:xfrm>
          <a:prstGeom prst="rect">
            <a:avLst/>
          </a:prstGeom>
          <a:noFill/>
        </p:spPr>
        <p:txBody>
          <a:bodyPr wrap="square" rtlCol="0">
            <a:spAutoFit/>
          </a:bodyPr>
          <a:lstStyle/>
          <a:p>
            <a:r>
              <a:rPr lang="lv-LV" dirty="0"/>
              <a:t>Video saite </a:t>
            </a:r>
            <a:r>
              <a:rPr lang="lv-LV" dirty="0">
                <a:hlinkClick r:id="rId5"/>
              </a:rPr>
              <a:t>šeit</a:t>
            </a:r>
            <a:endParaRPr lang="lv-LV" dirty="0"/>
          </a:p>
        </p:txBody>
      </p:sp>
      <p:sp>
        <p:nvSpPr>
          <p:cNvPr id="3" name="TextBox 2">
            <a:extLst>
              <a:ext uri="{FF2B5EF4-FFF2-40B4-BE49-F238E27FC236}">
                <a16:creationId xmlns:a16="http://schemas.microsoft.com/office/drawing/2014/main" id="{61CCC9ED-49AC-43E9-8C14-BC4DC5826E32}"/>
              </a:ext>
            </a:extLst>
          </p:cNvPr>
          <p:cNvSpPr txBox="1"/>
          <p:nvPr/>
        </p:nvSpPr>
        <p:spPr>
          <a:xfrm>
            <a:off x="666877" y="5753100"/>
            <a:ext cx="6619875" cy="646331"/>
          </a:xfrm>
          <a:prstGeom prst="rect">
            <a:avLst/>
          </a:prstGeom>
          <a:noFill/>
        </p:spPr>
        <p:txBody>
          <a:bodyPr wrap="square" rtlCol="0">
            <a:spAutoFit/>
          </a:bodyPr>
          <a:lstStyle/>
          <a:p>
            <a:r>
              <a:rPr lang="lv-LV" dirty="0"/>
              <a:t>Saite: </a:t>
            </a:r>
            <a:r>
              <a:rPr lang="lv-LV" dirty="0">
                <a:hlinkClick r:id="rId6"/>
              </a:rPr>
              <a:t>http://www.projectcreate.eu/toolbox_lv.php?lang=LV</a:t>
            </a:r>
            <a:endParaRPr lang="lv-LV" dirty="0"/>
          </a:p>
          <a:p>
            <a:r>
              <a:rPr lang="lv-LV" dirty="0"/>
              <a:t> </a:t>
            </a:r>
          </a:p>
        </p:txBody>
      </p:sp>
      <p:sp>
        <p:nvSpPr>
          <p:cNvPr id="7" name="Arrow: Right 6">
            <a:extLst>
              <a:ext uri="{FF2B5EF4-FFF2-40B4-BE49-F238E27FC236}">
                <a16:creationId xmlns:a16="http://schemas.microsoft.com/office/drawing/2014/main" id="{E227A361-F05F-4485-B27C-F067CFA97AC3}"/>
              </a:ext>
            </a:extLst>
          </p:cNvPr>
          <p:cNvSpPr/>
          <p:nvPr/>
        </p:nvSpPr>
        <p:spPr>
          <a:xfrm>
            <a:off x="7008529" y="2109825"/>
            <a:ext cx="729457" cy="438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29252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3449D0E-D002-45C8-B1BB-7265B3337C3A}"/>
              </a:ext>
            </a:extLst>
          </p:cNvPr>
          <p:cNvSpPr>
            <a:spLocks noGrp="1" noChangeArrowheads="1"/>
          </p:cNvSpPr>
          <p:nvPr>
            <p:ph type="subTitle" idx="4294967295"/>
          </p:nvPr>
        </p:nvSpPr>
        <p:spPr>
          <a:xfrm>
            <a:off x="2789237" y="1086517"/>
            <a:ext cx="6156326" cy="917575"/>
          </a:xfrm>
        </p:spPr>
        <p:txBody>
          <a:bodyPr>
            <a:normAutofit fontScale="25000" lnSpcReduction="20000"/>
          </a:bodyPr>
          <a:lstStyle/>
          <a:p>
            <a:pPr marL="0" indent="0" algn="ctr">
              <a:lnSpc>
                <a:spcPct val="120000"/>
              </a:lnSpc>
              <a:spcBef>
                <a:spcPts val="0"/>
              </a:spcBef>
              <a:spcAft>
                <a:spcPts val="0"/>
              </a:spcAft>
              <a:buNone/>
              <a:defRPr/>
            </a:pPr>
            <a:r>
              <a:rPr lang="lv-LV" altLang="es-ES" sz="16000" b="1" dirty="0"/>
              <a:t>Paldies!</a:t>
            </a:r>
          </a:p>
          <a:p>
            <a:pPr marL="0" indent="0" algn="ctr">
              <a:lnSpc>
                <a:spcPct val="120000"/>
              </a:lnSpc>
              <a:spcBef>
                <a:spcPts val="0"/>
              </a:spcBef>
              <a:spcAft>
                <a:spcPts val="0"/>
              </a:spcAft>
              <a:buNone/>
              <a:defRPr/>
            </a:pPr>
            <a:endParaRPr lang="lv-LV" altLang="es-ES" sz="16000" b="1" dirty="0"/>
          </a:p>
          <a:p>
            <a:pPr marL="0" indent="0" algn="ctr">
              <a:lnSpc>
                <a:spcPct val="120000"/>
              </a:lnSpc>
              <a:spcBef>
                <a:spcPts val="0"/>
              </a:spcBef>
              <a:spcAft>
                <a:spcPts val="0"/>
              </a:spcAft>
              <a:buNone/>
              <a:defRPr/>
            </a:pPr>
            <a:endParaRPr lang="lv-LV" altLang="es-ES" sz="16000" b="1" dirty="0"/>
          </a:p>
          <a:p>
            <a:pPr marL="0" indent="0" algn="ctr">
              <a:lnSpc>
                <a:spcPct val="120000"/>
              </a:lnSpc>
              <a:spcBef>
                <a:spcPts val="0"/>
              </a:spcBef>
              <a:spcAft>
                <a:spcPts val="0"/>
              </a:spcAft>
              <a:buNone/>
              <a:defRPr/>
            </a:pPr>
            <a:endParaRPr lang="lv-LV" altLang="es-ES" sz="9600" b="1" dirty="0"/>
          </a:p>
          <a:p>
            <a:pPr marL="0" indent="0" algn="ctr">
              <a:lnSpc>
                <a:spcPct val="120000"/>
              </a:lnSpc>
              <a:spcBef>
                <a:spcPts val="0"/>
              </a:spcBef>
              <a:spcAft>
                <a:spcPts val="0"/>
              </a:spcAft>
              <a:buNone/>
              <a:defRPr/>
            </a:pPr>
            <a:endParaRPr lang="lv-LV" altLang="es-ES" sz="8000" b="1" dirty="0"/>
          </a:p>
          <a:p>
            <a:pPr marL="0" indent="0" algn="ctr">
              <a:lnSpc>
                <a:spcPct val="120000"/>
              </a:lnSpc>
              <a:spcBef>
                <a:spcPts val="0"/>
              </a:spcBef>
              <a:spcAft>
                <a:spcPts val="0"/>
              </a:spcAft>
              <a:buNone/>
              <a:defRPr/>
            </a:pPr>
            <a:r>
              <a:rPr lang="lv-LV" altLang="es-ES" sz="8000" b="1" dirty="0"/>
              <a:t>Lelde Ābele </a:t>
            </a:r>
          </a:p>
          <a:p>
            <a:pPr marL="0" indent="0" algn="ctr">
              <a:lnSpc>
                <a:spcPct val="120000"/>
              </a:lnSpc>
              <a:spcBef>
                <a:spcPts val="0"/>
              </a:spcBef>
              <a:spcAft>
                <a:spcPts val="0"/>
              </a:spcAft>
              <a:buNone/>
              <a:defRPr/>
            </a:pPr>
            <a:r>
              <a:rPr lang="lv-LV" altLang="es-ES" sz="8000" dirty="0"/>
              <a:t>Projekta «CREATE» vadītāja </a:t>
            </a:r>
          </a:p>
          <a:p>
            <a:pPr marL="0" indent="0" algn="ctr">
              <a:lnSpc>
                <a:spcPct val="120000"/>
              </a:lnSpc>
              <a:spcBef>
                <a:spcPts val="0"/>
              </a:spcBef>
              <a:spcAft>
                <a:spcPts val="0"/>
              </a:spcAft>
              <a:buNone/>
              <a:defRPr/>
            </a:pPr>
            <a:r>
              <a:rPr lang="lv-LV" altLang="es-ES" sz="8000" dirty="0"/>
              <a:t>Vidzemes plānošanas reģionā </a:t>
            </a:r>
          </a:p>
          <a:p>
            <a:pPr marL="0" indent="0" algn="ctr">
              <a:lnSpc>
                <a:spcPct val="120000"/>
              </a:lnSpc>
              <a:spcBef>
                <a:spcPts val="0"/>
              </a:spcBef>
              <a:spcAft>
                <a:spcPts val="0"/>
              </a:spcAft>
              <a:buNone/>
              <a:defRPr/>
            </a:pPr>
            <a:r>
              <a:rPr lang="lv-LV" altLang="es-ES" sz="8000" dirty="0"/>
              <a:t>Plašāk par projektu:</a:t>
            </a:r>
          </a:p>
          <a:p>
            <a:pPr marL="0" indent="0" algn="ctr">
              <a:lnSpc>
                <a:spcPct val="120000"/>
              </a:lnSpc>
              <a:spcBef>
                <a:spcPts val="0"/>
              </a:spcBef>
              <a:spcAft>
                <a:spcPts val="0"/>
              </a:spcAft>
              <a:buNone/>
              <a:defRPr/>
            </a:pPr>
            <a:r>
              <a:rPr lang="lv-LV" altLang="es-ES" sz="8000" b="1" dirty="0"/>
              <a:t>CREATE mājas lapā: </a:t>
            </a:r>
            <a:r>
              <a:rPr lang="lv-LV" altLang="es-ES" sz="8000" dirty="0">
                <a:solidFill>
                  <a:srgbClr val="002060"/>
                </a:solidFill>
                <a:hlinkClick r:id="rId3">
                  <a:extLst>
                    <a:ext uri="{A12FA001-AC4F-418D-AE19-62706E023703}">
                      <ahyp:hlinkClr xmlns:ahyp="http://schemas.microsoft.com/office/drawing/2018/hyperlinkcolor" val="tx"/>
                    </a:ext>
                  </a:extLst>
                </a:hlinkClick>
              </a:rPr>
              <a:t>http://www.projectcreate.eu/toolbox_lv.php</a:t>
            </a:r>
            <a:endParaRPr lang="lv-LV" altLang="es-ES" sz="8000" dirty="0">
              <a:solidFill>
                <a:srgbClr val="002060"/>
              </a:solidFill>
            </a:endParaRPr>
          </a:p>
          <a:p>
            <a:pPr marL="0" indent="0" algn="ctr">
              <a:lnSpc>
                <a:spcPct val="120000"/>
              </a:lnSpc>
              <a:spcBef>
                <a:spcPts val="0"/>
              </a:spcBef>
              <a:spcAft>
                <a:spcPts val="0"/>
              </a:spcAft>
              <a:buNone/>
              <a:defRPr/>
            </a:pPr>
            <a:r>
              <a:rPr lang="lv-LV" altLang="es-ES" sz="8000" b="1" dirty="0"/>
              <a:t>Vidzemes plānošanas reģiona mājas lapā:</a:t>
            </a:r>
          </a:p>
          <a:p>
            <a:pPr marL="0" indent="0" algn="ctr">
              <a:lnSpc>
                <a:spcPct val="120000"/>
              </a:lnSpc>
              <a:spcBef>
                <a:spcPts val="0"/>
              </a:spcBef>
              <a:spcAft>
                <a:spcPts val="0"/>
              </a:spcAft>
              <a:buNone/>
              <a:defRPr/>
            </a:pPr>
            <a:r>
              <a:rPr lang="lv-LV" altLang="es-ES" sz="8000" dirty="0">
                <a:solidFill>
                  <a:srgbClr val="002060"/>
                </a:solidFill>
                <a:hlinkClick r:id="rId4">
                  <a:extLst>
                    <a:ext uri="{A12FA001-AC4F-418D-AE19-62706E023703}">
                      <ahyp:hlinkClr xmlns:ahyp="http://schemas.microsoft.com/office/drawing/2018/hyperlinkcolor" val="tx"/>
                    </a:ext>
                  </a:extLst>
                </a:hlinkClick>
              </a:rPr>
              <a:t>http://www.vidzeme.lv/lv/projekti/</a:t>
            </a:r>
            <a:endParaRPr lang="lv-LV" altLang="es-ES" sz="8000" dirty="0">
              <a:solidFill>
                <a:srgbClr val="002060"/>
              </a:solidFill>
            </a:endParaRPr>
          </a:p>
          <a:p>
            <a:pPr marL="0" indent="0" algn="ctr">
              <a:lnSpc>
                <a:spcPct val="120000"/>
              </a:lnSpc>
              <a:spcBef>
                <a:spcPts val="0"/>
              </a:spcBef>
              <a:spcAft>
                <a:spcPts val="0"/>
              </a:spcAft>
              <a:buNone/>
              <a:defRPr/>
            </a:pPr>
            <a:endParaRPr lang="lv-LV" altLang="es-ES" sz="9600" dirty="0"/>
          </a:p>
          <a:p>
            <a:pPr marL="0" indent="0" algn="ctr">
              <a:buNone/>
              <a:defRPr/>
            </a:pPr>
            <a:endParaRPr lang="lv-LV" altLang="es-ES" sz="7200" b="1" dirty="0"/>
          </a:p>
          <a:p>
            <a:pPr marL="0" indent="0" algn="ctr">
              <a:buNone/>
              <a:defRPr/>
            </a:pPr>
            <a:endParaRPr lang="lv-LV" altLang="es-ES" sz="2400" dirty="0"/>
          </a:p>
          <a:p>
            <a:pPr marL="0" indent="0" algn="ctr">
              <a:buNone/>
              <a:defRPr/>
            </a:pPr>
            <a:endParaRPr lang="en-US" altLang="es-ES" sz="2400" dirty="0"/>
          </a:p>
        </p:txBody>
      </p:sp>
      <p:sp>
        <p:nvSpPr>
          <p:cNvPr id="30723" name="Rectangle 5">
            <a:extLst>
              <a:ext uri="{FF2B5EF4-FFF2-40B4-BE49-F238E27FC236}">
                <a16:creationId xmlns:a16="http://schemas.microsoft.com/office/drawing/2014/main" id="{561D6F4A-EF8F-49B6-BC8D-48AE4E96AC99}"/>
              </a:ext>
            </a:extLst>
          </p:cNvPr>
          <p:cNvSpPr>
            <a:spLocks noChangeArrowheads="1"/>
          </p:cNvSpPr>
          <p:nvPr/>
        </p:nvSpPr>
        <p:spPr bwMode="auto">
          <a:xfrm>
            <a:off x="1472594" y="1930807"/>
            <a:ext cx="9505950" cy="114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20000"/>
              </a:spcBef>
              <a:buClr>
                <a:schemeClr val="accent2"/>
              </a:buClr>
            </a:pPr>
            <a:r>
              <a:rPr lang="en-US" altLang="es-ES" sz="2800" dirty="0">
                <a:solidFill>
                  <a:srgbClr val="002060"/>
                </a:solidFill>
                <a:latin typeface="+mn-lt"/>
              </a:rPr>
              <a:t>“</a:t>
            </a:r>
            <a:r>
              <a:rPr lang="en-US" altLang="es-ES" sz="2800" b="1" dirty="0" err="1">
                <a:solidFill>
                  <a:srgbClr val="002060"/>
                </a:solidFill>
                <a:latin typeface="+mn-lt"/>
              </a:rPr>
              <a:t>Mācīšanās</a:t>
            </a:r>
            <a:r>
              <a:rPr lang="en-US" altLang="es-ES" sz="2800" b="1" dirty="0">
                <a:solidFill>
                  <a:srgbClr val="002060"/>
                </a:solidFill>
                <a:latin typeface="+mn-lt"/>
              </a:rPr>
              <a:t> nav </a:t>
            </a:r>
            <a:r>
              <a:rPr lang="en-US" altLang="es-ES" sz="2800" b="1" dirty="0" err="1">
                <a:solidFill>
                  <a:srgbClr val="002060"/>
                </a:solidFill>
                <a:latin typeface="+mn-lt"/>
              </a:rPr>
              <a:t>nejauši</a:t>
            </a:r>
            <a:r>
              <a:rPr lang="en-US" altLang="es-ES" sz="2800" b="1" dirty="0">
                <a:solidFill>
                  <a:srgbClr val="002060"/>
                </a:solidFill>
                <a:latin typeface="+mn-lt"/>
              </a:rPr>
              <a:t> </a:t>
            </a:r>
            <a:r>
              <a:rPr lang="en-US" altLang="es-ES" sz="2800" b="1" dirty="0" err="1">
                <a:solidFill>
                  <a:srgbClr val="002060"/>
                </a:solidFill>
                <a:latin typeface="+mn-lt"/>
              </a:rPr>
              <a:t>sasniegumi</a:t>
            </a:r>
            <a:r>
              <a:rPr lang="en-US" altLang="es-ES" sz="2800" b="1" dirty="0">
                <a:solidFill>
                  <a:srgbClr val="002060"/>
                </a:solidFill>
                <a:latin typeface="+mn-lt"/>
              </a:rPr>
              <a:t>. </a:t>
            </a:r>
            <a:endParaRPr lang="lv-LV" altLang="es-ES" sz="2800" b="1" dirty="0">
              <a:solidFill>
                <a:srgbClr val="002060"/>
              </a:solidFill>
              <a:latin typeface="+mn-lt"/>
            </a:endParaRPr>
          </a:p>
          <a:p>
            <a:pPr algn="ctr">
              <a:lnSpc>
                <a:spcPct val="80000"/>
              </a:lnSpc>
              <a:spcBef>
                <a:spcPct val="20000"/>
              </a:spcBef>
              <a:buClr>
                <a:schemeClr val="accent2"/>
              </a:buClr>
            </a:pPr>
            <a:r>
              <a:rPr lang="en-US" altLang="es-ES" sz="2800" b="1" dirty="0" err="1">
                <a:solidFill>
                  <a:srgbClr val="002060"/>
                </a:solidFill>
                <a:latin typeface="+mn-lt"/>
              </a:rPr>
              <a:t>Spēku</a:t>
            </a:r>
            <a:r>
              <a:rPr lang="en-US" altLang="es-ES" sz="2800" b="1" dirty="0">
                <a:solidFill>
                  <a:srgbClr val="002060"/>
                </a:solidFill>
                <a:latin typeface="+mn-lt"/>
              </a:rPr>
              <a:t> t</a:t>
            </a:r>
            <a:r>
              <a:rPr lang="lv-LV" altLang="es-ES" sz="2800" b="1" dirty="0">
                <a:solidFill>
                  <a:srgbClr val="002060"/>
                </a:solidFill>
                <a:latin typeface="+mn-lt"/>
              </a:rPr>
              <a:t>ā</a:t>
            </a:r>
            <a:r>
              <a:rPr lang="en-US" altLang="es-ES" sz="2800" b="1" dirty="0">
                <a:solidFill>
                  <a:srgbClr val="002060"/>
                </a:solidFill>
                <a:latin typeface="+mn-lt"/>
              </a:rPr>
              <a:t>m </a:t>
            </a:r>
            <a:r>
              <a:rPr lang="en-US" altLang="es-ES" sz="2800" b="1" dirty="0" err="1">
                <a:solidFill>
                  <a:srgbClr val="002060"/>
                </a:solidFill>
                <a:latin typeface="+mn-lt"/>
              </a:rPr>
              <a:t>ir</a:t>
            </a:r>
            <a:r>
              <a:rPr lang="en-US" altLang="es-ES" sz="2800" b="1" dirty="0">
                <a:solidFill>
                  <a:srgbClr val="002060"/>
                </a:solidFill>
                <a:latin typeface="+mn-lt"/>
              </a:rPr>
              <a:t> </a:t>
            </a:r>
            <a:r>
              <a:rPr lang="en-US" altLang="es-ES" sz="2800" b="1" dirty="0" err="1">
                <a:solidFill>
                  <a:srgbClr val="002060"/>
                </a:solidFill>
                <a:latin typeface="+mn-lt"/>
              </a:rPr>
              <a:t>jārod</a:t>
            </a:r>
            <a:r>
              <a:rPr lang="en-US" altLang="es-ES" sz="2800" b="1" dirty="0">
                <a:solidFill>
                  <a:srgbClr val="002060"/>
                </a:solidFill>
                <a:latin typeface="+mn-lt"/>
              </a:rPr>
              <a:t> </a:t>
            </a:r>
            <a:r>
              <a:rPr lang="en-US" altLang="es-ES" sz="2800" b="1" dirty="0" err="1">
                <a:solidFill>
                  <a:srgbClr val="002060"/>
                </a:solidFill>
                <a:latin typeface="+mn-lt"/>
              </a:rPr>
              <a:t>degsmē</a:t>
            </a:r>
            <a:r>
              <a:rPr lang="en-US" altLang="es-ES" sz="2800" b="1" dirty="0">
                <a:solidFill>
                  <a:srgbClr val="002060"/>
                </a:solidFill>
                <a:latin typeface="+mn-lt"/>
              </a:rPr>
              <a:t> </a:t>
            </a:r>
            <a:r>
              <a:rPr lang="en-US" altLang="es-ES" sz="2800" b="1" dirty="0" err="1">
                <a:solidFill>
                  <a:srgbClr val="002060"/>
                </a:solidFill>
                <a:latin typeface="+mn-lt"/>
              </a:rPr>
              <a:t>gribēt</a:t>
            </a:r>
            <a:r>
              <a:rPr lang="en-US" altLang="es-ES" sz="2800" b="1" dirty="0">
                <a:solidFill>
                  <a:srgbClr val="002060"/>
                </a:solidFill>
                <a:latin typeface="+mn-lt"/>
              </a:rPr>
              <a:t> </a:t>
            </a:r>
            <a:r>
              <a:rPr lang="en-US" altLang="es-ES" sz="2800" b="1" dirty="0" err="1">
                <a:solidFill>
                  <a:srgbClr val="002060"/>
                </a:solidFill>
                <a:latin typeface="+mn-lt"/>
              </a:rPr>
              <a:t>zināt</a:t>
            </a:r>
            <a:r>
              <a:rPr lang="en-US" altLang="es-ES" sz="2800" b="1" dirty="0">
                <a:solidFill>
                  <a:srgbClr val="002060"/>
                </a:solidFill>
                <a:latin typeface="+mn-lt"/>
              </a:rPr>
              <a:t> </a:t>
            </a:r>
            <a:r>
              <a:rPr lang="en-US" altLang="es-ES" sz="2800" b="1" dirty="0" err="1">
                <a:solidFill>
                  <a:srgbClr val="002060"/>
                </a:solidFill>
                <a:latin typeface="+mn-lt"/>
              </a:rPr>
              <a:t>vairāk</a:t>
            </a:r>
            <a:r>
              <a:rPr lang="en-US" altLang="es-ES" sz="2800" b="1" dirty="0">
                <a:solidFill>
                  <a:srgbClr val="002060"/>
                </a:solidFill>
                <a:latin typeface="+mn-lt"/>
              </a:rPr>
              <a:t> un </a:t>
            </a:r>
            <a:r>
              <a:rPr lang="en-US" altLang="es-ES" sz="2800" b="1" dirty="0" err="1">
                <a:solidFill>
                  <a:srgbClr val="002060"/>
                </a:solidFill>
                <a:latin typeface="+mn-lt"/>
              </a:rPr>
              <a:t>jāattiecas</a:t>
            </a:r>
            <a:r>
              <a:rPr lang="en-US" altLang="es-ES" sz="2800" b="1" dirty="0">
                <a:solidFill>
                  <a:srgbClr val="002060"/>
                </a:solidFill>
                <a:latin typeface="+mn-lt"/>
              </a:rPr>
              <a:t> </a:t>
            </a:r>
            <a:r>
              <a:rPr lang="en-US" altLang="es-ES" sz="2800" b="1" dirty="0" err="1">
                <a:solidFill>
                  <a:srgbClr val="002060"/>
                </a:solidFill>
                <a:latin typeface="+mn-lt"/>
              </a:rPr>
              <a:t>pret</a:t>
            </a:r>
            <a:r>
              <a:rPr lang="en-US" altLang="es-ES" sz="2800" b="1" dirty="0">
                <a:solidFill>
                  <a:srgbClr val="002060"/>
                </a:solidFill>
                <a:latin typeface="+mn-lt"/>
              </a:rPr>
              <a:t> to </a:t>
            </a:r>
            <a:r>
              <a:rPr lang="en-US" altLang="es-ES" sz="2800" b="1" dirty="0" err="1">
                <a:solidFill>
                  <a:srgbClr val="002060"/>
                </a:solidFill>
                <a:latin typeface="+mn-lt"/>
              </a:rPr>
              <a:t>ar</a:t>
            </a:r>
            <a:r>
              <a:rPr lang="en-US" altLang="es-ES" sz="2800" b="1" dirty="0">
                <a:solidFill>
                  <a:srgbClr val="002060"/>
                </a:solidFill>
                <a:latin typeface="+mn-lt"/>
              </a:rPr>
              <a:t> </a:t>
            </a:r>
            <a:r>
              <a:rPr lang="en-US" altLang="es-ES" sz="2800" b="1" dirty="0" err="1">
                <a:solidFill>
                  <a:srgbClr val="002060"/>
                </a:solidFill>
                <a:latin typeface="+mn-lt"/>
              </a:rPr>
              <a:t>rūpību</a:t>
            </a:r>
            <a:r>
              <a:rPr lang="en-US" altLang="es-ES" sz="2800" b="1" dirty="0">
                <a:solidFill>
                  <a:srgbClr val="002060"/>
                </a:solidFill>
                <a:latin typeface="+mn-lt"/>
              </a:rPr>
              <a:t>.”</a:t>
            </a:r>
            <a:endParaRPr lang="lv-LV" altLang="es-ES" sz="2800" b="1" dirty="0">
              <a:solidFill>
                <a:srgbClr val="002060"/>
              </a:solidFill>
              <a:latin typeface="+mn-lt"/>
            </a:endParaRPr>
          </a:p>
          <a:p>
            <a:pPr algn="ctr">
              <a:lnSpc>
                <a:spcPct val="80000"/>
              </a:lnSpc>
              <a:spcBef>
                <a:spcPct val="20000"/>
              </a:spcBef>
              <a:buClr>
                <a:schemeClr val="accent2"/>
              </a:buClr>
            </a:pPr>
            <a:r>
              <a:rPr lang="en-US" altLang="es-ES" sz="2400" dirty="0">
                <a:solidFill>
                  <a:srgbClr val="002060"/>
                </a:solidFill>
                <a:latin typeface="+mn-lt"/>
              </a:rPr>
              <a:t> (</a:t>
            </a:r>
            <a:r>
              <a:rPr lang="en-US" altLang="es-ES" sz="2400" i="1" dirty="0">
                <a:solidFill>
                  <a:srgbClr val="002060"/>
                </a:solidFill>
                <a:latin typeface="+mn-lt"/>
              </a:rPr>
              <a:t>Abigail Adams</a:t>
            </a:r>
            <a:r>
              <a:rPr lang="en-US" altLang="es-ES" sz="2400" dirty="0">
                <a:solidFill>
                  <a:srgbClr val="002060"/>
                </a:solidFill>
                <a:latin typeface="+mn-lt"/>
              </a:rPr>
              <a:t>)</a:t>
            </a:r>
          </a:p>
        </p:txBody>
      </p:sp>
      <p:sp>
        <p:nvSpPr>
          <p:cNvPr id="4" name="Footer Placeholder 4"/>
          <p:cNvSpPr>
            <a:spLocks noGrp="1"/>
          </p:cNvSpPr>
          <p:nvPr>
            <p:ph type="ftr" sz="quarter" idx="11"/>
          </p:nvPr>
        </p:nvSpPr>
        <p:spPr>
          <a:xfrm>
            <a:off x="190500" y="6374060"/>
            <a:ext cx="11811000" cy="365125"/>
          </a:xfrm>
          <a:prstGeom prst="rect">
            <a:avLst/>
          </a:prstGeom>
        </p:spPr>
        <p:txBody>
          <a:bodyPr/>
          <a:lstStyle/>
          <a:p>
            <a:endParaRPr lang="en-US" dirty="0"/>
          </a:p>
        </p:txBody>
      </p:sp>
      <p:pic>
        <p:nvPicPr>
          <p:cNvPr id="2" name="Picture 1">
            <a:extLst>
              <a:ext uri="{FF2B5EF4-FFF2-40B4-BE49-F238E27FC236}">
                <a16:creationId xmlns:a16="http://schemas.microsoft.com/office/drawing/2014/main" id="{98435DAB-1434-40D4-9C42-E0341F585364}"/>
              </a:ext>
            </a:extLst>
          </p:cNvPr>
          <p:cNvPicPr>
            <a:picLocks noChangeAspect="1"/>
          </p:cNvPicPr>
          <p:nvPr/>
        </p:nvPicPr>
        <p:blipFill>
          <a:blip r:embed="rId5"/>
          <a:stretch>
            <a:fillRect/>
          </a:stretch>
        </p:blipFill>
        <p:spPr>
          <a:xfrm>
            <a:off x="9780963" y="5588860"/>
            <a:ext cx="2261812" cy="652329"/>
          </a:xfrm>
          <a:prstGeom prst="rect">
            <a:avLst/>
          </a:prstGeom>
        </p:spPr>
      </p:pic>
      <p:pic>
        <p:nvPicPr>
          <p:cNvPr id="6" name="Picture 5">
            <a:extLst>
              <a:ext uri="{FF2B5EF4-FFF2-40B4-BE49-F238E27FC236}">
                <a16:creationId xmlns:a16="http://schemas.microsoft.com/office/drawing/2014/main" id="{E727B18C-4616-4E06-B8E5-07940ED069C6}"/>
              </a:ext>
            </a:extLst>
          </p:cNvPr>
          <p:cNvPicPr>
            <a:picLocks noChangeAspect="1"/>
          </p:cNvPicPr>
          <p:nvPr/>
        </p:nvPicPr>
        <p:blipFill>
          <a:blip r:embed="rId6"/>
          <a:stretch>
            <a:fillRect/>
          </a:stretch>
        </p:blipFill>
        <p:spPr>
          <a:xfrm>
            <a:off x="295215" y="287998"/>
            <a:ext cx="1371719" cy="871804"/>
          </a:xfrm>
          <a:prstGeom prst="rect">
            <a:avLst/>
          </a:prstGeom>
        </p:spPr>
      </p:pic>
    </p:spTree>
    <p:extLst>
      <p:ext uri="{BB962C8B-B14F-4D97-AF65-F5344CB8AC3E}">
        <p14:creationId xmlns:p14="http://schemas.microsoft.com/office/powerpoint/2010/main" val="1600899344"/>
      </p:ext>
    </p:extLst>
  </p:cSld>
  <p:clrMapOvr>
    <a:masterClrMapping/>
  </p:clrMapOvr>
  <p:transition spd="med">
    <p:fade/>
  </p:transition>
</p:sld>
</file>

<file path=ppt/theme/theme1.xml><?xml version="1.0" encoding="utf-8"?>
<a:theme xmlns:a="http://schemas.openxmlformats.org/drawingml/2006/main" name="Retrospección">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1138</TotalTime>
  <Words>451</Words>
  <Application>Microsoft Office PowerPoint</Application>
  <PresentationFormat>Widescreen</PresentationFormat>
  <Paragraphs>54</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Retrospección</vt:lpstr>
      <vt:lpstr>Projekts «CREATE»  Izglītības stiprināti konkurētspējīgi reģioni un pieaugušo profesionālā izaugsme</vt:lpstr>
      <vt:lpstr>Mūžizglītība - viens no Vidzemes plānošanas reģiona attīstības stratēģijas mērķiem līdz 2020. gadam</vt:lpstr>
      <vt:lpstr>Projekts «CREATE»</vt:lpstr>
      <vt:lpstr>«CREATE» Partnerība</vt:lpstr>
      <vt:lpstr> «CREATE» virtuālā platforma</vt:lpstr>
      <vt:lpstr>«CREATE» Toolboox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Lelde Ābele</cp:lastModifiedBy>
  <cp:revision>132</cp:revision>
  <cp:lastPrinted>2019-04-23T11:10:26Z</cp:lastPrinted>
  <dcterms:created xsi:type="dcterms:W3CDTF">2017-12-15T13:03:31Z</dcterms:created>
  <dcterms:modified xsi:type="dcterms:W3CDTF">2019-04-23T18:36:33Z</dcterms:modified>
</cp:coreProperties>
</file>