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2"/>
  </p:notesMasterIdLst>
  <p:sldIdLst>
    <p:sldId id="268" r:id="rId2"/>
    <p:sldId id="330" r:id="rId3"/>
    <p:sldId id="331" r:id="rId4"/>
    <p:sldId id="345" r:id="rId5"/>
    <p:sldId id="340" r:id="rId6"/>
    <p:sldId id="360" r:id="rId7"/>
    <p:sldId id="361" r:id="rId8"/>
    <p:sldId id="346" r:id="rId9"/>
    <p:sldId id="362" r:id="rId10"/>
    <p:sldId id="3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68" d="100"/>
          <a:sy n="68" d="100"/>
        </p:scale>
        <p:origin x="11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ABB00-E8D6-4390-A090-088820D00A17}" type="datetimeFigureOut">
              <a:rPr lang="lv-LV" smtClean="0"/>
              <a:t>03.05.2017</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8DAC3-0362-44E1-8451-91AAF674F966}" type="slidenum">
              <a:rPr lang="lv-LV" smtClean="0"/>
              <a:t>‹#›</a:t>
            </a:fld>
            <a:endParaRPr lang="lv-LV"/>
          </a:p>
        </p:txBody>
      </p:sp>
    </p:spTree>
    <p:extLst>
      <p:ext uri="{BB962C8B-B14F-4D97-AF65-F5344CB8AC3E}">
        <p14:creationId xmlns:p14="http://schemas.microsoft.com/office/powerpoint/2010/main" val="4777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03758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640266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7532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260326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882174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42496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49152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929087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8089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295775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0049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94599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54080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7120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783618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617633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55455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396434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84595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736348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68779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63320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9ED451-D9A6-48FC-B3FC-83574538273F}" type="datetimeFigureOut">
              <a:rPr lang="lv-LV" smtClean="0"/>
              <a:t>03.05.2017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942544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2353571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9447378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4918700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8216756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632307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9382788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113226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8583615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964636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5163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474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9ED451-D9A6-48FC-B3FC-83574538273F}" type="datetimeFigureOut">
              <a:rPr lang="lv-LV" smtClean="0"/>
              <a:t>03.05.2017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5719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9ED451-D9A6-48FC-B3FC-83574538273F}" type="datetimeFigureOut">
              <a:rPr lang="lv-LV" smtClean="0"/>
              <a:t>03.05.2017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1884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ED451-D9A6-48FC-B3FC-83574538273F}" type="datetimeFigureOut">
              <a:rPr lang="lv-LV" smtClean="0"/>
              <a:t>03.05.2017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246049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03001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03.05.2017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32099954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ED451-D9A6-48FC-B3FC-83574538273F}" type="datetimeFigureOut">
              <a:rPr lang="lv-LV" smtClean="0"/>
              <a:t>03.05.2017</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05FE5-1B80-4E2F-9512-7322B02EF243}" type="slidenum">
              <a:rPr lang="lv-LV" smtClean="0"/>
              <a:t>‹#›</a:t>
            </a:fld>
            <a:endParaRPr lang="lv-LV"/>
          </a:p>
        </p:txBody>
      </p:sp>
    </p:spTree>
    <p:extLst>
      <p:ext uri="{BB962C8B-B14F-4D97-AF65-F5344CB8AC3E}">
        <p14:creationId xmlns:p14="http://schemas.microsoft.com/office/powerpoint/2010/main" val="336360824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660"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3" r:id="rId23"/>
    <p:sldLayoutId id="2147483674" r:id="rId24"/>
    <p:sldLayoutId id="2147483675" r:id="rId25"/>
    <p:sldLayoutId id="2147483676" r:id="rId26"/>
    <p:sldLayoutId id="2147483677" r:id="rId27"/>
    <p:sldLayoutId id="2147483678" r:id="rId28"/>
    <p:sldLayoutId id="2147483679" r:id="rId29"/>
    <p:sldLayoutId id="2147483680" r:id="rId30"/>
    <p:sldLayoutId id="2147483681" r:id="rId31"/>
    <p:sldLayoutId id="2147483682" r:id="rId32"/>
    <p:sldLayoutId id="2147483683" r:id="rId33"/>
    <p:sldLayoutId id="2147483684" r:id="rId34"/>
    <p:sldLayoutId id="2147483685" r:id="rId35"/>
    <p:sldLayoutId id="2147483686" r:id="rId36"/>
    <p:sldLayoutId id="2147483687" r:id="rId37"/>
    <p:sldLayoutId id="2147483688" r:id="rId38"/>
    <p:sldLayoutId id="2147483689" r:id="rId3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64702" y="2986002"/>
            <a:ext cx="7997825" cy="1208494"/>
          </a:xfrm>
        </p:spPr>
        <p:txBody>
          <a:bodyPr/>
          <a:lstStyle/>
          <a:p>
            <a:r>
              <a:rPr lang="lv-LV" altLang="lv-LV" sz="3600" dirty="0">
                <a:ea typeface="MS PGothic" panose="020B0600070205080204" pitchFamily="34" charset="-128"/>
              </a:rPr>
              <a:t>Aktualitātes DI ieviešanā</a:t>
            </a:r>
          </a:p>
        </p:txBody>
      </p:sp>
      <p:sp>
        <p:nvSpPr>
          <p:cNvPr id="13315" name="Text Placeholder 2"/>
          <p:cNvSpPr>
            <a:spLocks noGrp="1"/>
          </p:cNvSpPr>
          <p:nvPr>
            <p:ph type="body" sz="quarter" idx="10"/>
          </p:nvPr>
        </p:nvSpPr>
        <p:spPr>
          <a:xfrm>
            <a:off x="685800" y="4648926"/>
            <a:ext cx="8178800" cy="1735137"/>
          </a:xfrm>
        </p:spPr>
        <p:txBody>
          <a:bodyPr>
            <a:normAutofit fontScale="92500" lnSpcReduction="20000"/>
          </a:bodyPr>
          <a:lstStyle/>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r>
              <a:rPr lang="lv-LV" altLang="lv-LV" sz="1800" b="1" dirty="0">
                <a:solidFill>
                  <a:srgbClr val="005927"/>
                </a:solidFill>
                <a:latin typeface="Tahoma" panose="020B0604030504040204" pitchFamily="34" charset="0"/>
                <a:ea typeface="MS PGothic" panose="020B0600070205080204" pitchFamily="34" charset="-128"/>
              </a:rPr>
              <a:t>Labklājības ministrijas pārstāvju </a:t>
            </a:r>
          </a:p>
          <a:p>
            <a:pPr algn="r">
              <a:lnSpc>
                <a:spcPct val="80000"/>
              </a:lnSpc>
              <a:defRPr/>
            </a:pPr>
            <a:r>
              <a:rPr lang="lv-LV" altLang="lv-LV" sz="1800" b="1" dirty="0">
                <a:solidFill>
                  <a:srgbClr val="005927"/>
                </a:solidFill>
                <a:latin typeface="Tahoma" panose="020B0604030504040204" pitchFamily="34" charset="0"/>
                <a:ea typeface="MS PGothic" panose="020B0600070205080204" pitchFamily="34" charset="-128"/>
              </a:rPr>
              <a:t>diskusija ar Vidzemes plānošanas reģiona pašvaldībām</a:t>
            </a:r>
          </a:p>
          <a:p>
            <a:pPr algn="r">
              <a:lnSpc>
                <a:spcPct val="80000"/>
              </a:lnSpc>
              <a:defRPr/>
            </a:pPr>
            <a:r>
              <a:rPr lang="lv-LV" altLang="lv-LV" sz="1800" b="1" dirty="0">
                <a:solidFill>
                  <a:srgbClr val="005927"/>
                </a:solidFill>
                <a:latin typeface="Tahoma" panose="020B0604030504040204" pitchFamily="34" charset="0"/>
                <a:ea typeface="MS PGothic" panose="020B0600070205080204" pitchFamily="34" charset="-128"/>
              </a:rPr>
              <a:t>20/04/2017</a:t>
            </a:r>
          </a:p>
          <a:p>
            <a:pPr>
              <a:lnSpc>
                <a:spcPct val="80000"/>
              </a:lnSpc>
              <a:defRPr/>
            </a:pPr>
            <a:endParaRPr lang="lv-LV" altLang="lv-LV" sz="1300" dirty="0">
              <a:ea typeface="MS PGothic" panose="020B0600070205080204" pitchFamily="34" charset="-128"/>
            </a:endParaRPr>
          </a:p>
        </p:txBody>
      </p:sp>
    </p:spTree>
    <p:extLst>
      <p:ext uri="{BB962C8B-B14F-4D97-AF65-F5344CB8AC3E}">
        <p14:creationId xmlns:p14="http://schemas.microsoft.com/office/powerpoint/2010/main" val="189952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Praktiskais piemērs Nr.3</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10</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4242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saņem pakalpojumu Nr.1 pašvaldības finansējuma ietvaros</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Personai X projekta ietvaros tiek veikts individuālais izvērtējums un izstrādāts atbalsta plāns, kurā iekļauta jau saņemtā pakalpojuma Nr.1 nodrošināšanas un papildu (jauna) pakalpojuma Nr.2 nepieciešamība</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turpina saņemt pakalpojumu Nr.1 un Nr.2 DI projekta ietvaros.</a:t>
            </a:r>
          </a:p>
          <a:p>
            <a:pPr marL="0" indent="0">
              <a:lnSpc>
                <a:spcPct val="107000"/>
              </a:lnSpc>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defRPr/>
            </a:pPr>
            <a:r>
              <a:rPr lang="lv-LV" altLang="lv-LV" sz="2000" b="1" dirty="0">
                <a:latin typeface="Calibri" panose="020F0502020204030204" pitchFamily="34" charset="0"/>
                <a:ea typeface="Calibri" panose="020F0502020204030204" pitchFamily="34" charset="0"/>
                <a:cs typeface="Times New Roman" panose="02020603050405020304" pitchFamily="18" charset="0"/>
              </a:rPr>
              <a:t>Vai tiek ievēroti papildinātības principa nosacījumi???</a:t>
            </a: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431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9460">
                                            <p:txEl>
                                              <p:pRg st="4" end="4"/>
                                            </p:txEl>
                                          </p:spTgt>
                                        </p:tgtEl>
                                        <p:attrNameLst>
                                          <p:attrName>style.visibility</p:attrName>
                                        </p:attrNameLst>
                                      </p:cBhvr>
                                      <p:to>
                                        <p:strVal val="visible"/>
                                      </p:to>
                                    </p:set>
                                    <p:animEffect transition="in" filter="fade">
                                      <p:cBhvr>
                                        <p:cTn id="25" dur="1000"/>
                                        <p:tgtEl>
                                          <p:spTgt spid="19460">
                                            <p:txEl>
                                              <p:pRg st="4" end="4"/>
                                            </p:txEl>
                                          </p:spTgt>
                                        </p:tgtEl>
                                      </p:cBhvr>
                                    </p:animEffect>
                                    <p:anim calcmode="lin" valueType="num">
                                      <p:cBhvr>
                                        <p:cTn id="26" dur="10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1946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2865918"/>
            <a:ext cx="8143070" cy="1756416"/>
          </a:xfrm>
        </p:spPr>
        <p:txBody>
          <a:bodyPr>
            <a:normAutofit/>
          </a:bodyPr>
          <a:lstStyle/>
          <a:p>
            <a:pPr fontAlgn="base"/>
            <a:r>
              <a:rPr lang="lv-LV" sz="2800" dirty="0"/>
              <a:t>ES fondu papildināmības princips</a:t>
            </a:r>
          </a:p>
        </p:txBody>
      </p:sp>
      <p:sp>
        <p:nvSpPr>
          <p:cNvPr id="3" name="Text Placeholder 2"/>
          <p:cNvSpPr>
            <a:spLocks noGrp="1"/>
          </p:cNvSpPr>
          <p:nvPr>
            <p:ph type="body" sz="quarter" idx="10"/>
          </p:nvPr>
        </p:nvSpPr>
        <p:spPr>
          <a:xfrm>
            <a:off x="685800" y="5260258"/>
            <a:ext cx="8178800" cy="1197696"/>
          </a:xfrm>
        </p:spPr>
        <p:txBody>
          <a:bodyPr>
            <a:normAutofit/>
          </a:bodyPr>
          <a:lstStyle/>
          <a:p>
            <a:pPr algn="r">
              <a:lnSpc>
                <a:spcPct val="80000"/>
              </a:lnSpc>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pPr>
            <a:r>
              <a:rPr lang="lv-LV" altLang="lv-LV" sz="2400" b="1" dirty="0">
                <a:latin typeface="Tahoma" panose="020B0604030504040204" pitchFamily="34" charset="0"/>
                <a:ea typeface="MS PGothic" panose="020B0600070205080204" pitchFamily="34" charset="-128"/>
              </a:rPr>
              <a:t>Jānis Laucis</a:t>
            </a:r>
          </a:p>
          <a:p>
            <a:pPr algn="r">
              <a:lnSpc>
                <a:spcPct val="80000"/>
              </a:lnSpc>
            </a:pPr>
            <a:r>
              <a:rPr lang="lv-LV" altLang="lv-LV" sz="1800" dirty="0">
                <a:solidFill>
                  <a:schemeClr val="accent6">
                    <a:lumMod val="75000"/>
                  </a:schemeClr>
                </a:solidFill>
                <a:latin typeface="Tahoma" panose="020B0604030504040204" pitchFamily="34" charset="0"/>
                <a:ea typeface="MS PGothic" panose="020B0600070205080204" pitchFamily="34" charset="-128"/>
              </a:rPr>
              <a:t>ES Struktūrfondu departamenta vecākais eksperts</a:t>
            </a:r>
          </a:p>
          <a:p>
            <a:pPr>
              <a:lnSpc>
                <a:spcPct val="80000"/>
              </a:lnSpc>
            </a:pPr>
            <a:endParaRPr lang="lv-LV" altLang="lv-LV" sz="1300" dirty="0">
              <a:ea typeface="MS PGothic" panose="020B0600070205080204" pitchFamily="34" charset="-128"/>
            </a:endParaRPr>
          </a:p>
        </p:txBody>
      </p:sp>
    </p:spTree>
    <p:extLst>
      <p:ext uri="{BB962C8B-B14F-4D97-AF65-F5344CB8AC3E}">
        <p14:creationId xmlns:p14="http://schemas.microsoft.com/office/powerpoint/2010/main" val="364237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Kāpēc tas būtu jāpiemēro?</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3</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720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Atbilstoši </a:t>
            </a:r>
            <a:r>
              <a:rPr lang="es-ES" altLang="lv-LV" sz="2000" dirty="0" err="1">
                <a:latin typeface="Calibri" panose="020F0502020204030204" pitchFamily="34" charset="0"/>
                <a:ea typeface="Calibri" panose="020F0502020204030204" pitchFamily="34" charset="0"/>
                <a:cs typeface="Times New Roman" panose="02020603050405020304" pitchFamily="18" charset="0"/>
              </a:rPr>
              <a:t>Eiropas</a:t>
            </a:r>
            <a:r>
              <a:rPr lang="es-ES" altLang="lv-LV" sz="2000" dirty="0">
                <a:latin typeface="Calibri" panose="020F0502020204030204" pitchFamily="34" charset="0"/>
                <a:ea typeface="Calibri" panose="020F0502020204030204" pitchFamily="34" charset="0"/>
                <a:cs typeface="Times New Roman" panose="02020603050405020304" pitchFamily="18" charset="0"/>
              </a:rPr>
              <a:t> Parlamenta un </a:t>
            </a:r>
            <a:r>
              <a:rPr lang="es-ES" altLang="lv-LV" sz="2000" dirty="0" err="1">
                <a:latin typeface="Calibri" panose="020F0502020204030204" pitchFamily="34" charset="0"/>
                <a:ea typeface="Calibri" panose="020F0502020204030204" pitchFamily="34" charset="0"/>
                <a:cs typeface="Times New Roman" panose="02020603050405020304" pitchFamily="18" charset="0"/>
              </a:rPr>
              <a:t>Padomes</a:t>
            </a:r>
            <a:r>
              <a:rPr lang="es-ES" altLang="lv-LV" sz="2000" dirty="0">
                <a:latin typeface="Calibri" panose="020F0502020204030204" pitchFamily="34" charset="0"/>
                <a:ea typeface="Calibri" panose="020F0502020204030204" pitchFamily="34" charset="0"/>
                <a:cs typeface="Times New Roman" panose="02020603050405020304" pitchFamily="18" charset="0"/>
              </a:rPr>
              <a:t> Regula</a:t>
            </a:r>
            <a:r>
              <a:rPr lang="lv-LV" altLang="lv-LV" sz="2000" dirty="0">
                <a:latin typeface="Calibri" panose="020F0502020204030204" pitchFamily="34" charset="0"/>
                <a:ea typeface="Calibri" panose="020F0502020204030204" pitchFamily="34" charset="0"/>
                <a:cs typeface="Times New Roman" panose="02020603050405020304" pitchFamily="18" charset="0"/>
              </a:rPr>
              <a:t>i</a:t>
            </a:r>
            <a:r>
              <a:rPr lang="es-ES" altLang="lv-LV" sz="2000" dirty="0">
                <a:latin typeface="Calibri" panose="020F0502020204030204" pitchFamily="34" charset="0"/>
                <a:ea typeface="Calibri" panose="020F0502020204030204" pitchFamily="34" charset="0"/>
                <a:cs typeface="Times New Roman" panose="02020603050405020304" pitchFamily="18" charset="0"/>
              </a:rPr>
              <a:t> (ES) Nr.1303/2013</a:t>
            </a:r>
            <a:r>
              <a:rPr lang="lv-LV" altLang="lv-LV" sz="2000" dirty="0">
                <a:latin typeface="Calibri" panose="020F0502020204030204" pitchFamily="34" charset="0"/>
                <a:ea typeface="Calibri" panose="020F0502020204030204" pitchFamily="34" charset="0"/>
                <a:cs typeface="Times New Roman" panose="02020603050405020304" pitchFamily="18" charset="0"/>
              </a:rPr>
              <a:t> (vispārējā Regula) un Regulai (ES, </a:t>
            </a:r>
            <a:r>
              <a:rPr lang="lv-LV" altLang="lv-LV" sz="2000" dirty="0" err="1">
                <a:latin typeface="Calibri" panose="020F0502020204030204" pitchFamily="34" charset="0"/>
                <a:ea typeface="Calibri" panose="020F0502020204030204" pitchFamily="34" charset="0"/>
                <a:cs typeface="Times New Roman" panose="02020603050405020304" pitchFamily="18" charset="0"/>
              </a:rPr>
              <a:t>Euroatom</a:t>
            </a:r>
            <a:r>
              <a:rPr lang="lv-LV" altLang="lv-LV" sz="2000" dirty="0">
                <a:latin typeface="Calibri" panose="020F0502020204030204" pitchFamily="34" charset="0"/>
                <a:ea typeface="Calibri" panose="020F0502020204030204" pitchFamily="34" charset="0"/>
                <a:cs typeface="Times New Roman" panose="02020603050405020304" pitchFamily="18" charset="0"/>
              </a:rPr>
              <a:t>) Nr.966/2012 (finanšu Regula)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ES finanšu instrumentu mērķis nav aizstāt dalībvalsts </a:t>
            </a:r>
            <a:r>
              <a:rPr lang="lv-LV" altLang="lv-LV" sz="2000" dirty="0">
                <a:latin typeface="Calibri" panose="020F0502020204030204" pitchFamily="34" charset="0"/>
                <a:ea typeface="Calibri" panose="020F0502020204030204" pitchFamily="34" charset="0"/>
                <a:cs typeface="Times New Roman" panose="02020603050405020304" pitchFamily="18" charset="0"/>
              </a:rPr>
              <a:t>vai privāto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finansējumu</a:t>
            </a:r>
            <a:r>
              <a:rPr lang="lv-LV" altLang="lv-LV" sz="2000" dirty="0">
                <a:latin typeface="Calibri" panose="020F0502020204030204" pitchFamily="34" charset="0"/>
                <a:ea typeface="Calibri" panose="020F0502020204030204" pitchFamily="34" charset="0"/>
                <a:cs typeface="Times New Roman" panose="02020603050405020304" pitchFamily="18" charset="0"/>
              </a:rPr>
              <a:t> vai citu Savienības finanšu intervenci.</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Saskaņā ar likumā "Par pašvaldībām" un "Sociālo pakalpojumu un sociālās palīdzības likumā" noteikto, sociālās palīdzības un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sociālo pakalpojumu </a:t>
            </a:r>
            <a:r>
              <a:rPr lang="lv-LV" altLang="lv-LV" sz="2000" dirty="0">
                <a:latin typeface="Calibri" panose="020F0502020204030204" pitchFamily="34" charset="0"/>
                <a:ea typeface="Calibri" panose="020F0502020204030204" pitchFamily="34" charset="0"/>
                <a:cs typeface="Times New Roman" panose="02020603050405020304" pitchFamily="18" charset="0"/>
              </a:rPr>
              <a:t>nodrošināšana iedzīvotājiem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ir pašvaldības funkcija</a:t>
            </a:r>
            <a:r>
              <a:rPr lang="lv-LV" altLang="lv-LV" sz="2000" dirty="0">
                <a:latin typeface="Calibri" panose="020F0502020204030204" pitchFamily="34" charset="0"/>
                <a:ea typeface="Calibri" panose="020F0502020204030204" pitchFamily="34" charset="0"/>
                <a:cs typeface="Times New Roman" panose="02020603050405020304" pitchFamily="18" charset="0"/>
              </a:rPr>
              <a:t>. ES fondu papildināmības princips paredz, ka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ES fondu asignējumi nedrīkst aizstāt </a:t>
            </a:r>
            <a:r>
              <a:rPr lang="lv-LV" altLang="lv-LV" sz="2000" dirty="0">
                <a:latin typeface="Calibri" panose="020F0502020204030204" pitchFamily="34" charset="0"/>
                <a:ea typeface="Calibri" panose="020F0502020204030204" pitchFamily="34" charset="0"/>
                <a:cs typeface="Times New Roman" panose="02020603050405020304" pitchFamily="18" charset="0"/>
              </a:rPr>
              <a:t>valsts vai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pašvaldību</a:t>
            </a:r>
            <a:r>
              <a:rPr lang="lv-LV" altLang="lv-LV" sz="2000" dirty="0">
                <a:latin typeface="Calibri" panose="020F0502020204030204" pitchFamily="34" charset="0"/>
                <a:ea typeface="Calibri" panose="020F0502020204030204" pitchFamily="34" charset="0"/>
                <a:cs typeface="Times New Roman" panose="02020603050405020304" pitchFamily="18" charset="0"/>
              </a:rPr>
              <a:t> līdzvērtīgus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izdevumus</a:t>
            </a:r>
            <a:r>
              <a:rPr lang="lv-LV" altLang="lv-LV" sz="20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ES fondu papildināmības principu ir izdevīgi piemērot tām pašvaldībām, kuru administratīvajā teritorijā ir identificētas personas, kuras: </a:t>
            </a:r>
          </a:p>
          <a:p>
            <a:pPr marL="457200" indent="-457200">
              <a:lnSpc>
                <a:spcPct val="107000"/>
              </a:lnSpc>
              <a:buAutoNum type="alphaLcParen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atbilst DI projektu mērķa grupas personu pazīmēm un kuras nesaņem sabiedrībā balstītus pakalpojumus pietiekamā apjomā;</a:t>
            </a:r>
          </a:p>
          <a:p>
            <a:pPr marL="457200" indent="-457200">
              <a:lnSpc>
                <a:spcPct val="107000"/>
              </a:lnSpc>
              <a:buAutoNum type="alphaLcParen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neatbilst DI projektu mērķa grupas personu pazīmēm un kuras nesaņem sabiedrībā balstītus pakalpojumus</a:t>
            </a:r>
          </a:p>
          <a:p>
            <a:pPr marL="0" indent="0">
              <a:lnSpc>
                <a:spcPct val="107000"/>
              </a:lnSpc>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ES fondu papildināmības principa piemērošana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nav obligāta.</a:t>
            </a: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594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60">
                                            <p:txEl>
                                              <p:pRg st="3" end="3"/>
                                            </p:txEl>
                                          </p:spTgt>
                                        </p:tgtEl>
                                        <p:attrNameLst>
                                          <p:attrName>style.visibility</p:attrName>
                                        </p:attrNameLst>
                                      </p:cBhvr>
                                      <p:to>
                                        <p:strVal val="visible"/>
                                      </p:to>
                                    </p:set>
                                    <p:anim calcmode="lin" valueType="num">
                                      <p:cBhvr additive="base">
                                        <p:cTn id="25" dur="500" fill="hold"/>
                                        <p:tgtEl>
                                          <p:spTgt spid="194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60">
                                            <p:txEl>
                                              <p:pRg st="4" end="4"/>
                                            </p:txEl>
                                          </p:spTgt>
                                        </p:tgtEl>
                                        <p:attrNameLst>
                                          <p:attrName>style.visibility</p:attrName>
                                        </p:attrNameLst>
                                      </p:cBhvr>
                                      <p:to>
                                        <p:strVal val="visible"/>
                                      </p:to>
                                    </p:set>
                                    <p:anim calcmode="lin" valueType="num">
                                      <p:cBhvr additive="base">
                                        <p:cTn id="31" dur="5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460">
                                            <p:txEl>
                                              <p:pRg st="5" end="5"/>
                                            </p:txEl>
                                          </p:spTgt>
                                        </p:tgtEl>
                                        <p:attrNameLst>
                                          <p:attrName>style.visibility</p:attrName>
                                        </p:attrNameLst>
                                      </p:cBhvr>
                                      <p:to>
                                        <p:strVal val="visible"/>
                                      </p:to>
                                    </p:set>
                                    <p:anim calcmode="lin" valueType="num">
                                      <p:cBhvr additive="base">
                                        <p:cTn id="37" dur="500" fill="hold"/>
                                        <p:tgtEl>
                                          <p:spTgt spid="1946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6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Papildināmības veidi</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4</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292225"/>
            <a:ext cx="8596313" cy="56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gn="just">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 </a:t>
            </a:r>
            <a:r>
              <a:rPr lang="lv-LV" altLang="lv-LV" sz="2000" b="1" dirty="0">
                <a:latin typeface="Calibri" panose="020F0502020204030204" pitchFamily="34" charset="0"/>
                <a:ea typeface="Calibri" panose="020F0502020204030204" pitchFamily="34" charset="0"/>
                <a:cs typeface="Times New Roman" panose="02020603050405020304" pitchFamily="18" charset="0"/>
              </a:rPr>
              <a:t>Finanšu papildināmība</a:t>
            </a:r>
            <a:r>
              <a:rPr lang="lv-LV" altLang="lv-LV" sz="2000" dirty="0">
                <a:latin typeface="Calibri" panose="020F0502020204030204" pitchFamily="34" charset="0"/>
                <a:ea typeface="Calibri" panose="020F0502020204030204" pitchFamily="34" charset="0"/>
                <a:cs typeface="Times New Roman" panose="02020603050405020304" pitchFamily="18" charset="0"/>
              </a:rPr>
              <a:t> - projekta mērķa grupas personas individuālajā atbalsta plānā iekļautais un līdzšinēji pašvaldības finansētais pakalpojums (kopā ar citiem līdzšinēji pašvaldības nefinansētiem pakalpojumiem) turpmākos 2 gadus tiks finansēts no DI projekta finanšu līdzekļiem. Šajā gadījumā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pašvaldība atbrīvoto finansējumu par līdzšinēji sniegto pakalpojumu līdzvērtīgā apmērā novirza</a:t>
            </a:r>
            <a:r>
              <a:rPr lang="lv-LV" altLang="lv-LV" sz="2000" dirty="0">
                <a:latin typeface="Calibri" panose="020F0502020204030204" pitchFamily="34" charset="0"/>
                <a:ea typeface="Calibri" panose="020F0502020204030204" pitchFamily="34" charset="0"/>
                <a:cs typeface="Times New Roman" panose="02020603050405020304" pitchFamily="18" charset="0"/>
              </a:rPr>
              <a:t> sabiedrībā balstītu pakalpojumu nodrošināšanai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citām (ārpus projekta) personām</a:t>
            </a:r>
            <a:r>
              <a:rPr lang="lv-LV" altLang="lv-LV" sz="20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buFontTx/>
              <a:buAutoNum type="arabicPeriod"/>
              <a:defRPr/>
            </a:pPr>
            <a:r>
              <a:rPr lang="lv-LV" altLang="lv-LV" sz="2000" b="1" dirty="0">
                <a:latin typeface="Calibri" panose="020F0502020204030204" pitchFamily="34" charset="0"/>
                <a:ea typeface="Calibri" panose="020F0502020204030204" pitchFamily="34" charset="0"/>
                <a:cs typeface="Times New Roman" panose="02020603050405020304" pitchFamily="18" charset="0"/>
              </a:rPr>
              <a:t>Pakalpojumu papildināmība</a:t>
            </a:r>
            <a:r>
              <a:rPr lang="lv-LV" altLang="lv-LV" sz="2000" dirty="0">
                <a:latin typeface="Calibri" panose="020F0502020204030204" pitchFamily="34" charset="0"/>
                <a:ea typeface="Calibri" panose="020F0502020204030204" pitchFamily="34" charset="0"/>
                <a:cs typeface="Times New Roman" panose="02020603050405020304" pitchFamily="18" charset="0"/>
              </a:rPr>
              <a:t> - mērķa grupas personas individuālajā atbalsta plānā iekļauto un līdzšinēji pašvaldības finansēto pakalpojumu pašvaldība turpina finansēt no sava budžeta, bet no projekta finansē tikai jaunos un pašvaldības līdzšinēji nefinansētos pakalpojumus. Šajā gadījumā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neiestājas finanšu papildināmība</a:t>
            </a:r>
            <a:r>
              <a:rPr lang="lv-LV" altLang="lv-LV" sz="2000" dirty="0">
                <a:latin typeface="Calibri" panose="020F0502020204030204" pitchFamily="34" charset="0"/>
                <a:ea typeface="Calibri" panose="020F0502020204030204" pitchFamily="34" charset="0"/>
                <a:cs typeface="Times New Roman" panose="02020603050405020304" pitchFamily="18" charset="0"/>
              </a:rPr>
              <a:t>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un pašvaldībai nav jāmeklē cita</a:t>
            </a:r>
            <a:r>
              <a:rPr lang="lv-LV" altLang="lv-LV" sz="2000" dirty="0">
                <a:latin typeface="Calibri" panose="020F0502020204030204" pitchFamily="34" charset="0"/>
                <a:ea typeface="Calibri" panose="020F0502020204030204" pitchFamily="34" charset="0"/>
                <a:cs typeface="Times New Roman" panose="02020603050405020304" pitchFamily="18" charset="0"/>
              </a:rPr>
              <a:t> (ārpus projekta)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persona</a:t>
            </a:r>
          </a:p>
          <a:p>
            <a:pPr marL="0" indent="0">
              <a:lnSpc>
                <a:spcPct val="107000"/>
              </a:lnSpc>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Abos papildināmības gadījumos pašvaldībai ir jānodrošina pakalpojumu un finanšu uzskaite personu līmenī, tādējādi </a:t>
            </a:r>
            <a:r>
              <a:rPr lang="lv-LV" altLang="lv-LV" sz="1800" u="sng" dirty="0">
                <a:latin typeface="Calibri" panose="020F0502020204030204" pitchFamily="34" charset="0"/>
                <a:ea typeface="Calibri" panose="020F0502020204030204" pitchFamily="34" charset="0"/>
                <a:cs typeface="Times New Roman" panose="02020603050405020304" pitchFamily="18" charset="0"/>
              </a:rPr>
              <a:t>nodrošinot pakalpojumu </a:t>
            </a:r>
            <a:r>
              <a:rPr lang="lv-LV" altLang="lv-LV" sz="1800" u="sng" dirty="0" err="1">
                <a:latin typeface="Calibri" panose="020F0502020204030204" pitchFamily="34" charset="0"/>
                <a:ea typeface="Calibri" panose="020F0502020204030204" pitchFamily="34" charset="0"/>
                <a:cs typeface="Times New Roman" panose="02020603050405020304" pitchFamily="18" charset="0"/>
              </a:rPr>
              <a:t>dubultnefinansēšanu</a:t>
            </a:r>
            <a:r>
              <a:rPr lang="lv-LV" altLang="lv-LV" sz="1800" u="sng" dirty="0">
                <a:latin typeface="Calibri" panose="020F0502020204030204" pitchFamily="34" charset="0"/>
                <a:ea typeface="Calibri" panose="020F0502020204030204" pitchFamily="34" charset="0"/>
                <a:cs typeface="Times New Roman" panose="02020603050405020304" pitchFamily="18" charset="0"/>
              </a:rPr>
              <a:t> un pašvaldības budžeta neaizvietošanu</a:t>
            </a:r>
            <a:r>
              <a:rPr lang="lv-LV" altLang="lv-LV" sz="18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797840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3" end="3"/>
                                            </p:txEl>
                                          </p:spTgt>
                                        </p:tgtEl>
                                        <p:attrNameLst>
                                          <p:attrName>style.visibility</p:attrName>
                                        </p:attrNameLst>
                                      </p:cBhvr>
                                      <p:to>
                                        <p:strVal val="visible"/>
                                      </p:to>
                                    </p:set>
                                    <p:anim calcmode="lin" valueType="num">
                                      <p:cBhvr additive="base">
                                        <p:cTn id="19" dur="500" fill="hold"/>
                                        <p:tgtEl>
                                          <p:spTgt spid="1946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Kā darbojās finanšu papildinātība?</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5</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720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Pašvaldība šobrīd no saviem budžeta līdzekļiem nodrošina sabiedrībā balstītus sociālos pakalpojumus 5 personām ar GRT un I. invaliditātes grupu (šīs personas atbilst DI mērķa grupas pazīmēm).</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Minētās 5 GRT personas tiek iekļautas DI projekta mērķa grupā un 2 gadus sabiedrībā balstītus sociālos pakalpojumus šīm personām finansē no ES fondu finansējuma DI projekta ietvaros.</a:t>
            </a:r>
          </a:p>
          <a:p>
            <a:pPr marL="342900" indent="-342900">
              <a:lnSpc>
                <a:spcPct val="107000"/>
              </a:lnSpc>
              <a:buFontTx/>
              <a:buAutoNum type="arabicPeriod"/>
              <a:defRPr/>
            </a:pP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Pašvaldība atbrīvoto pašvaldības finansējumu līdzvērtīgā apmērā </a:t>
            </a:r>
            <a:r>
              <a:rPr lang="lv-LV" altLang="lv-LV" sz="2000" dirty="0">
                <a:latin typeface="Calibri" panose="020F0502020204030204" pitchFamily="34" charset="0"/>
                <a:ea typeface="Calibri" panose="020F0502020204030204" pitchFamily="34" charset="0"/>
                <a:cs typeface="Times New Roman" panose="02020603050405020304" pitchFamily="18" charset="0"/>
              </a:rPr>
              <a:t>šo 2 gadu laikā, kamēr šīm 5 personām pakalpojumu sniegšanu sedz DI projekts,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novirza</a:t>
            </a:r>
            <a:r>
              <a:rPr lang="lv-LV" altLang="lv-LV" sz="2000" dirty="0">
                <a:latin typeface="Calibri" panose="020F0502020204030204" pitchFamily="34" charset="0"/>
                <a:ea typeface="Calibri" panose="020F0502020204030204" pitchFamily="34" charset="0"/>
                <a:cs typeface="Times New Roman" panose="02020603050405020304" pitchFamily="18" charset="0"/>
              </a:rPr>
              <a:t> sabiedrībā balstītu sociālo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pakalpojumu nodrošināšanai citiem pašvaldības iedzīvotājiem</a:t>
            </a:r>
            <a:r>
              <a:rPr lang="lv-LV" altLang="lv-LV" sz="2000" dirty="0">
                <a:latin typeface="Calibri" panose="020F0502020204030204" pitchFamily="34" charset="0"/>
                <a:ea typeface="Calibri" panose="020F0502020204030204" pitchFamily="34" charset="0"/>
                <a:cs typeface="Times New Roman" panose="02020603050405020304" pitchFamily="18" charset="0"/>
              </a:rPr>
              <a:t> (kas nav mērķa grupas personas DI projektā):</a:t>
            </a:r>
          </a:p>
          <a:p>
            <a:pPr marL="342900" indent="-342900">
              <a:lnSpc>
                <a:spcPct val="107000"/>
              </a:lnSpc>
              <a:buFontTx/>
              <a:buChar char="-"/>
              <a:defRPr/>
            </a:pPr>
            <a:r>
              <a:rPr lang="lv-LV" altLang="lv-LV" sz="2000" b="1" dirty="0">
                <a:latin typeface="Calibri" panose="020F0502020204030204" pitchFamily="34" charset="0"/>
                <a:ea typeface="Calibri" panose="020F0502020204030204" pitchFamily="34" charset="0"/>
                <a:cs typeface="Times New Roman" panose="02020603050405020304" pitchFamily="18" charset="0"/>
              </a:rPr>
              <a:t>primāri</a:t>
            </a:r>
            <a:r>
              <a:rPr lang="lv-LV" altLang="lv-LV" sz="2000" dirty="0">
                <a:latin typeface="Calibri" panose="020F0502020204030204" pitchFamily="34" charset="0"/>
                <a:ea typeface="Calibri" panose="020F0502020204030204" pitchFamily="34" charset="0"/>
                <a:cs typeface="Times New Roman" panose="02020603050405020304" pitchFamily="18" charset="0"/>
              </a:rPr>
              <a:t> I. un II. invaliditātes grupas GRT personām, kā arī bērniem ar funkcionāliem traucējumiem, kuriem noteikta invaliditāte.</a:t>
            </a:r>
          </a:p>
          <a:p>
            <a:pPr marL="0" indent="0">
              <a:lnSpc>
                <a:spcPct val="107000"/>
              </a:lnSpc>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Ja pašvaldības teritorijā netiek identificētas šādas personas</a:t>
            </a:r>
            <a:r>
              <a:rPr lang="lv-LV" altLang="lv-LV" sz="2000" dirty="0">
                <a:latin typeface="Calibri" panose="020F0502020204030204" pitchFamily="34" charset="0"/>
                <a:ea typeface="Calibri" panose="020F0502020204030204" pitchFamily="34" charset="0"/>
                <a:cs typeface="Times New Roman" panose="02020603050405020304" pitchFamily="18" charset="0"/>
              </a:rPr>
              <a:t>, tad:</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pilngadīgām personām ar GRT, kurām noteikta III invaliditātes grupa vai nav noteikta invaliditāte;</a:t>
            </a:r>
          </a:p>
          <a:p>
            <a:pPr marL="342900" indent="-342900">
              <a:lnSpc>
                <a:spcPct val="107000"/>
              </a:lnSpc>
              <a:buFontTx/>
              <a:buChar char="-"/>
              <a:defRPr/>
            </a:pPr>
            <a:r>
              <a:rPr lang="pt-BR" altLang="lv-LV" sz="2000" dirty="0">
                <a:latin typeface="Calibri" panose="020F0502020204030204" pitchFamily="34" charset="0"/>
                <a:ea typeface="Calibri" panose="020F0502020204030204" pitchFamily="34" charset="0"/>
                <a:cs typeface="Times New Roman" panose="02020603050405020304" pitchFamily="18" charset="0"/>
              </a:rPr>
              <a:t>bērniem ar funkcionāliem traucējumiem, kuriem nav noteikta invaliditāte</a:t>
            </a: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52598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9460">
                                            <p:txEl>
                                              <p:pRg st="3" end="3"/>
                                            </p:txEl>
                                          </p:spTgt>
                                        </p:tgtEl>
                                        <p:attrNameLst>
                                          <p:attrName>style.visibility</p:attrName>
                                        </p:attrNameLst>
                                      </p:cBhvr>
                                      <p:to>
                                        <p:strVal val="visible"/>
                                      </p:to>
                                    </p:set>
                                    <p:anim calcmode="lin" valueType="num">
                                      <p:cBhvr additive="base">
                                        <p:cTn id="25" dur="500" fill="hold"/>
                                        <p:tgtEl>
                                          <p:spTgt spid="194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9460">
                                            <p:txEl>
                                              <p:pRg st="4" end="4"/>
                                            </p:txEl>
                                          </p:spTgt>
                                        </p:tgtEl>
                                        <p:attrNameLst>
                                          <p:attrName>style.visibility</p:attrName>
                                        </p:attrNameLst>
                                      </p:cBhvr>
                                      <p:to>
                                        <p:strVal val="visible"/>
                                      </p:to>
                                    </p:set>
                                    <p:anim calcmode="lin" valueType="num">
                                      <p:cBhvr additive="base">
                                        <p:cTn id="31" dur="5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9460">
                                            <p:txEl>
                                              <p:pRg st="5" end="5"/>
                                            </p:txEl>
                                          </p:spTgt>
                                        </p:tgtEl>
                                        <p:attrNameLst>
                                          <p:attrName>style.visibility</p:attrName>
                                        </p:attrNameLst>
                                      </p:cBhvr>
                                      <p:to>
                                        <p:strVal val="visible"/>
                                      </p:to>
                                    </p:set>
                                    <p:anim calcmode="lin" valueType="num">
                                      <p:cBhvr additive="base">
                                        <p:cTn id="37" dur="500" fill="hold"/>
                                        <p:tgtEl>
                                          <p:spTgt spid="1946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60">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9460">
                                            <p:txEl>
                                              <p:pRg st="6" end="6"/>
                                            </p:txEl>
                                          </p:spTgt>
                                        </p:tgtEl>
                                        <p:attrNameLst>
                                          <p:attrName>style.visibility</p:attrName>
                                        </p:attrNameLst>
                                      </p:cBhvr>
                                      <p:to>
                                        <p:strVal val="visible"/>
                                      </p:to>
                                    </p:set>
                                    <p:anim calcmode="lin" valueType="num">
                                      <p:cBhvr additive="base">
                                        <p:cTn id="41" dur="500" fill="hold"/>
                                        <p:tgtEl>
                                          <p:spTgt spid="19460">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946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Kā darbojās pakalpojumu papildinātība?</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6</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7206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Pašvaldība šobrīd no saviem budžeta līdzekļiem nodrošina personai ar GRT un II. invaliditātes grupu dienas aprūpes centra pakalpojumu (šī persona atbilst DI mērķa grupai).</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DI projekta ietvaros izstrādātais atbalsta plāns paredz, ka šai personai bez dienas aprūpes centra pakalpojuma ir nepieciešama arī specializētā darbnīca un individuālās konsultācijas (kopā 3 pakalpojumi).</a:t>
            </a:r>
          </a:p>
          <a:p>
            <a:pPr marL="342900" indent="-342900">
              <a:lnSpc>
                <a:spcPct val="107000"/>
              </a:lnSpc>
              <a:buFontTx/>
              <a:buAutoNum type="arabicPeriod"/>
              <a:defRPr/>
            </a:pP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Pašvaldība turpina sniegt </a:t>
            </a:r>
            <a:r>
              <a:rPr lang="lv-LV" altLang="lv-LV" sz="2000" dirty="0">
                <a:latin typeface="Calibri" panose="020F0502020204030204" pitchFamily="34" charset="0"/>
                <a:ea typeface="Calibri" panose="020F0502020204030204" pitchFamily="34" charset="0"/>
                <a:cs typeface="Times New Roman" panose="02020603050405020304" pitchFamily="18" charset="0"/>
              </a:rPr>
              <a:t>dienas aprūpes centra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pakalpojumu</a:t>
            </a:r>
            <a:r>
              <a:rPr lang="lv-LV" altLang="lv-LV" sz="2000" dirty="0">
                <a:latin typeface="Calibri" panose="020F0502020204030204" pitchFamily="34" charset="0"/>
                <a:ea typeface="Calibri" panose="020F0502020204030204" pitchFamily="34" charset="0"/>
                <a:cs typeface="Times New Roman" panose="02020603050405020304" pitchFamily="18" charset="0"/>
              </a:rPr>
              <a:t> personai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no saviem budžeta līdzekļiem</a:t>
            </a:r>
            <a:r>
              <a:rPr lang="lv-LV" altLang="lv-LV" sz="2000" dirty="0">
                <a:latin typeface="Calibri" panose="020F0502020204030204" pitchFamily="34" charset="0"/>
                <a:ea typeface="Calibri" panose="020F0502020204030204" pitchFamily="34" charset="0"/>
                <a:cs typeface="Times New Roman" panose="02020603050405020304" pitchFamily="18" charset="0"/>
              </a:rPr>
              <a:t>, savukārt specializētās darbnīcas pakalpojumu un individuālās konsultācijas (jeb 2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jauni pakalpojumi</a:t>
            </a:r>
            <a:r>
              <a:rPr lang="lv-LV" altLang="lv-LV" sz="2000" dirty="0">
                <a:latin typeface="Calibri" panose="020F0502020204030204" pitchFamily="34" charset="0"/>
                <a:ea typeface="Calibri" panose="020F0502020204030204" pitchFamily="34" charset="0"/>
                <a:cs typeface="Times New Roman" panose="02020603050405020304" pitchFamily="18" charset="0"/>
              </a:rPr>
              <a:t>) personai 2 gadus tiks sniegti DI projekta ietvaros.</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Šajā gadījumā </a:t>
            </a:r>
            <a:r>
              <a:rPr lang="lv-LV" altLang="lv-LV" sz="2000" u="sng" dirty="0">
                <a:latin typeface="Calibri" panose="020F0502020204030204" pitchFamily="34" charset="0"/>
                <a:ea typeface="Calibri" panose="020F0502020204030204" pitchFamily="34" charset="0"/>
                <a:cs typeface="Times New Roman" panose="02020603050405020304" pitchFamily="18" charset="0"/>
              </a:rPr>
              <a:t>pašvaldības finansējums netiek atbrīvots</a:t>
            </a:r>
            <a:r>
              <a:rPr lang="lv-LV" altLang="lv-LV" sz="2000" dirty="0">
                <a:latin typeface="Calibri" panose="020F0502020204030204" pitchFamily="34" charset="0"/>
                <a:ea typeface="Calibri" panose="020F0502020204030204" pitchFamily="34" charset="0"/>
                <a:cs typeface="Times New Roman" panose="02020603050405020304" pitchFamily="18" charset="0"/>
              </a:rPr>
              <a:t> un pašvaldībai nav jāmeklē vietā cita persona, kam nodrošināt pakalpojumus.</a:t>
            </a:r>
          </a:p>
          <a:p>
            <a:pPr marL="342900" indent="-342900">
              <a:lnSpc>
                <a:spcPct val="107000"/>
              </a:lnSpc>
              <a:buFontTx/>
              <a:buAutoNum type="arabicPeriod"/>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Minētai personai ar GRT un II. invaliditātes grupu iepriekš nodrošinātā 1 pakalpojuma vietā turpmāk tiks nodrošināti 3 pakalpojumi no dažādiem finanšu avotiem (pašvaldības un DI projekta).</a:t>
            </a:r>
          </a:p>
          <a:p>
            <a:pPr marL="342900" indent="-342900">
              <a:lnSpc>
                <a:spcPct val="107000"/>
              </a:lnSpc>
              <a:buFontTx/>
              <a:buAutoNum type="arabicPeriod"/>
              <a:defRPr/>
            </a:pPr>
            <a:endParaRPr lang="lv-LV" altLang="lv-LV" sz="2000" u="sng"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7836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60">
                                            <p:txEl>
                                              <p:pRg st="3" end="3"/>
                                            </p:txEl>
                                          </p:spTgt>
                                        </p:tgtEl>
                                        <p:attrNameLst>
                                          <p:attrName>style.visibility</p:attrName>
                                        </p:attrNameLst>
                                      </p:cBhvr>
                                      <p:to>
                                        <p:strVal val="visible"/>
                                      </p:to>
                                    </p:set>
                                    <p:anim calcmode="lin" valueType="num">
                                      <p:cBhvr additive="base">
                                        <p:cTn id="25" dur="500" fill="hold"/>
                                        <p:tgtEl>
                                          <p:spTgt spid="1946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60">
                                            <p:txEl>
                                              <p:pRg st="4" end="4"/>
                                            </p:txEl>
                                          </p:spTgt>
                                        </p:tgtEl>
                                        <p:attrNameLst>
                                          <p:attrName>style.visibility</p:attrName>
                                        </p:attrNameLst>
                                      </p:cBhvr>
                                      <p:to>
                                        <p:strVal val="visible"/>
                                      </p:to>
                                    </p:set>
                                    <p:anim calcmode="lin" valueType="num">
                                      <p:cBhvr additive="base">
                                        <p:cTn id="31" dur="5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6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Vienkārši runājot....</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7</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6943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0" indent="0">
              <a:lnSpc>
                <a:spcPct val="107000"/>
              </a:lnSpc>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Wingdings" panose="05000000000000000000" pitchFamily="2" charset="2"/>
              <a:buChar char="Ø"/>
              <a:defRPr/>
            </a:pPr>
            <a:r>
              <a:rPr lang="lv-LV" altLang="lv-LV" sz="2800" b="1" dirty="0">
                <a:latin typeface="Calibri" panose="020F0502020204030204" pitchFamily="34" charset="0"/>
                <a:ea typeface="Calibri" panose="020F0502020204030204" pitchFamily="34" charset="0"/>
                <a:cs typeface="Times New Roman" panose="02020603050405020304" pitchFamily="18" charset="0"/>
              </a:rPr>
              <a:t>Ja</a:t>
            </a:r>
            <a:r>
              <a:rPr lang="lv-LV" altLang="lv-LV" sz="2800" dirty="0">
                <a:latin typeface="Calibri" panose="020F0502020204030204" pitchFamily="34" charset="0"/>
                <a:ea typeface="Calibri" panose="020F0502020204030204" pitchFamily="34" charset="0"/>
                <a:cs typeface="Times New Roman" panose="02020603050405020304" pitchFamily="18" charset="0"/>
              </a:rPr>
              <a:t> pašvaldība šobrīd finansēto </a:t>
            </a:r>
            <a:r>
              <a:rPr lang="lv-LV" altLang="lv-LV" sz="2800" b="1" dirty="0">
                <a:latin typeface="Calibri" panose="020F0502020204030204" pitchFamily="34" charset="0"/>
                <a:ea typeface="Calibri" panose="020F0502020204030204" pitchFamily="34" charset="0"/>
                <a:cs typeface="Times New Roman" panose="02020603050405020304" pitchFamily="18" charset="0"/>
              </a:rPr>
              <a:t>pakalpojumu pārliek uz projektu</a:t>
            </a:r>
            <a:r>
              <a:rPr lang="lv-LV" altLang="lv-LV" sz="2800" dirty="0">
                <a:latin typeface="Calibri" panose="020F0502020204030204" pitchFamily="34" charset="0"/>
                <a:ea typeface="Calibri" panose="020F0502020204030204" pitchFamily="34" charset="0"/>
                <a:cs typeface="Times New Roman" panose="02020603050405020304" pitchFamily="18" charset="0"/>
              </a:rPr>
              <a:t> – </a:t>
            </a:r>
            <a:r>
              <a:rPr lang="lv-LV" altLang="lv-LV" sz="2800" b="1" dirty="0">
                <a:latin typeface="Calibri" panose="020F0502020204030204" pitchFamily="34" charset="0"/>
                <a:ea typeface="Calibri" panose="020F0502020204030204" pitchFamily="34" charset="0"/>
                <a:cs typeface="Times New Roman" panose="02020603050405020304" pitchFamily="18" charset="0"/>
              </a:rPr>
              <a:t>iestājās </a:t>
            </a:r>
            <a:r>
              <a:rPr lang="lv-LV" altLang="lv-LV" sz="2800" dirty="0">
                <a:latin typeface="Calibri" panose="020F0502020204030204" pitchFamily="34" charset="0"/>
                <a:ea typeface="Calibri" panose="020F0502020204030204" pitchFamily="34" charset="0"/>
                <a:cs typeface="Times New Roman" panose="02020603050405020304" pitchFamily="18" charset="0"/>
              </a:rPr>
              <a:t>(finanšu) </a:t>
            </a:r>
            <a:r>
              <a:rPr lang="lv-LV" altLang="lv-LV" sz="2800" b="1" dirty="0">
                <a:latin typeface="Calibri" panose="020F0502020204030204" pitchFamily="34" charset="0"/>
                <a:ea typeface="Calibri" panose="020F0502020204030204" pitchFamily="34" charset="0"/>
                <a:cs typeface="Times New Roman" panose="02020603050405020304" pitchFamily="18" charset="0"/>
              </a:rPr>
              <a:t>papildināmības princips </a:t>
            </a:r>
            <a:r>
              <a:rPr lang="lv-LV" altLang="lv-LV" sz="2800" dirty="0">
                <a:latin typeface="Calibri" panose="020F0502020204030204" pitchFamily="34" charset="0"/>
                <a:ea typeface="Calibri" panose="020F0502020204030204" pitchFamily="34" charset="0"/>
                <a:cs typeface="Times New Roman" panose="02020603050405020304" pitchFamily="18" charset="0"/>
              </a:rPr>
              <a:t>un pašvaldība atbrīvoto finansējumu līdzvērtīgā apmērā novirza pakalpojumu sniegšanai citai ārpus projekta personai.</a:t>
            </a:r>
          </a:p>
          <a:p>
            <a:pPr marL="342900" indent="-342900">
              <a:lnSpc>
                <a:spcPct val="107000"/>
              </a:lnSpc>
              <a:buFont typeface="Wingdings" panose="05000000000000000000" pitchFamily="2" charset="2"/>
              <a:buChar char="Ø"/>
              <a:defRPr/>
            </a:pPr>
            <a:r>
              <a:rPr lang="lv-LV" altLang="lv-LV" sz="2800" b="1" dirty="0">
                <a:latin typeface="Calibri" panose="020F0502020204030204" pitchFamily="34" charset="0"/>
                <a:ea typeface="Calibri" panose="020F0502020204030204" pitchFamily="34" charset="0"/>
                <a:cs typeface="Times New Roman" panose="02020603050405020304" pitchFamily="18" charset="0"/>
              </a:rPr>
              <a:t>Ja </a:t>
            </a:r>
            <a:r>
              <a:rPr lang="lv-LV" altLang="lv-LV" sz="2800" dirty="0">
                <a:latin typeface="Calibri" panose="020F0502020204030204" pitchFamily="34" charset="0"/>
                <a:ea typeface="Calibri" panose="020F0502020204030204" pitchFamily="34" charset="0"/>
                <a:cs typeface="Times New Roman" panose="02020603050405020304" pitchFamily="18" charset="0"/>
              </a:rPr>
              <a:t>pašvaldība </a:t>
            </a:r>
            <a:r>
              <a:rPr lang="lv-LV" altLang="lv-LV" sz="2800">
                <a:latin typeface="Calibri" panose="020F0502020204030204" pitchFamily="34" charset="0"/>
                <a:ea typeface="Calibri" panose="020F0502020204030204" pitchFamily="34" charset="0"/>
                <a:cs typeface="Times New Roman" panose="02020603050405020304" pitchFamily="18" charset="0"/>
              </a:rPr>
              <a:t>šobrīd finansēto </a:t>
            </a:r>
            <a:r>
              <a:rPr lang="lv-LV" altLang="lv-LV" sz="2800" dirty="0">
                <a:latin typeface="Calibri" panose="020F0502020204030204" pitchFamily="34" charset="0"/>
                <a:ea typeface="Calibri" panose="020F0502020204030204" pitchFamily="34" charset="0"/>
                <a:cs typeface="Times New Roman" panose="02020603050405020304" pitchFamily="18" charset="0"/>
              </a:rPr>
              <a:t>p</a:t>
            </a:r>
            <a:r>
              <a:rPr lang="lv-LV" altLang="lv-LV" sz="2800" b="1" dirty="0">
                <a:latin typeface="Calibri" panose="020F0502020204030204" pitchFamily="34" charset="0"/>
                <a:ea typeface="Calibri" panose="020F0502020204030204" pitchFamily="34" charset="0"/>
                <a:cs typeface="Times New Roman" panose="02020603050405020304" pitchFamily="18" charset="0"/>
              </a:rPr>
              <a:t>akalpojumu nepārliek uz projektu</a:t>
            </a:r>
            <a:r>
              <a:rPr lang="lv-LV" altLang="lv-LV" sz="2800" dirty="0">
                <a:latin typeface="Calibri" panose="020F0502020204030204" pitchFamily="34" charset="0"/>
                <a:ea typeface="Calibri" panose="020F0502020204030204" pitchFamily="34" charset="0"/>
                <a:cs typeface="Times New Roman" panose="02020603050405020304" pitchFamily="18" charset="0"/>
              </a:rPr>
              <a:t> (turpina finansēt no saviem līdzekļiem) – (finanšu) </a:t>
            </a:r>
            <a:r>
              <a:rPr lang="lv-LV" altLang="lv-LV" sz="2800" b="1" dirty="0">
                <a:latin typeface="Calibri" panose="020F0502020204030204" pitchFamily="34" charset="0"/>
                <a:ea typeface="Calibri" panose="020F0502020204030204" pitchFamily="34" charset="0"/>
                <a:cs typeface="Times New Roman" panose="02020603050405020304" pitchFamily="18" charset="0"/>
              </a:rPr>
              <a:t>papildināmības princips nav jāpiemēro</a:t>
            </a:r>
            <a:r>
              <a:rPr lang="lv-LV" altLang="lv-LV" sz="28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buFont typeface="Wingdings" panose="05000000000000000000" pitchFamily="2" charset="2"/>
              <a:buChar char="Ø"/>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Tx/>
              <a:buAutoNum type="arabicPeriod"/>
              <a:defRPr/>
            </a:pPr>
            <a:endParaRPr lang="lv-LV" altLang="lv-LV" sz="2000" u="sng"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308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460">
                                            <p:txEl>
                                              <p:pRg st="2" end="2"/>
                                            </p:txEl>
                                          </p:spTgt>
                                        </p:tgtEl>
                                        <p:attrNameLst>
                                          <p:attrName>style.visibility</p:attrName>
                                        </p:attrNameLst>
                                      </p:cBhvr>
                                      <p:to>
                                        <p:strVal val="visible"/>
                                      </p:to>
                                    </p:set>
                                    <p:animEffect transition="in" filter="fade">
                                      <p:cBhvr>
                                        <p:cTn id="7" dur="1000"/>
                                        <p:tgtEl>
                                          <p:spTgt spid="19460">
                                            <p:txEl>
                                              <p:pRg st="2" end="2"/>
                                            </p:txEl>
                                          </p:spTgt>
                                        </p:tgtEl>
                                      </p:cBhvr>
                                    </p:animEffect>
                                    <p:anim calcmode="lin" valueType="num">
                                      <p:cBhvr>
                                        <p:cTn id="8" dur="10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946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9460">
                                            <p:txEl>
                                              <p:pRg st="3" end="3"/>
                                            </p:txEl>
                                          </p:spTgt>
                                        </p:tgtEl>
                                        <p:attrNameLst>
                                          <p:attrName>style.visibility</p:attrName>
                                        </p:attrNameLst>
                                      </p:cBhvr>
                                      <p:to>
                                        <p:strVal val="visible"/>
                                      </p:to>
                                    </p:set>
                                    <p:animEffect transition="in" filter="fade">
                                      <p:cBhvr>
                                        <p:cTn id="14" dur="1000"/>
                                        <p:tgtEl>
                                          <p:spTgt spid="19460">
                                            <p:txEl>
                                              <p:pRg st="3" end="3"/>
                                            </p:txEl>
                                          </p:spTgt>
                                        </p:tgtEl>
                                      </p:cBhvr>
                                    </p:animEffect>
                                    <p:anim calcmode="lin" valueType="num">
                                      <p:cBhvr>
                                        <p:cTn id="15" dur="1000" fill="hold"/>
                                        <p:tgtEl>
                                          <p:spTgt spid="19460">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946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Praktiskais piemērs Nr.1</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8</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4901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saņem pakalpojumu Nr. 1 pašvaldības finansējuma ietvaros</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Personai X projekta ietvaros tiek veikts individuālais izvērtējums un izstrādāts atbalsta plāns, kurā iekļauta jau saņemtā pakalpojuma Nr.1 nodrošināšanas nepieciešamība</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turpina saņemt pakalpojumu Nr. 1 projekta finansējuma ietvaros, savukārt persona Y saņem MKN Nr. 313 noteiktos pakalpojumus pašvaldības atbrīvotā finansējuma apmērā.</a:t>
            </a:r>
          </a:p>
          <a:p>
            <a:pPr marL="0" indent="0">
              <a:lnSpc>
                <a:spcPct val="107000"/>
              </a:lnSpc>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defRPr/>
            </a:pPr>
            <a:r>
              <a:rPr lang="lv-LV" altLang="lv-LV" sz="2000" b="1" dirty="0">
                <a:latin typeface="Calibri" panose="020F0502020204030204" pitchFamily="34" charset="0"/>
                <a:ea typeface="Calibri" panose="020F0502020204030204" pitchFamily="34" charset="0"/>
                <a:cs typeface="Times New Roman" panose="02020603050405020304" pitchFamily="18" charset="0"/>
              </a:rPr>
              <a:t>Vai papildinātības princips ir piemērots pareizi???</a:t>
            </a: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88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9460">
                                            <p:txEl>
                                              <p:pRg st="4" end="4"/>
                                            </p:txEl>
                                          </p:spTgt>
                                        </p:tgtEl>
                                        <p:attrNameLst>
                                          <p:attrName>style.visibility</p:attrName>
                                        </p:attrNameLst>
                                      </p:cBhvr>
                                      <p:to>
                                        <p:strVal val="visible"/>
                                      </p:to>
                                    </p:set>
                                    <p:animEffect transition="in" filter="fade">
                                      <p:cBhvr>
                                        <p:cTn id="25" dur="1000"/>
                                        <p:tgtEl>
                                          <p:spTgt spid="19460">
                                            <p:txEl>
                                              <p:pRg st="4" end="4"/>
                                            </p:txEl>
                                          </p:spTgt>
                                        </p:tgtEl>
                                      </p:cBhvr>
                                    </p:animEffect>
                                    <p:anim calcmode="lin" valueType="num">
                                      <p:cBhvr>
                                        <p:cTn id="26" dur="10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1946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7213" y="381000"/>
            <a:ext cx="6096000" cy="911225"/>
          </a:xfrm>
        </p:spPr>
        <p:txBody>
          <a:bodyPr>
            <a:normAutofit fontScale="90000"/>
          </a:bodyPr>
          <a:lstStyle/>
          <a:p>
            <a:pPr>
              <a:defRPr/>
            </a:pPr>
            <a:r>
              <a:rPr lang="lv-LV" altLang="lv-LV" sz="2800" dirty="0">
                <a:solidFill>
                  <a:srgbClr val="005927"/>
                </a:solidFill>
                <a:latin typeface="Tahoma" panose="020B0604030504040204" pitchFamily="34" charset="0"/>
                <a:ea typeface="MS PGothic" panose="020B0600070205080204" pitchFamily="34" charset="-128"/>
              </a:rPr>
              <a:t>ES fondu papildināmības princips</a:t>
            </a:r>
            <a:br>
              <a:rPr lang="lv-LV" altLang="lv-LV" sz="2800" dirty="0">
                <a:solidFill>
                  <a:srgbClr val="005927"/>
                </a:solidFill>
                <a:latin typeface="Tahoma" panose="020B0604030504040204" pitchFamily="34" charset="0"/>
                <a:ea typeface="MS PGothic" panose="020B0600070205080204" pitchFamily="34" charset="-128"/>
              </a:rPr>
            </a:br>
            <a:r>
              <a:rPr lang="lv-LV" altLang="lv-LV" sz="2800" b="0" dirty="0">
                <a:solidFill>
                  <a:srgbClr val="005927"/>
                </a:solidFill>
                <a:latin typeface="Tahoma" panose="020B0604030504040204" pitchFamily="34" charset="0"/>
                <a:ea typeface="MS PGothic" panose="020B0600070205080204" pitchFamily="34" charset="-128"/>
              </a:rPr>
              <a:t>Praktiskais piemērs Nr.2</a:t>
            </a:r>
            <a:endParaRPr lang="en-US" altLang="lv-LV" sz="2500" b="0" dirty="0">
              <a:ea typeface="MS PGothic" panose="020B0600070205080204" pitchFamily="34" charset="-128"/>
            </a:endParaRPr>
          </a:p>
        </p:txBody>
      </p:sp>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9</a:t>
            </a:fld>
            <a:endParaRPr lang="en-US" altLang="lv-LV" sz="1000">
              <a:solidFill>
                <a:srgbClr val="898989"/>
              </a:solidFill>
              <a:latin typeface="Verdana" panose="020B0604030504040204" pitchFamily="34" charset="0"/>
            </a:endParaRPr>
          </a:p>
        </p:txBody>
      </p:sp>
      <p:sp>
        <p:nvSpPr>
          <p:cNvPr id="19460" name="TextBox 1"/>
          <p:cNvSpPr txBox="1">
            <a:spLocks noChangeArrowheads="1"/>
          </p:cNvSpPr>
          <p:nvPr/>
        </p:nvSpPr>
        <p:spPr bwMode="auto">
          <a:xfrm>
            <a:off x="307975" y="1401763"/>
            <a:ext cx="8596313" cy="4572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saņem pakalpojumu Nr. 1 pašvaldības finansējuma ietvaros</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Personai X projekta ietvaros tiek veikts individuālais izvērtējums un izstrādāts atbalsta plāns, kurā iekļauta jau saņemtā pakalpojuma Nr.1 nodrošināšanas un papildu (jauna) pakalpojuma Nr.2 nepieciešamība</a:t>
            </a:r>
          </a:p>
          <a:p>
            <a:pPr marL="342900" indent="-342900">
              <a:lnSpc>
                <a:spcPct val="107000"/>
              </a:lnSpc>
              <a:buFontTx/>
              <a:buChar char="-"/>
              <a:defRPr/>
            </a:pPr>
            <a:r>
              <a:rPr lang="lv-LV" altLang="lv-LV" sz="2000" dirty="0">
                <a:latin typeface="Calibri" panose="020F0502020204030204" pitchFamily="34" charset="0"/>
                <a:ea typeface="Calibri" panose="020F0502020204030204" pitchFamily="34" charset="0"/>
                <a:cs typeface="Times New Roman" panose="02020603050405020304" pitchFamily="18" charset="0"/>
              </a:rPr>
              <a:t>Persona  X turpina saņemt pakalpojumu Nr. 1 pašvaldības finansējuma ietvaros, savukārt pakalpojumu Nr.2 persona X saņem DI projekta ietvaros.</a:t>
            </a:r>
          </a:p>
          <a:p>
            <a:pPr marL="0" indent="0">
              <a:lnSpc>
                <a:spcPct val="107000"/>
              </a:lnSpc>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defRPr/>
            </a:pPr>
            <a:r>
              <a:rPr lang="lv-LV" altLang="lv-LV" sz="2000" b="1" dirty="0">
                <a:latin typeface="Calibri" panose="020F0502020204030204" pitchFamily="34" charset="0"/>
                <a:ea typeface="Calibri" panose="020F0502020204030204" pitchFamily="34" charset="0"/>
                <a:cs typeface="Times New Roman" panose="02020603050405020304" pitchFamily="18" charset="0"/>
              </a:rPr>
              <a:t>Vai papildinātības princips ir jāpiemēro???</a:t>
            </a:r>
          </a:p>
          <a:p>
            <a:pPr marL="342900" indent="-342900">
              <a:lnSpc>
                <a:spcPct val="107000"/>
              </a:lnSpc>
              <a:buFontTx/>
              <a:buChar char="-"/>
              <a:defRPr/>
            </a:pPr>
            <a:endParaRPr lang="lv-LV" altLang="lv-LV"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defRPr/>
            </a:pPr>
            <a:r>
              <a:rPr lang="lv-LV" altLang="lv-LV" sz="1800" dirty="0">
                <a:latin typeface="Calibri" panose="020F0502020204030204" pitchFamily="34" charset="0"/>
                <a:ea typeface="Calibri" panose="020F0502020204030204" pitchFamily="34" charset="0"/>
                <a:cs typeface="Times New Roman" panose="02020603050405020304" pitchFamily="18" charset="0"/>
              </a:rPr>
              <a:t> </a:t>
            </a:r>
          </a:p>
          <a:p>
            <a:pPr algn="just">
              <a:buFont typeface="Symbol" panose="05050102010706020507" pitchFamily="18" charset="2"/>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lv-LV" altLang="lv-LV" sz="2400" dirty="0">
              <a:latin typeface="Calibri" panose="020F0502020204030204" pitchFamily="34" charset="0"/>
              <a:ea typeface="Calibri" panose="020F0502020204030204" pitchFamily="34" charset="0"/>
              <a:cs typeface="Times New Roman" panose="02020603050405020304" pitchFamily="18" charset="0"/>
            </a:endParaRPr>
          </a:p>
          <a:p>
            <a:pPr algn="just">
              <a:buFontTx/>
              <a:buChar char="-"/>
              <a:defRPr/>
            </a:pPr>
            <a:endParaRPr lang="lv-LV" altLang="lv-LV"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335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1" end="1"/>
                                            </p:txEl>
                                          </p:spTgt>
                                        </p:tgtEl>
                                        <p:attrNameLst>
                                          <p:attrName>style.visibility</p:attrName>
                                        </p:attrNameLst>
                                      </p:cBhvr>
                                      <p:to>
                                        <p:strVal val="visible"/>
                                      </p:to>
                                    </p:set>
                                    <p:anim calcmode="lin" valueType="num">
                                      <p:cBhvr additive="base">
                                        <p:cTn id="13" dur="500" fill="hold"/>
                                        <p:tgtEl>
                                          <p:spTgt spid="194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2" end="2"/>
                                            </p:txEl>
                                          </p:spTgt>
                                        </p:tgtEl>
                                        <p:attrNameLst>
                                          <p:attrName>style.visibility</p:attrName>
                                        </p:attrNameLst>
                                      </p:cBhvr>
                                      <p:to>
                                        <p:strVal val="visible"/>
                                      </p:to>
                                    </p:set>
                                    <p:anim calcmode="lin" valueType="num">
                                      <p:cBhvr additive="base">
                                        <p:cTn id="19"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9460">
                                            <p:txEl>
                                              <p:pRg st="4" end="4"/>
                                            </p:txEl>
                                          </p:spTgt>
                                        </p:tgtEl>
                                        <p:attrNameLst>
                                          <p:attrName>style.visibility</p:attrName>
                                        </p:attrNameLst>
                                      </p:cBhvr>
                                      <p:to>
                                        <p:strVal val="visible"/>
                                      </p:to>
                                    </p:set>
                                    <p:animEffect transition="in" filter="fade">
                                      <p:cBhvr>
                                        <p:cTn id="25" dur="1000"/>
                                        <p:tgtEl>
                                          <p:spTgt spid="19460">
                                            <p:txEl>
                                              <p:pRg st="4" end="4"/>
                                            </p:txEl>
                                          </p:spTgt>
                                        </p:tgtEl>
                                      </p:cBhvr>
                                    </p:animEffect>
                                    <p:anim calcmode="lin" valueType="num">
                                      <p:cBhvr>
                                        <p:cTn id="26" dur="10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1946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843</TotalTime>
  <Words>893</Words>
  <Application>Microsoft Office PowerPoint</Application>
  <PresentationFormat>On-screen Show (4:3)</PresentationFormat>
  <Paragraphs>99</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MS PGothic</vt:lpstr>
      <vt:lpstr>Arial</vt:lpstr>
      <vt:lpstr>Calibri</vt:lpstr>
      <vt:lpstr>Calibri Light</vt:lpstr>
      <vt:lpstr>Symbol</vt:lpstr>
      <vt:lpstr>Tahoma</vt:lpstr>
      <vt:lpstr>Times New Roman</vt:lpstr>
      <vt:lpstr>Verdana</vt:lpstr>
      <vt:lpstr>Wingdings</vt:lpstr>
      <vt:lpstr>Office Theme</vt:lpstr>
      <vt:lpstr>Aktualitātes DI ieviešanā</vt:lpstr>
      <vt:lpstr>ES fondu papildināmības princips</vt:lpstr>
      <vt:lpstr>ES fondu papildināmības princips Kāpēc tas būtu jāpiemēro?</vt:lpstr>
      <vt:lpstr>ES fondu papildināmības princips Papildināmības veidi</vt:lpstr>
      <vt:lpstr>ES fondu papildināmības princips Kā darbojās finanšu papildinātība?</vt:lpstr>
      <vt:lpstr>ES fondu papildināmības princips Kā darbojās pakalpojumu papildinātība?</vt:lpstr>
      <vt:lpstr>ES fondu papildināmības princips Vienkārši runājot....</vt:lpstr>
      <vt:lpstr>ES fondu papildināmības princips Praktiskais piemērs Nr.1</vt:lpstr>
      <vt:lpstr>ES fondu papildināmības princips Praktiskais piemērs Nr.2</vt:lpstr>
      <vt:lpstr>ES fondu papildināmības princips Praktiskais piemērs Nr.3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Pārejas no institucionālās aprūpes uz sabiedrībā balstītiem pakalpojumiem ilgtspēja</dc:title>
  <dc:creator>Maksims Ivanovs</dc:creator>
  <cp:lastModifiedBy>Anita Ābolina</cp:lastModifiedBy>
  <cp:revision>94</cp:revision>
  <dcterms:created xsi:type="dcterms:W3CDTF">2016-10-05T08:29:55Z</dcterms:created>
  <dcterms:modified xsi:type="dcterms:W3CDTF">2017-05-03T11:47:19Z</dcterms:modified>
</cp:coreProperties>
</file>