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8"/>
  </p:notesMasterIdLst>
  <p:sldIdLst>
    <p:sldId id="332" r:id="rId2"/>
    <p:sldId id="343" r:id="rId3"/>
    <p:sldId id="366" r:id="rId4"/>
    <p:sldId id="367" r:id="rId5"/>
    <p:sldId id="368" r:id="rId6"/>
    <p:sldId id="32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68" d="100"/>
          <a:sy n="68" d="100"/>
        </p:scale>
        <p:origin x="11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AABB00-E8D6-4390-A090-088820D00A17}" type="datetimeFigureOut">
              <a:rPr lang="lv-LV" smtClean="0"/>
              <a:t>03.05.2017</a:t>
            </a:fld>
            <a:endParaRPr lang="lv-LV"/>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88DAC3-0362-44E1-8451-91AAF674F966}" type="slidenum">
              <a:rPr lang="lv-LV" smtClean="0"/>
              <a:t>‹#›</a:t>
            </a:fld>
            <a:endParaRPr lang="lv-LV"/>
          </a:p>
        </p:txBody>
      </p:sp>
    </p:spTree>
    <p:extLst>
      <p:ext uri="{BB962C8B-B14F-4D97-AF65-F5344CB8AC3E}">
        <p14:creationId xmlns:p14="http://schemas.microsoft.com/office/powerpoint/2010/main" val="47770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03.05.2017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3037585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03.05.2017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640266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03.05.2017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7532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260326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442496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149152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929087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38089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295775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4004925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405408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03.05.2017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945990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197120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5783618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6176335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5554552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1396434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1984595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373634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687794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26332033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2235357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9ED451-D9A6-48FC-B3FC-83574538273F}" type="datetimeFigureOut">
              <a:rPr lang="lv-LV" smtClean="0"/>
              <a:t>03.05.2017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9425442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29447378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4918700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8216756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4632307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9382788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40113226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8583615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5964636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15163663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841287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9ED451-D9A6-48FC-B3FC-83574538273F}" type="datetimeFigureOut">
              <a:rPr lang="lv-LV" smtClean="0"/>
              <a:t>03.05.2017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447420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4"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5"/>
            <a:ext cx="6096000" cy="1066799"/>
          </a:xfrm>
        </p:spPr>
        <p:txBody>
          <a:bodyPr anchor="t">
            <a:normAutofit/>
          </a:bodyPr>
          <a:lstStyle>
            <a:lvl1pPr algn="l">
              <a:defRPr sz="18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1"/>
            <a:ext cx="2895600" cy="4373565"/>
          </a:xfrm>
        </p:spPr>
        <p:txBody>
          <a:bodyPr>
            <a:normAutofit/>
          </a:bodyPr>
          <a:lstStyle>
            <a:lvl1pPr>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Verdana" panose="020B0604030504040204" pitchFamily="34" charset="0"/>
                <a:ea typeface="Verdana" panose="020B0604030504040204" pitchFamily="34" charset="0"/>
                <a:cs typeface="Verdana" panose="020B0604030504040204" pitchFamily="34" charset="0"/>
              </a:defRPr>
            </a:lvl2pPr>
            <a:lvl3pPr>
              <a:defRPr sz="1500">
                <a:latin typeface="Verdana" panose="020B0604030504040204" pitchFamily="34" charset="0"/>
                <a:ea typeface="Verdana" panose="020B0604030504040204" pitchFamily="34" charset="0"/>
                <a:cs typeface="Verdana" panose="020B0604030504040204" pitchFamily="34" charset="0"/>
              </a:defRPr>
            </a:lvl3pPr>
            <a:lvl4pPr>
              <a:defRPr sz="1500">
                <a:latin typeface="Verdana" panose="020B0604030504040204" pitchFamily="34" charset="0"/>
                <a:ea typeface="Verdana" panose="020B0604030504040204" pitchFamily="34" charset="0"/>
                <a:cs typeface="Verdana" panose="020B0604030504040204" pitchFamily="34" charset="0"/>
              </a:defRPr>
            </a:lvl4pPr>
            <a:lvl5pPr>
              <a:defRPr sz="1500">
                <a:latin typeface="Verdana" panose="020B0604030504040204" pitchFamily="34" charset="0"/>
                <a:ea typeface="Verdana" panose="020B0604030504040204" pitchFamily="34" charset="0"/>
                <a:cs typeface="Verdana" panose="020B0604030504040204" pitchFamily="34" charset="0"/>
              </a:defRPr>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4"/>
            <a:ext cx="2971800" cy="4373573"/>
          </a:xfrm>
        </p:spPr>
        <p:txBody>
          <a:bodyPr>
            <a:normAutofit/>
          </a:bodyPr>
          <a:lstStyle>
            <a:lvl1pPr>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Verdana" panose="020B0604030504040204" pitchFamily="34" charset="0"/>
                <a:ea typeface="Verdana" panose="020B0604030504040204" pitchFamily="34" charset="0"/>
                <a:cs typeface="Verdana" panose="020B0604030504040204" pitchFamily="34" charset="0"/>
              </a:defRPr>
            </a:lvl2pPr>
            <a:lvl3pPr>
              <a:defRPr sz="1500">
                <a:latin typeface="Verdana" panose="020B0604030504040204" pitchFamily="34" charset="0"/>
                <a:ea typeface="Verdana" panose="020B0604030504040204" pitchFamily="34" charset="0"/>
                <a:cs typeface="Verdana" panose="020B0604030504040204" pitchFamily="34" charset="0"/>
              </a:defRPr>
            </a:lvl3pPr>
            <a:lvl4pPr>
              <a:defRPr sz="1500">
                <a:latin typeface="Verdana" panose="020B0604030504040204" pitchFamily="34" charset="0"/>
                <a:ea typeface="Verdana" panose="020B0604030504040204" pitchFamily="34" charset="0"/>
                <a:cs typeface="Verdana" panose="020B0604030504040204" pitchFamily="34" charset="0"/>
              </a:defRPr>
            </a:lvl4pPr>
            <a:lvl5pPr>
              <a:defRPr sz="1500">
                <a:latin typeface="Verdana" panose="020B0604030504040204" pitchFamily="34" charset="0"/>
                <a:ea typeface="Verdana" panose="020B0604030504040204" pitchFamily="34" charset="0"/>
                <a:cs typeface="Verdana" panose="020B0604030504040204" pitchFamily="34" charset="0"/>
              </a:defRPr>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750">
                <a:latin typeface="Verdana" panose="020B0604030504040204" pitchFamily="34" charset="0"/>
              </a:defRPr>
            </a:lvl1pPr>
          </a:lstStyle>
          <a:p>
            <a:pPr>
              <a:defRPr/>
            </a:pPr>
            <a:fld id="{7E492F54-1549-4F0F-95D2-2CB3C6412687}" type="slidenum">
              <a:rPr lang="en-US" altLang="lv-LV"/>
              <a:pPr>
                <a:defRPr/>
              </a:pPr>
              <a:t>‹#›</a:t>
            </a:fld>
            <a:endParaRPr lang="en-US" altLang="lv-LV"/>
          </a:p>
        </p:txBody>
      </p:sp>
    </p:spTree>
    <p:extLst>
      <p:ext uri="{BB962C8B-B14F-4D97-AF65-F5344CB8AC3E}">
        <p14:creationId xmlns:p14="http://schemas.microsoft.com/office/powerpoint/2010/main" val="81729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9ED451-D9A6-48FC-B3FC-83574538273F}" type="datetimeFigureOut">
              <a:rPr lang="lv-LV" smtClean="0"/>
              <a:t>03.05.2017</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45719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9ED451-D9A6-48FC-B3FC-83574538273F}" type="datetimeFigureOut">
              <a:rPr lang="lv-LV" smtClean="0"/>
              <a:t>03.05.2017</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318847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ED451-D9A6-48FC-B3FC-83574538273F}" type="datetimeFigureOut">
              <a:rPr lang="lv-LV" smtClean="0"/>
              <a:t>03.05.2017</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2460498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9ED451-D9A6-48FC-B3FC-83574538273F}" type="datetimeFigureOut">
              <a:rPr lang="lv-LV" smtClean="0"/>
              <a:t>03.05.2017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03001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9ED451-D9A6-48FC-B3FC-83574538273F}" type="datetimeFigureOut">
              <a:rPr lang="lv-LV" smtClean="0"/>
              <a:t>03.05.2017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332099954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ED451-D9A6-48FC-B3FC-83574538273F}" type="datetimeFigureOut">
              <a:rPr lang="lv-LV" smtClean="0"/>
              <a:t>03.05.2017</a:t>
            </a:fld>
            <a:endParaRPr lang="lv-L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05FE5-1B80-4E2F-9512-7322B02EF243}" type="slidenum">
              <a:rPr lang="lv-LV" smtClean="0"/>
              <a:t>‹#›</a:t>
            </a:fld>
            <a:endParaRPr lang="lv-LV"/>
          </a:p>
        </p:txBody>
      </p:sp>
    </p:spTree>
    <p:extLst>
      <p:ext uri="{BB962C8B-B14F-4D97-AF65-F5344CB8AC3E}">
        <p14:creationId xmlns:p14="http://schemas.microsoft.com/office/powerpoint/2010/main" val="336360824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660"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3" r:id="rId22"/>
    <p:sldLayoutId id="2147483674" r:id="rId23"/>
    <p:sldLayoutId id="2147483675" r:id="rId24"/>
    <p:sldLayoutId id="2147483676" r:id="rId25"/>
    <p:sldLayoutId id="2147483677" r:id="rId26"/>
    <p:sldLayoutId id="2147483678" r:id="rId27"/>
    <p:sldLayoutId id="2147483679" r:id="rId28"/>
    <p:sldLayoutId id="2147483680" r:id="rId29"/>
    <p:sldLayoutId id="2147483681" r:id="rId30"/>
    <p:sldLayoutId id="2147483682" r:id="rId31"/>
    <p:sldLayoutId id="2147483683" r:id="rId32"/>
    <p:sldLayoutId id="2147483684" r:id="rId33"/>
    <p:sldLayoutId id="2147483685" r:id="rId34"/>
    <p:sldLayoutId id="2147483686" r:id="rId35"/>
    <p:sldLayoutId id="2147483687" r:id="rId36"/>
    <p:sldLayoutId id="2147483688" r:id="rId37"/>
    <p:sldLayoutId id="2147483689" r:id="rId38"/>
    <p:sldLayoutId id="2147483704" r:id="rId39"/>
    <p:sldLayoutId id="2147483705" r:id="rId4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hyperlink" Target="http://www.lm.gov.lv/" TargetMode="External"/><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703665" y="3125977"/>
            <a:ext cx="8143070" cy="934295"/>
          </a:xfrm>
        </p:spPr>
        <p:txBody>
          <a:bodyPr>
            <a:normAutofit/>
          </a:bodyPr>
          <a:lstStyle/>
          <a:p>
            <a:pPr fontAlgn="base"/>
            <a:r>
              <a:rPr lang="lv-LV" sz="2800" dirty="0"/>
              <a:t>Pašvaldību aktuālie jautājumi </a:t>
            </a:r>
          </a:p>
        </p:txBody>
      </p:sp>
      <p:sp>
        <p:nvSpPr>
          <p:cNvPr id="3" name="Text Placeholder 2"/>
          <p:cNvSpPr>
            <a:spLocks noGrp="1"/>
          </p:cNvSpPr>
          <p:nvPr>
            <p:ph type="body" sz="quarter" idx="10"/>
          </p:nvPr>
        </p:nvSpPr>
        <p:spPr>
          <a:xfrm>
            <a:off x="685800" y="5260258"/>
            <a:ext cx="8178800" cy="1197696"/>
          </a:xfrm>
        </p:spPr>
        <p:txBody>
          <a:bodyPr>
            <a:normAutofit/>
          </a:bodyPr>
          <a:lstStyle/>
          <a:p>
            <a:pPr algn="r">
              <a:lnSpc>
                <a:spcPct val="80000"/>
              </a:lnSpc>
            </a:pPr>
            <a:endParaRPr lang="lv-LV" altLang="lv-LV" sz="1800" dirty="0">
              <a:solidFill>
                <a:srgbClr val="005927"/>
              </a:solidFill>
              <a:latin typeface="Tahoma" panose="020B0604030504040204" pitchFamily="34" charset="0"/>
              <a:ea typeface="MS PGothic" panose="020B0600070205080204" pitchFamily="34" charset="-128"/>
            </a:endParaRPr>
          </a:p>
          <a:p>
            <a:pPr algn="r">
              <a:lnSpc>
                <a:spcPct val="80000"/>
              </a:lnSpc>
            </a:pPr>
            <a:r>
              <a:rPr lang="lv-LV" altLang="lv-LV" sz="2000" b="1" dirty="0">
                <a:latin typeface="Tahoma" panose="020B0604030504040204" pitchFamily="34" charset="0"/>
                <a:ea typeface="MS PGothic" panose="020B0600070205080204" pitchFamily="34" charset="-128"/>
              </a:rPr>
              <a:t>Kristīne Lasmane</a:t>
            </a:r>
          </a:p>
          <a:p>
            <a:pPr algn="r">
              <a:lnSpc>
                <a:spcPct val="80000"/>
              </a:lnSpc>
            </a:pPr>
            <a:r>
              <a:rPr lang="lv-LV" altLang="lv-LV" sz="2000" dirty="0">
                <a:solidFill>
                  <a:schemeClr val="accent6">
                    <a:lumMod val="75000"/>
                  </a:schemeClr>
                </a:solidFill>
                <a:latin typeface="Tahoma" panose="020B0604030504040204" pitchFamily="34" charset="0"/>
                <a:ea typeface="MS PGothic" panose="020B0600070205080204" pitchFamily="34" charset="-128"/>
              </a:rPr>
              <a:t>Sociālo pakalpojumu departamenta vecākā eksperte</a:t>
            </a:r>
          </a:p>
          <a:p>
            <a:pPr>
              <a:lnSpc>
                <a:spcPct val="80000"/>
              </a:lnSpc>
            </a:pPr>
            <a:endParaRPr lang="lv-LV" altLang="lv-LV" sz="1300" dirty="0">
              <a:ea typeface="MS PGothic" panose="020B0600070205080204" pitchFamily="34" charset="-128"/>
            </a:endParaRPr>
          </a:p>
        </p:txBody>
      </p:sp>
    </p:spTree>
    <p:extLst>
      <p:ext uri="{BB962C8B-B14F-4D97-AF65-F5344CB8AC3E}">
        <p14:creationId xmlns:p14="http://schemas.microsoft.com/office/powerpoint/2010/main" val="198062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080" y="375340"/>
            <a:ext cx="6704479" cy="865238"/>
          </a:xfrm>
        </p:spPr>
        <p:txBody>
          <a:bodyPr>
            <a:normAutofit/>
          </a:bodyPr>
          <a:lstStyle/>
          <a:p>
            <a:br>
              <a:rPr lang="lv-LV" b="0" dirty="0"/>
            </a:br>
            <a:r>
              <a:rPr lang="lv-LV" sz="2400" kern="0" dirty="0">
                <a:solidFill>
                  <a:schemeClr val="accent6">
                    <a:lumMod val="75000"/>
                  </a:schemeClr>
                </a:solidFill>
              </a:rPr>
              <a:t>Aktuālie jautājumi (1)</a:t>
            </a:r>
            <a:r>
              <a:rPr lang="lv-LV" altLang="lv-LV" sz="2400" kern="0" dirty="0">
                <a:solidFill>
                  <a:schemeClr val="accent6">
                    <a:lumMod val="75000"/>
                  </a:schemeClr>
                </a:solidFill>
              </a:rPr>
              <a:t> </a:t>
            </a:r>
            <a:r>
              <a:rPr lang="lv-LV" b="0" dirty="0"/>
              <a:t>	</a:t>
            </a:r>
          </a:p>
        </p:txBody>
      </p:sp>
      <p:sp>
        <p:nvSpPr>
          <p:cNvPr id="4" name="Content Placeholder 3"/>
          <p:cNvSpPr>
            <a:spLocks noGrp="1"/>
          </p:cNvSpPr>
          <p:nvPr>
            <p:ph sz="half" idx="2"/>
          </p:nvPr>
        </p:nvSpPr>
        <p:spPr>
          <a:xfrm>
            <a:off x="268448" y="1476462"/>
            <a:ext cx="8692670" cy="4904673"/>
          </a:xfrm>
        </p:spPr>
        <p:txBody>
          <a:bodyPr>
            <a:normAutofit fontScale="70000" lnSpcReduction="20000"/>
          </a:bodyPr>
          <a:lstStyle/>
          <a:p>
            <a:pPr marL="0" lvl="0" indent="0" algn="just" defTabSz="457200">
              <a:lnSpc>
                <a:spcPct val="100000"/>
              </a:lnSpc>
              <a:buClr>
                <a:srgbClr val="A53010"/>
              </a:buClr>
              <a:buNone/>
              <a:defRPr/>
            </a:pPr>
            <a:r>
              <a:rPr lang="lv-LV" sz="1800" b="1" dirty="0">
                <a:solidFill>
                  <a:schemeClr val="accent6">
                    <a:lumMod val="75000"/>
                  </a:schemeClr>
                </a:solidFill>
              </a:rPr>
              <a:t>1) Kam jāveic atbalsta plānu aktualizēšana?</a:t>
            </a:r>
            <a:endParaRPr lang="lv-LV" sz="1800" dirty="0">
              <a:solidFill>
                <a:schemeClr val="accent6">
                  <a:lumMod val="75000"/>
                </a:schemeClr>
              </a:solidFill>
            </a:endParaRPr>
          </a:p>
          <a:p>
            <a:pPr marL="0" indent="0" algn="just" defTabSz="457200">
              <a:lnSpc>
                <a:spcPct val="100000"/>
              </a:lnSpc>
              <a:buClr>
                <a:srgbClr val="A53010"/>
              </a:buClr>
              <a:buNone/>
              <a:defRPr/>
            </a:pPr>
            <a:r>
              <a:rPr lang="lv-LV" sz="1800" dirty="0"/>
              <a:t>Atbilde: Atbalsta plānu aktualizēšanu ir jāveic sociālajam dienestam vai sociālā pakalpojuma sniedzējs atbilstoši prasībām sociālo pakalpojumu sniedzējiem. </a:t>
            </a:r>
          </a:p>
          <a:p>
            <a:pPr marL="0" indent="0" algn="just" defTabSz="457200">
              <a:lnSpc>
                <a:spcPct val="100000"/>
              </a:lnSpc>
              <a:buClr>
                <a:srgbClr val="A53010"/>
              </a:buClr>
              <a:buNone/>
              <a:defRPr/>
            </a:pPr>
            <a:r>
              <a:rPr lang="lv-LV" sz="1800" b="1" dirty="0">
                <a:solidFill>
                  <a:schemeClr val="accent6">
                    <a:lumMod val="75000"/>
                  </a:schemeClr>
                </a:solidFill>
              </a:rPr>
              <a:t>2) Vai tiek plānots projektā kompensēt transporta izmaksas nokļūšanai uz sociālās rehabilitācijas pakalpojumu bērniem ar funkcionāliem traucējumiem sniegšanas vietu?</a:t>
            </a:r>
          </a:p>
          <a:p>
            <a:pPr marL="0" lvl="0" indent="0" algn="just" defTabSz="457200">
              <a:lnSpc>
                <a:spcPct val="100000"/>
              </a:lnSpc>
              <a:buClr>
                <a:srgbClr val="A53010"/>
              </a:buClr>
              <a:buNone/>
              <a:defRPr/>
            </a:pPr>
            <a:r>
              <a:rPr lang="lv-LV" sz="1800" dirty="0"/>
              <a:t>Atbilde: Šobrīd MK noteikumi Nr.313 paredz transporta kompensāciju uz/no «atelpas brīža» un uz/no aprūpes pakalpojuma sniegšanas vietu. Nokļūšanai uz sociālās rehabilitācijas sniegšanas vietu aicinām izskatīt iespēju izmantot pašvaldības (arī ja nepieciešams speciālais) transportu. Priekšlikums par grozījumiem MK Nr.313 tiks izskatīts.</a:t>
            </a:r>
          </a:p>
          <a:p>
            <a:pPr marL="0" indent="0" algn="just" defTabSz="457200">
              <a:lnSpc>
                <a:spcPct val="100000"/>
              </a:lnSpc>
              <a:buClr>
                <a:srgbClr val="A53010"/>
              </a:buClr>
              <a:buNone/>
              <a:defRPr/>
            </a:pPr>
            <a:r>
              <a:rPr lang="lv-LV" sz="1800" b="1" dirty="0">
                <a:solidFill>
                  <a:schemeClr val="accent6">
                    <a:lumMod val="75000"/>
                  </a:schemeClr>
                </a:solidFill>
              </a:rPr>
              <a:t>3) Cik no kopējā ERAF finansējuma varēs saņemt Vidzemes reģiona pašvaldības? Pēc kādiem kritērijiem tiks noteikta summa, ko katra pašvaldība varēs saņemt? Vai tam būs saistība ar Rīcības plānā un MK noteikumos Nr.313 noteiktajām kvotām uz vienu mērķa grupas personu? </a:t>
            </a:r>
          </a:p>
          <a:p>
            <a:pPr marL="0" indent="0" algn="just" defTabSz="457200">
              <a:lnSpc>
                <a:spcPct val="100000"/>
              </a:lnSpc>
              <a:buClr>
                <a:srgbClr val="A53010"/>
              </a:buClr>
              <a:buNone/>
              <a:defRPr/>
            </a:pPr>
            <a:r>
              <a:rPr lang="lv-LV" sz="1800" u="sng" dirty="0">
                <a:solidFill>
                  <a:schemeClr val="accent6">
                    <a:lumMod val="75000"/>
                  </a:schemeClr>
                </a:solidFill>
              </a:rPr>
              <a:t>Piemērs</a:t>
            </a:r>
            <a:r>
              <a:rPr lang="lv-LV" sz="1800" dirty="0">
                <a:solidFill>
                  <a:schemeClr val="accent6">
                    <a:lumMod val="75000"/>
                  </a:schemeClr>
                </a:solidFill>
              </a:rPr>
              <a:t>: ja Valmiera plāno sniegt pakalpojumus 15 cilvēkiem ar GRT, bet Cēsis 37 cilvēkiem ar GRT, vai Cēsis saņems lielāku ERAF finansējumu infrastruktūras veidošanai nekā Valmiera?</a:t>
            </a:r>
          </a:p>
          <a:p>
            <a:pPr marL="0" lvl="0" indent="0" algn="just" defTabSz="457200">
              <a:lnSpc>
                <a:spcPct val="100000"/>
              </a:lnSpc>
              <a:buClr>
                <a:srgbClr val="A53010"/>
              </a:buClr>
              <a:buNone/>
              <a:defRPr/>
            </a:pPr>
            <a:r>
              <a:rPr lang="lv-LV" sz="1800" dirty="0"/>
              <a:t>Atbilde: </a:t>
            </a:r>
            <a:r>
              <a:rPr lang="lv-LV" sz="1900" dirty="0"/>
              <a:t>Plānošanas reģionam pieejamais kopējais ERAF finansējums ir tiešā korelācijā ar projekta mērķa grupas personu skaitu (plānošanas reģiona ERAF finansējuma kvotas noteikšanā tiks izmantotas Rīcības plānā noteiktās indikatīvās izmaksas uz vienu mērķa grupas personu). Savukārt DI plāns paredzēs katrai pašvaldībai sabiedrībā balstītu sociālo pakalpojumu attīstībai izmaksu ziņā visefektīvāko un pašvaldības vajadzībām visatbilstošāko risinājumu. Attiecīgi katras pašvaldības pakalpojuma infrastruktūras attīstības risinājums un tam reāli nepieciešamais finansējuma apmērs ir jānosaka DI plānu izstrādātājiem (ekspertiem) sadarbībā ar plānošanas reģionu un attiecīgo pašvaldību.</a:t>
            </a:r>
            <a:endParaRPr lang="lv-LV" sz="1600" dirty="0">
              <a:solidFill>
                <a:prstClr val="black"/>
              </a:solidFill>
            </a:endParaRPr>
          </a:p>
          <a:p>
            <a:pPr lvl="0" algn="just" defTabSz="457200">
              <a:lnSpc>
                <a:spcPct val="100000"/>
              </a:lnSpc>
              <a:buClr>
                <a:schemeClr val="accent6">
                  <a:lumMod val="50000"/>
                </a:schemeClr>
              </a:buClr>
              <a:buFont typeface="Wingdings" panose="05000000000000000000" pitchFamily="2" charset="2"/>
              <a:buChar char="Ø"/>
              <a:defRPr/>
            </a:pPr>
            <a:endParaRPr lang="lv-LV" sz="1600" dirty="0">
              <a:solidFill>
                <a:prstClr val="black"/>
              </a:solidFill>
            </a:endParaRPr>
          </a:p>
          <a:p>
            <a:pPr marL="0" indent="0">
              <a:buNone/>
            </a:pPr>
            <a:endParaRPr lang="lv-LV" dirty="0"/>
          </a:p>
        </p:txBody>
      </p:sp>
    </p:spTree>
    <p:extLst>
      <p:ext uri="{BB962C8B-B14F-4D97-AF65-F5344CB8AC3E}">
        <p14:creationId xmlns:p14="http://schemas.microsoft.com/office/powerpoint/2010/main" val="348148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additive="base">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 calcmode="lin" valueType="num">
                                      <p:cBhvr additive="base">
                                        <p:cTn id="3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080" y="375340"/>
            <a:ext cx="6704479" cy="865238"/>
          </a:xfrm>
        </p:spPr>
        <p:txBody>
          <a:bodyPr>
            <a:normAutofit/>
          </a:bodyPr>
          <a:lstStyle/>
          <a:p>
            <a:br>
              <a:rPr lang="lv-LV" b="0" dirty="0"/>
            </a:br>
            <a:r>
              <a:rPr lang="lv-LV" sz="2400" kern="0" dirty="0">
                <a:solidFill>
                  <a:schemeClr val="accent6">
                    <a:lumMod val="75000"/>
                  </a:schemeClr>
                </a:solidFill>
              </a:rPr>
              <a:t>Aktuālie jautājumi (2)</a:t>
            </a:r>
            <a:r>
              <a:rPr lang="lv-LV" altLang="lv-LV" sz="2400" kern="0" dirty="0">
                <a:solidFill>
                  <a:schemeClr val="accent6">
                    <a:lumMod val="75000"/>
                  </a:schemeClr>
                </a:solidFill>
              </a:rPr>
              <a:t> </a:t>
            </a:r>
            <a:r>
              <a:rPr lang="lv-LV" b="0" dirty="0"/>
              <a:t>	</a:t>
            </a:r>
          </a:p>
        </p:txBody>
      </p:sp>
      <p:sp>
        <p:nvSpPr>
          <p:cNvPr id="4" name="Content Placeholder 3"/>
          <p:cNvSpPr>
            <a:spLocks noGrp="1"/>
          </p:cNvSpPr>
          <p:nvPr>
            <p:ph sz="half" idx="2"/>
          </p:nvPr>
        </p:nvSpPr>
        <p:spPr>
          <a:xfrm>
            <a:off x="268448" y="1476462"/>
            <a:ext cx="8692670" cy="4904673"/>
          </a:xfrm>
        </p:spPr>
        <p:txBody>
          <a:bodyPr>
            <a:normAutofit fontScale="85000" lnSpcReduction="20000"/>
          </a:bodyPr>
          <a:lstStyle/>
          <a:p>
            <a:pPr marL="0" lvl="0" indent="0" algn="just" defTabSz="457200">
              <a:lnSpc>
                <a:spcPct val="100000"/>
              </a:lnSpc>
              <a:buClr>
                <a:srgbClr val="A53010"/>
              </a:buClr>
              <a:buNone/>
              <a:defRPr/>
            </a:pPr>
            <a:r>
              <a:rPr lang="lv-LV" sz="1800" b="1" dirty="0">
                <a:solidFill>
                  <a:schemeClr val="accent6">
                    <a:lumMod val="75000"/>
                  </a:schemeClr>
                </a:solidFill>
              </a:rPr>
              <a:t>4) Par sadarbības līgumiem ar plānošanas reģioniem?</a:t>
            </a:r>
          </a:p>
          <a:p>
            <a:pPr marL="0" lvl="0" indent="0" algn="just" defTabSz="457200">
              <a:lnSpc>
                <a:spcPct val="100000"/>
              </a:lnSpc>
              <a:buClr>
                <a:srgbClr val="A53010"/>
              </a:buClr>
              <a:buNone/>
              <a:defRPr/>
            </a:pPr>
            <a:r>
              <a:rPr lang="lv-LV" sz="1800" dirty="0">
                <a:solidFill>
                  <a:schemeClr val="accent6">
                    <a:lumMod val="75000"/>
                  </a:schemeClr>
                </a:solidFill>
              </a:rPr>
              <a:t>Nav zināmas visas izvērtētās personas un viņiem nepieciešamie pakalpojumi nākotnē. Nevaram uzņemties atbildību par cilvēkiem, kuriem varbūt nevarēsim nodrošināt pakalpojumu.</a:t>
            </a:r>
          </a:p>
          <a:p>
            <a:pPr marL="0" lvl="0" indent="0" algn="just" defTabSz="457200">
              <a:lnSpc>
                <a:spcPct val="100000"/>
              </a:lnSpc>
              <a:buClr>
                <a:srgbClr val="A53010"/>
              </a:buClr>
              <a:buNone/>
              <a:defRPr/>
            </a:pPr>
            <a:r>
              <a:rPr lang="lv-LV" sz="1800" dirty="0"/>
              <a:t>Atbilde: Sadarbības līgumu slēgšana ar citu plānošanas reģionu pašvaldībām nav obligāta. Alternatīvs risinājums var būt, piemēram, rakstisks apliecinājums par sociālo mentoru un nepieciešamo sociālo pakalpojumu nodrošināšanu noteiktām personām. </a:t>
            </a:r>
          </a:p>
          <a:p>
            <a:pPr marL="0" indent="0" algn="just" defTabSz="457200">
              <a:lnSpc>
                <a:spcPct val="100000"/>
              </a:lnSpc>
              <a:buClr>
                <a:srgbClr val="A53010"/>
              </a:buClr>
              <a:buNone/>
              <a:defRPr/>
            </a:pPr>
            <a:r>
              <a:rPr lang="lv-LV" sz="1800" b="1" dirty="0">
                <a:solidFill>
                  <a:schemeClr val="accent6">
                    <a:lumMod val="75000"/>
                  </a:schemeClr>
                </a:solidFill>
              </a:rPr>
              <a:t>5) Vai būtu iespējams grozīt MK 313, lai pašvaldības varētu saņemt kompensāciju arī par sociālajiem pakalpojumiem (šī projekta izpratnē), kuru sniedzēji reģistrēti izglītības iestāžu reģistrā? </a:t>
            </a:r>
            <a:r>
              <a:rPr lang="lv-LV" sz="1800" dirty="0">
                <a:solidFill>
                  <a:schemeClr val="accent6">
                    <a:lumMod val="75000"/>
                  </a:schemeClr>
                </a:solidFill>
              </a:rPr>
              <a:t>(Piemēram, </a:t>
            </a:r>
            <a:r>
              <a:rPr lang="lv-LV" sz="1800" dirty="0" err="1">
                <a:solidFill>
                  <a:schemeClr val="accent6">
                    <a:lumMod val="75000"/>
                  </a:schemeClr>
                </a:solidFill>
              </a:rPr>
              <a:t>montesori</a:t>
            </a:r>
            <a:r>
              <a:rPr lang="lv-LV" sz="1800" dirty="0">
                <a:solidFill>
                  <a:schemeClr val="accent6">
                    <a:lumMod val="75000"/>
                  </a:schemeClr>
                </a:solidFill>
              </a:rPr>
              <a:t>)</a:t>
            </a:r>
          </a:p>
          <a:p>
            <a:pPr marL="0" lvl="0" indent="0" algn="just" defTabSz="457200">
              <a:lnSpc>
                <a:spcPct val="100000"/>
              </a:lnSpc>
              <a:buClr>
                <a:srgbClr val="A53010"/>
              </a:buClr>
              <a:buNone/>
              <a:defRPr/>
            </a:pPr>
            <a:r>
              <a:rPr lang="lv-LV" sz="1800" dirty="0"/>
              <a:t>Atbilde: Pakalpojuma sniedzējam ir jābūt reģistrētam Sociālo pakalpojumu sniedzēju reģistrā, t.sk. tas var būt pašvaldības sociālā dienesta vai sociālā dienesta struktūrvienības vai sociālās rehabilitācijas pakalpojuma sniedzēju pašvaldībā sastāvā (piem. pakalpojuma sniegšana iekļauta nolikumā) vai ārstniecības personu reģistrā. Šobrīd grozījumi nav plānoti, jo rehabilitācija ietver vai nu medicīnisko vai sociālo aspektu.  </a:t>
            </a:r>
          </a:p>
          <a:p>
            <a:pPr marL="0" indent="0" algn="just" defTabSz="457200">
              <a:lnSpc>
                <a:spcPct val="100000"/>
              </a:lnSpc>
              <a:buClr>
                <a:srgbClr val="A53010"/>
              </a:buClr>
              <a:buNone/>
              <a:defRPr/>
            </a:pPr>
            <a:r>
              <a:rPr lang="lv-LV" sz="1800" b="1" dirty="0">
                <a:solidFill>
                  <a:schemeClr val="accent6">
                    <a:lumMod val="75000"/>
                  </a:schemeClr>
                </a:solidFill>
              </a:rPr>
              <a:t>6) Ja persona nāks no Kurzemes, Zemgales reģiona, kāds būs finansēšanas mehānisms? </a:t>
            </a:r>
          </a:p>
          <a:p>
            <a:pPr marL="0" lvl="0" indent="0" algn="just" defTabSz="457200">
              <a:lnSpc>
                <a:spcPct val="100000"/>
              </a:lnSpc>
              <a:buClr>
                <a:srgbClr val="A53010"/>
              </a:buClr>
              <a:buNone/>
              <a:defRPr/>
            </a:pPr>
            <a:r>
              <a:rPr lang="lv-LV" sz="1800" dirty="0"/>
              <a:t>Atbilde: Sociālo mentoru un sabiedrībā balstītu sociālo pakalpojumu izmaksas Vidzemes plānošanas reģiona pašvaldībām kompensēs Vidzemes plānošanas reģions neatkarīgi no personas izcelsmes.</a:t>
            </a:r>
            <a:endParaRPr lang="lv-LV" sz="1800" dirty="0">
              <a:solidFill>
                <a:prstClr val="black"/>
              </a:solidFill>
            </a:endParaRPr>
          </a:p>
          <a:p>
            <a:pPr marL="0" lvl="0" indent="0" algn="just" defTabSz="457200">
              <a:lnSpc>
                <a:spcPct val="100000"/>
              </a:lnSpc>
              <a:buClr>
                <a:schemeClr val="accent6">
                  <a:lumMod val="50000"/>
                </a:schemeClr>
              </a:buClr>
              <a:buNone/>
              <a:defRPr/>
            </a:pPr>
            <a:endParaRPr lang="lv-LV" sz="1600" dirty="0">
              <a:solidFill>
                <a:prstClr val="black"/>
              </a:solidFill>
            </a:endParaRPr>
          </a:p>
          <a:p>
            <a:pPr marL="0" lvl="0" indent="0" algn="just" defTabSz="457200">
              <a:lnSpc>
                <a:spcPct val="100000"/>
              </a:lnSpc>
              <a:buClr>
                <a:schemeClr val="accent6">
                  <a:lumMod val="50000"/>
                </a:schemeClr>
              </a:buClr>
              <a:buNone/>
              <a:defRPr/>
            </a:pPr>
            <a:endParaRPr lang="lv-LV" sz="1600" dirty="0">
              <a:solidFill>
                <a:prstClr val="black"/>
              </a:solidFill>
            </a:endParaRPr>
          </a:p>
          <a:p>
            <a:pPr lvl="0" algn="just" defTabSz="457200">
              <a:lnSpc>
                <a:spcPct val="100000"/>
              </a:lnSpc>
              <a:buClr>
                <a:schemeClr val="accent6">
                  <a:lumMod val="50000"/>
                </a:schemeClr>
              </a:buClr>
              <a:buFont typeface="Wingdings" panose="05000000000000000000" pitchFamily="2" charset="2"/>
              <a:buChar char="Ø"/>
              <a:defRPr/>
            </a:pPr>
            <a:endParaRPr lang="lv-LV" sz="1600" dirty="0">
              <a:solidFill>
                <a:prstClr val="black"/>
              </a:solidFill>
            </a:endParaRPr>
          </a:p>
          <a:p>
            <a:pPr marL="0" indent="0">
              <a:buNone/>
            </a:pPr>
            <a:endParaRPr lang="lv-LV" dirty="0"/>
          </a:p>
        </p:txBody>
      </p:sp>
    </p:spTree>
    <p:extLst>
      <p:ext uri="{BB962C8B-B14F-4D97-AF65-F5344CB8AC3E}">
        <p14:creationId xmlns:p14="http://schemas.microsoft.com/office/powerpoint/2010/main" val="1084930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additive="base">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 calcmode="lin" valueType="num">
                                      <p:cBhvr additive="base">
                                        <p:cTn id="3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080" y="375340"/>
            <a:ext cx="6704479" cy="865238"/>
          </a:xfrm>
        </p:spPr>
        <p:txBody>
          <a:bodyPr>
            <a:normAutofit/>
          </a:bodyPr>
          <a:lstStyle/>
          <a:p>
            <a:br>
              <a:rPr lang="lv-LV" b="0" dirty="0"/>
            </a:br>
            <a:r>
              <a:rPr lang="lv-LV" sz="2400" kern="0" dirty="0">
                <a:solidFill>
                  <a:schemeClr val="accent6">
                    <a:lumMod val="75000"/>
                  </a:schemeClr>
                </a:solidFill>
              </a:rPr>
              <a:t>Aktuālie jautājumi (3)</a:t>
            </a:r>
            <a:r>
              <a:rPr lang="lv-LV" altLang="lv-LV" sz="2400" kern="0" dirty="0">
                <a:solidFill>
                  <a:schemeClr val="accent6">
                    <a:lumMod val="75000"/>
                  </a:schemeClr>
                </a:solidFill>
              </a:rPr>
              <a:t> </a:t>
            </a:r>
            <a:r>
              <a:rPr lang="lv-LV" b="0" dirty="0"/>
              <a:t>	</a:t>
            </a:r>
          </a:p>
        </p:txBody>
      </p:sp>
      <p:sp>
        <p:nvSpPr>
          <p:cNvPr id="4" name="Content Placeholder 3"/>
          <p:cNvSpPr>
            <a:spLocks noGrp="1"/>
          </p:cNvSpPr>
          <p:nvPr>
            <p:ph sz="half" idx="2"/>
          </p:nvPr>
        </p:nvSpPr>
        <p:spPr>
          <a:xfrm>
            <a:off x="268448" y="1476462"/>
            <a:ext cx="8692670" cy="4904673"/>
          </a:xfrm>
        </p:spPr>
        <p:txBody>
          <a:bodyPr>
            <a:normAutofit fontScale="85000" lnSpcReduction="10000"/>
          </a:bodyPr>
          <a:lstStyle/>
          <a:p>
            <a:pPr marL="0" lvl="0" indent="0" algn="just" defTabSz="457200">
              <a:lnSpc>
                <a:spcPct val="100000"/>
              </a:lnSpc>
              <a:buClr>
                <a:srgbClr val="A53010"/>
              </a:buClr>
              <a:buNone/>
              <a:defRPr/>
            </a:pPr>
            <a:r>
              <a:rPr lang="lv-LV" sz="1800" b="1" dirty="0">
                <a:solidFill>
                  <a:schemeClr val="accent6">
                    <a:lumMod val="75000"/>
                  </a:schemeClr>
                </a:solidFill>
              </a:rPr>
              <a:t>7) Kā dalīsies ERAF nauda, ja pakalpojumu būs pieejami dažādos novados </a:t>
            </a:r>
            <a:r>
              <a:rPr lang="lv-LV" sz="1800" dirty="0">
                <a:solidFill>
                  <a:schemeClr val="accent6">
                    <a:lumMod val="75000"/>
                  </a:schemeClr>
                </a:solidFill>
              </a:rPr>
              <a:t>(piem. grupu dzīvoklis vienā, dienas centrs citā)</a:t>
            </a:r>
            <a:r>
              <a:rPr lang="lv-LV" sz="1800" b="1" dirty="0">
                <a:solidFill>
                  <a:schemeClr val="accent6">
                    <a:lumMod val="75000"/>
                  </a:schemeClr>
                </a:solidFill>
              </a:rPr>
              <a:t>?</a:t>
            </a:r>
            <a:endParaRPr lang="lv-LV" sz="1800" dirty="0">
              <a:solidFill>
                <a:schemeClr val="accent6">
                  <a:lumMod val="75000"/>
                </a:schemeClr>
              </a:solidFill>
            </a:endParaRPr>
          </a:p>
          <a:p>
            <a:pPr marL="0" lvl="0" indent="0" algn="just" defTabSz="457200">
              <a:lnSpc>
                <a:spcPct val="100000"/>
              </a:lnSpc>
              <a:buClr>
                <a:srgbClr val="A53010"/>
              </a:buClr>
              <a:buNone/>
              <a:defRPr/>
            </a:pPr>
            <a:r>
              <a:rPr lang="lv-LV" sz="1800" dirty="0"/>
              <a:t>Atbilde: ERAF finansējuma sadalījums starp pašvaldībām ir jānosaka savstarpēji vienojoties reģiona DI plāna izstrādes gaitā.</a:t>
            </a:r>
          </a:p>
          <a:p>
            <a:pPr marL="0" indent="0" algn="just" defTabSz="457200">
              <a:lnSpc>
                <a:spcPct val="100000"/>
              </a:lnSpc>
              <a:buClr>
                <a:srgbClr val="A53010"/>
              </a:buClr>
              <a:buNone/>
              <a:defRPr/>
            </a:pPr>
            <a:r>
              <a:rPr lang="lv-LV" sz="1800" b="1" dirty="0">
                <a:solidFill>
                  <a:schemeClr val="accent6">
                    <a:lumMod val="75000"/>
                  </a:schemeClr>
                </a:solidFill>
              </a:rPr>
              <a:t>8) Par valsts finansējumu pēc 2020.gada par personām, kuras iznāks no VSAC? Kas un par kādu finansējumu nodrošinās Sabiedrībā balstītos pakalpojumus?</a:t>
            </a:r>
            <a:endParaRPr lang="lv-LV" sz="1800" dirty="0">
              <a:solidFill>
                <a:schemeClr val="accent6">
                  <a:lumMod val="75000"/>
                </a:schemeClr>
              </a:solidFill>
            </a:endParaRPr>
          </a:p>
          <a:p>
            <a:pPr marL="0" lvl="0" indent="0" algn="just" defTabSz="457200">
              <a:lnSpc>
                <a:spcPct val="100000"/>
              </a:lnSpc>
              <a:buClr>
                <a:srgbClr val="A53010"/>
              </a:buClr>
              <a:buNone/>
              <a:defRPr/>
            </a:pPr>
            <a:r>
              <a:rPr lang="lv-LV" sz="1800" dirty="0"/>
              <a:t>Atbilde: Sabiedrībā balstītu sociālo pakalpojumu sniegšana būtu  turpināma tiem pašiem sociālo pakalpojumu sniedzējiem, kas to darīja, izmantojot projekta finansējumu. 12.01.2017. pieņemtie grozījumi Sociālo pakalpojumu un sociālās palīdzības likumā paredz atbalstu pašvaldībām, kuras nodrošinās sociālos pakalpojumus dzīvesvietā personām ar garīga rakstura traucējumiem, kuras nesaņems valsts finansētus ilgstošas sociālās aprūpes un sociālās rehabilitācijas institūciju pakalpojumus («nauda seko klientam»). Līdz 2017.g. beigām plānots izstrādāt Ministru kabineta noteikumus, kas noteiks valsts atbalsta apmēru, kritērijus tā noteikšanai un valsts atbalsta piešķiršanas kārtību.</a:t>
            </a:r>
          </a:p>
          <a:p>
            <a:pPr marL="0" indent="0" algn="just" defTabSz="457200">
              <a:lnSpc>
                <a:spcPct val="100000"/>
              </a:lnSpc>
              <a:buClr>
                <a:srgbClr val="A53010"/>
              </a:buClr>
              <a:buNone/>
              <a:defRPr/>
            </a:pPr>
            <a:r>
              <a:rPr lang="lv-LV" sz="1800" b="1" dirty="0">
                <a:solidFill>
                  <a:schemeClr val="accent6">
                    <a:lumMod val="75000"/>
                  </a:schemeClr>
                </a:solidFill>
              </a:rPr>
              <a:t>9) Vai ir iespējams pakalpojumus nodrošināt tikai tām personām, kuras pirms ievietošanas VSAC bijušas deklarētas Cēsu novadā? </a:t>
            </a:r>
          </a:p>
          <a:p>
            <a:pPr marL="0" lvl="0" indent="0" algn="just" defTabSz="457200">
              <a:lnSpc>
                <a:spcPct val="100000"/>
              </a:lnSpc>
              <a:buClr>
                <a:srgbClr val="A53010"/>
              </a:buClr>
              <a:buNone/>
              <a:defRPr/>
            </a:pPr>
            <a:r>
              <a:rPr lang="lv-LV" sz="1800" dirty="0"/>
              <a:t>Atbilde: 12.01.2017. pieņemtie grozījumi Sociālo pakalpojumu un sociālās palīdzības likumā paredz iespēju personai pārcelties uz jebkuru citu pašvaldību, ja šī pašvaldība apņemas nodrošināt izmitināšanu un nepieciešamos sociālos pakalpojumus. </a:t>
            </a:r>
          </a:p>
          <a:p>
            <a:pPr marL="0" lvl="0" indent="0" algn="just" defTabSz="457200">
              <a:lnSpc>
                <a:spcPct val="100000"/>
              </a:lnSpc>
              <a:buClr>
                <a:srgbClr val="A53010"/>
              </a:buClr>
              <a:buNone/>
              <a:defRPr/>
            </a:pPr>
            <a:endParaRPr lang="lv-LV" sz="1800" dirty="0">
              <a:solidFill>
                <a:prstClr val="black"/>
              </a:solidFill>
            </a:endParaRPr>
          </a:p>
          <a:p>
            <a:pPr marL="0" lvl="0" indent="0" algn="just" defTabSz="457200">
              <a:lnSpc>
                <a:spcPct val="100000"/>
              </a:lnSpc>
              <a:buClr>
                <a:schemeClr val="accent6">
                  <a:lumMod val="50000"/>
                </a:schemeClr>
              </a:buClr>
              <a:buNone/>
              <a:defRPr/>
            </a:pPr>
            <a:endParaRPr lang="lv-LV" sz="1600" dirty="0">
              <a:solidFill>
                <a:prstClr val="black"/>
              </a:solidFill>
            </a:endParaRPr>
          </a:p>
          <a:p>
            <a:pPr marL="0" lvl="0" indent="0" algn="just" defTabSz="457200">
              <a:lnSpc>
                <a:spcPct val="100000"/>
              </a:lnSpc>
              <a:buClr>
                <a:schemeClr val="accent6">
                  <a:lumMod val="50000"/>
                </a:schemeClr>
              </a:buClr>
              <a:buNone/>
              <a:defRPr/>
            </a:pPr>
            <a:endParaRPr lang="lv-LV" sz="1600" dirty="0">
              <a:solidFill>
                <a:prstClr val="black"/>
              </a:solidFill>
            </a:endParaRPr>
          </a:p>
          <a:p>
            <a:pPr lvl="0" algn="just" defTabSz="457200">
              <a:lnSpc>
                <a:spcPct val="100000"/>
              </a:lnSpc>
              <a:buClr>
                <a:schemeClr val="accent6">
                  <a:lumMod val="50000"/>
                </a:schemeClr>
              </a:buClr>
              <a:buFont typeface="Wingdings" panose="05000000000000000000" pitchFamily="2" charset="2"/>
              <a:buChar char="Ø"/>
              <a:defRPr/>
            </a:pPr>
            <a:endParaRPr lang="lv-LV" sz="1600" dirty="0">
              <a:solidFill>
                <a:prstClr val="black"/>
              </a:solidFill>
            </a:endParaRPr>
          </a:p>
          <a:p>
            <a:pPr marL="0" indent="0">
              <a:buNone/>
            </a:pPr>
            <a:endParaRPr lang="lv-LV" dirty="0"/>
          </a:p>
        </p:txBody>
      </p:sp>
    </p:spTree>
    <p:extLst>
      <p:ext uri="{BB962C8B-B14F-4D97-AF65-F5344CB8AC3E}">
        <p14:creationId xmlns:p14="http://schemas.microsoft.com/office/powerpoint/2010/main" val="337117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additive="base">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080" y="375340"/>
            <a:ext cx="6704479" cy="865238"/>
          </a:xfrm>
        </p:spPr>
        <p:txBody>
          <a:bodyPr>
            <a:normAutofit/>
          </a:bodyPr>
          <a:lstStyle/>
          <a:p>
            <a:br>
              <a:rPr lang="lv-LV" b="0" dirty="0"/>
            </a:br>
            <a:r>
              <a:rPr lang="lv-LV" sz="2400" kern="0" dirty="0">
                <a:solidFill>
                  <a:schemeClr val="accent6">
                    <a:lumMod val="75000"/>
                  </a:schemeClr>
                </a:solidFill>
              </a:rPr>
              <a:t>Aktuālie jautājumi (4)</a:t>
            </a:r>
            <a:r>
              <a:rPr lang="lv-LV" altLang="lv-LV" sz="2400" kern="0" dirty="0">
                <a:solidFill>
                  <a:schemeClr val="accent6">
                    <a:lumMod val="75000"/>
                  </a:schemeClr>
                </a:solidFill>
              </a:rPr>
              <a:t> </a:t>
            </a:r>
            <a:r>
              <a:rPr lang="lv-LV" b="0" dirty="0"/>
              <a:t>	</a:t>
            </a:r>
          </a:p>
        </p:txBody>
      </p:sp>
      <p:sp>
        <p:nvSpPr>
          <p:cNvPr id="4" name="Content Placeholder 3"/>
          <p:cNvSpPr>
            <a:spLocks noGrp="1"/>
          </p:cNvSpPr>
          <p:nvPr>
            <p:ph sz="half" idx="2"/>
          </p:nvPr>
        </p:nvSpPr>
        <p:spPr>
          <a:xfrm>
            <a:off x="268448" y="1476462"/>
            <a:ext cx="8692670" cy="4904673"/>
          </a:xfrm>
        </p:spPr>
        <p:txBody>
          <a:bodyPr>
            <a:normAutofit fontScale="85000" lnSpcReduction="20000"/>
          </a:bodyPr>
          <a:lstStyle/>
          <a:p>
            <a:pPr marL="0" lvl="0" indent="0" algn="just" defTabSz="457200">
              <a:lnSpc>
                <a:spcPct val="100000"/>
              </a:lnSpc>
              <a:buClr>
                <a:srgbClr val="A53010"/>
              </a:buClr>
              <a:buNone/>
              <a:defRPr/>
            </a:pPr>
            <a:r>
              <a:rPr lang="lv-LV" sz="1800" b="1" dirty="0">
                <a:solidFill>
                  <a:schemeClr val="accent6">
                    <a:lumMod val="75000"/>
                  </a:schemeClr>
                </a:solidFill>
              </a:rPr>
              <a:t>10) Par finansējumu DI plānā, jo pašlaik jau ir saprotams, ka pakalpojuma izveidošanai un pašam pakalpojumam naudas nepietiks. Vai ir iespējams finansējumu palielināt?</a:t>
            </a:r>
            <a:endParaRPr lang="lv-LV" sz="1800" dirty="0">
              <a:solidFill>
                <a:schemeClr val="accent6">
                  <a:lumMod val="75000"/>
                </a:schemeClr>
              </a:solidFill>
            </a:endParaRPr>
          </a:p>
          <a:p>
            <a:pPr marL="0" lvl="0" indent="0" algn="just" defTabSz="457200">
              <a:lnSpc>
                <a:spcPct val="100000"/>
              </a:lnSpc>
              <a:buClr>
                <a:srgbClr val="A53010"/>
              </a:buClr>
              <a:buNone/>
              <a:defRPr/>
            </a:pPr>
            <a:r>
              <a:rPr lang="lv-LV" sz="1800" dirty="0"/>
              <a:t>Atbilde: Šobrīd nav iespējams palielināt kopējo DI ieviešanai plānoto finansējumu. Vienas vienības izmaksu metodikā noteiktās izmaksas sabiedrībā balstītu sociālo pakalpojumu sniegšanai personām ar garīga rakstura traucējumiem tiek pārskatītas.</a:t>
            </a:r>
          </a:p>
          <a:p>
            <a:pPr marL="0" indent="0" algn="just" defTabSz="457200">
              <a:lnSpc>
                <a:spcPct val="100000"/>
              </a:lnSpc>
              <a:buClr>
                <a:srgbClr val="A53010"/>
              </a:buClr>
              <a:buNone/>
              <a:defRPr/>
            </a:pPr>
            <a:r>
              <a:rPr lang="lv-LV" sz="1800" b="1" dirty="0">
                <a:solidFill>
                  <a:schemeClr val="accent6">
                    <a:lumMod val="75000"/>
                  </a:schemeClr>
                </a:solidFill>
              </a:rPr>
              <a:t>11) Kādas saistības uzņemas tā pašvaldība, kura ir saņēmusi izvērtējumu par personu, kas nav bijusi viņas pašvaldības iedzīvotājs un klienta izvēlētajā pašvaldībā netiek plānoti pakalpojumi, kas nepieciešami klientam?</a:t>
            </a:r>
            <a:endParaRPr lang="lv-LV" sz="1800" dirty="0">
              <a:solidFill>
                <a:schemeClr val="accent6">
                  <a:lumMod val="75000"/>
                </a:schemeClr>
              </a:solidFill>
            </a:endParaRPr>
          </a:p>
          <a:p>
            <a:pPr marL="0" lvl="0" indent="0" algn="just" defTabSz="457200">
              <a:lnSpc>
                <a:spcPct val="100000"/>
              </a:lnSpc>
              <a:buClr>
                <a:srgbClr val="A53010"/>
              </a:buClr>
              <a:buNone/>
              <a:defRPr/>
            </a:pPr>
            <a:r>
              <a:rPr lang="lv-LV" sz="1800" dirty="0"/>
              <a:t>Atbilde: Pašvaldībai par to ir jāinformē plānošanas reģions, kuram reģiona DI plāna izstrādes gaitā ir iespēja meklēt citu pašvaldību, kura ir gatava izvērtēto projekta mērķa grupas personu uzņemt un uz kuru šī persona būtu gatava pārcelties. Ja šāda pašvaldība netiek atrasta, un persona nevēlas atgriezties pašvaldībā, kuras administratīvajā teritorijā persona dzīvojusi pirms iestāšanās institūcijā, persona nesaņems projekta finansētus sabiedrībā balstītus sociālos pakalpojumus. Iepriekšminētais neizslēdz iespēju personai pāriet uz dzīvi sabiedrībā, neiesaistoties DI projektā.</a:t>
            </a:r>
          </a:p>
          <a:p>
            <a:pPr marL="0" indent="0" algn="just" defTabSz="457200">
              <a:lnSpc>
                <a:spcPct val="100000"/>
              </a:lnSpc>
              <a:buClr>
                <a:srgbClr val="A53010"/>
              </a:buClr>
              <a:buNone/>
              <a:defRPr/>
            </a:pPr>
            <a:r>
              <a:rPr lang="lv-LV" sz="1800" b="1" dirty="0">
                <a:solidFill>
                  <a:schemeClr val="accent6">
                    <a:lumMod val="75000"/>
                  </a:schemeClr>
                </a:solidFill>
              </a:rPr>
              <a:t>12) Ļoti pieaug SD noslodze, īpaši tiem dienestiem, kuri patiešām domāja par saviem iedzīvotājiem un pielika milzīgas pūles, lai apzinātu potenciālos klientus, bet ar to tikai viss sākās…</a:t>
            </a:r>
          </a:p>
          <a:p>
            <a:pPr marL="0" indent="0" algn="just" defTabSz="457200">
              <a:lnSpc>
                <a:spcPct val="100000"/>
              </a:lnSpc>
              <a:buClr>
                <a:srgbClr val="A53010"/>
              </a:buClr>
              <a:buNone/>
              <a:defRPr/>
            </a:pPr>
            <a:r>
              <a:rPr lang="lv-LV" sz="1800" dirty="0">
                <a:solidFill>
                  <a:schemeClr val="accent6">
                    <a:lumMod val="75000"/>
                  </a:schemeClr>
                </a:solidFill>
              </a:rPr>
              <a:t>Ir nepieciešams papildfinansējums, apzinātie klienti 85% gadījumu nebija SD klienti.</a:t>
            </a:r>
          </a:p>
          <a:p>
            <a:pPr marL="0" lvl="0" indent="0" algn="just" defTabSz="457200">
              <a:lnSpc>
                <a:spcPct val="100000"/>
              </a:lnSpc>
              <a:buClr>
                <a:srgbClr val="A53010"/>
              </a:buClr>
              <a:buNone/>
              <a:defRPr/>
            </a:pPr>
            <a:r>
              <a:rPr lang="lv-LV" sz="1800" dirty="0"/>
              <a:t>Atbilde: Tiešs atbalsts SD darbinieku atalgojumam šobrīd nav paredzēts.</a:t>
            </a:r>
          </a:p>
          <a:p>
            <a:pPr marL="0" lvl="0" indent="0" algn="just" defTabSz="457200">
              <a:lnSpc>
                <a:spcPct val="100000"/>
              </a:lnSpc>
              <a:buClr>
                <a:srgbClr val="A53010"/>
              </a:buClr>
              <a:buNone/>
              <a:defRPr/>
            </a:pPr>
            <a:endParaRPr lang="lv-LV" sz="1800" dirty="0">
              <a:solidFill>
                <a:prstClr val="black"/>
              </a:solidFill>
            </a:endParaRPr>
          </a:p>
          <a:p>
            <a:pPr marL="0" lvl="0" indent="0" algn="just" defTabSz="457200">
              <a:lnSpc>
                <a:spcPct val="100000"/>
              </a:lnSpc>
              <a:buClr>
                <a:schemeClr val="accent6">
                  <a:lumMod val="50000"/>
                </a:schemeClr>
              </a:buClr>
              <a:buNone/>
              <a:defRPr/>
            </a:pPr>
            <a:endParaRPr lang="lv-LV" sz="1600" dirty="0">
              <a:solidFill>
                <a:prstClr val="black"/>
              </a:solidFill>
            </a:endParaRPr>
          </a:p>
          <a:p>
            <a:pPr marL="0" lvl="0" indent="0" algn="just" defTabSz="457200">
              <a:lnSpc>
                <a:spcPct val="100000"/>
              </a:lnSpc>
              <a:buClr>
                <a:schemeClr val="accent6">
                  <a:lumMod val="50000"/>
                </a:schemeClr>
              </a:buClr>
              <a:buNone/>
              <a:defRPr/>
            </a:pPr>
            <a:endParaRPr lang="lv-LV" sz="1600" dirty="0">
              <a:solidFill>
                <a:prstClr val="black"/>
              </a:solidFill>
            </a:endParaRPr>
          </a:p>
          <a:p>
            <a:pPr lvl="0" algn="just" defTabSz="457200">
              <a:lnSpc>
                <a:spcPct val="100000"/>
              </a:lnSpc>
              <a:buClr>
                <a:schemeClr val="accent6">
                  <a:lumMod val="50000"/>
                </a:schemeClr>
              </a:buClr>
              <a:buFont typeface="Wingdings" panose="05000000000000000000" pitchFamily="2" charset="2"/>
              <a:buChar char="Ø"/>
              <a:defRPr/>
            </a:pPr>
            <a:endParaRPr lang="lv-LV" sz="1600" dirty="0">
              <a:solidFill>
                <a:prstClr val="black"/>
              </a:solidFill>
            </a:endParaRPr>
          </a:p>
          <a:p>
            <a:pPr marL="0" indent="0">
              <a:buNone/>
            </a:pPr>
            <a:endParaRPr lang="lv-LV" dirty="0"/>
          </a:p>
        </p:txBody>
      </p:sp>
    </p:spTree>
    <p:extLst>
      <p:ext uri="{BB962C8B-B14F-4D97-AF65-F5344CB8AC3E}">
        <p14:creationId xmlns:p14="http://schemas.microsoft.com/office/powerpoint/2010/main" val="2074026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additive="base">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 calcmode="lin" valueType="num">
                                      <p:cBhvr additive="base">
                                        <p:cTn id="3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ChangeArrowheads="1"/>
          </p:cNvSpPr>
          <p:nvPr/>
        </p:nvSpPr>
        <p:spPr bwMode="auto">
          <a:xfrm>
            <a:off x="2381254" y="4391027"/>
            <a:ext cx="4608513"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algn="ctr"/>
            <a:r>
              <a:rPr lang="lv-LV" altLang="lv-LV" sz="1600">
                <a:solidFill>
                  <a:srgbClr val="005927"/>
                </a:solidFill>
                <a:latin typeface="Tahoma" panose="020B0604030504040204" pitchFamily="34" charset="0"/>
                <a:cs typeface="Tahoma" panose="020B0604030504040204" pitchFamily="34" charset="0"/>
                <a:hlinkClick r:id="rId2"/>
              </a:rPr>
              <a:t>www.lm.gov.lv</a:t>
            </a:r>
            <a:endParaRPr lang="lv-LV" altLang="lv-LV" sz="1600">
              <a:solidFill>
                <a:srgbClr val="005927"/>
              </a:solidFill>
              <a:latin typeface="Tahoma" panose="020B0604030504040204" pitchFamily="34" charset="0"/>
              <a:cs typeface="Tahoma" panose="020B0604030504040204" pitchFamily="34" charset="0"/>
            </a:endParaRPr>
          </a:p>
          <a:p>
            <a:pPr algn="ctr"/>
            <a:endParaRPr lang="lv-LV" altLang="lv-LV" sz="800">
              <a:solidFill>
                <a:srgbClr val="005927"/>
              </a:solidFill>
              <a:latin typeface="Tahoma" panose="020B0604030504040204" pitchFamily="34" charset="0"/>
              <a:cs typeface="Tahoma" panose="020B0604030504040204" pitchFamily="34" charset="0"/>
            </a:endParaRPr>
          </a:p>
          <a:p>
            <a:pPr algn="ctr"/>
            <a:r>
              <a:rPr lang="lv-LV" altLang="lv-LV" sz="1600">
                <a:solidFill>
                  <a:srgbClr val="005927"/>
                </a:solidFill>
                <a:latin typeface="Tahoma" panose="020B0604030504040204" pitchFamily="34" charset="0"/>
                <a:cs typeface="Tahoma" panose="020B0604030504040204" pitchFamily="34" charset="0"/>
              </a:rPr>
              <a:t>Twitter:@Lab_min</a:t>
            </a:r>
          </a:p>
          <a:p>
            <a:pPr algn="ctr"/>
            <a:endParaRPr lang="lv-LV" altLang="lv-LV" sz="800">
              <a:solidFill>
                <a:srgbClr val="005927"/>
              </a:solidFill>
              <a:latin typeface="Tahoma" panose="020B0604030504040204" pitchFamily="34" charset="0"/>
              <a:cs typeface="Tahoma" panose="020B0604030504040204" pitchFamily="34" charset="0"/>
            </a:endParaRPr>
          </a:p>
          <a:p>
            <a:pPr algn="ctr"/>
            <a:r>
              <a:rPr lang="lv-LV" altLang="lv-LV" sz="1600">
                <a:solidFill>
                  <a:srgbClr val="005927"/>
                </a:solidFill>
                <a:latin typeface="Tahoma" panose="020B0604030504040204" pitchFamily="34" charset="0"/>
                <a:cs typeface="Tahoma" panose="020B0604030504040204" pitchFamily="34" charset="0"/>
              </a:rPr>
              <a:t>Flickr.com:Labklajibas_ministrija</a:t>
            </a:r>
          </a:p>
          <a:p>
            <a:pPr algn="ctr"/>
            <a:endParaRPr lang="lv-LV" altLang="lv-LV" sz="800">
              <a:solidFill>
                <a:srgbClr val="005927"/>
              </a:solidFill>
              <a:latin typeface="Tahoma" panose="020B0604030504040204" pitchFamily="34" charset="0"/>
              <a:cs typeface="Tahoma" panose="020B0604030504040204" pitchFamily="34" charset="0"/>
            </a:endParaRPr>
          </a:p>
          <a:p>
            <a:pPr algn="ctr"/>
            <a:r>
              <a:rPr lang="lv-LV" altLang="lv-LV" sz="1600">
                <a:solidFill>
                  <a:srgbClr val="005927"/>
                </a:solidFill>
                <a:latin typeface="Tahoma" panose="020B0604030504040204" pitchFamily="34" charset="0"/>
                <a:cs typeface="Tahoma" panose="020B0604030504040204" pitchFamily="34" charset="0"/>
              </a:rPr>
              <a:t>Youtube.com/labklajibasministrija</a:t>
            </a:r>
          </a:p>
          <a:p>
            <a:pPr algn="ctr"/>
            <a:endParaRPr lang="lv-LV" altLang="lv-LV" sz="800">
              <a:solidFill>
                <a:srgbClr val="005927"/>
              </a:solidFill>
              <a:latin typeface="Tahoma" panose="020B0604030504040204" pitchFamily="34" charset="0"/>
              <a:cs typeface="Tahoma" panose="020B0604030504040204" pitchFamily="34" charset="0"/>
            </a:endParaRPr>
          </a:p>
          <a:p>
            <a:pPr algn="ctr"/>
            <a:r>
              <a:rPr lang="lv-LV" altLang="lv-LV" sz="1600">
                <a:solidFill>
                  <a:srgbClr val="005927"/>
                </a:solidFill>
                <a:latin typeface="Tahoma" panose="020B0604030504040204" pitchFamily="34" charset="0"/>
                <a:cs typeface="Tahoma" panose="020B0604030504040204" pitchFamily="34" charset="0"/>
              </a:rPr>
              <a:t>Draugiem.lv/labklajiba</a:t>
            </a:r>
          </a:p>
        </p:txBody>
      </p:sp>
      <p:sp>
        <p:nvSpPr>
          <p:cNvPr id="44035" name="Virsraksts 4"/>
          <p:cNvSpPr txBox="1">
            <a:spLocks/>
          </p:cNvSpPr>
          <p:nvPr/>
        </p:nvSpPr>
        <p:spPr bwMode="auto">
          <a:xfrm>
            <a:off x="827091" y="2606678"/>
            <a:ext cx="748982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algn="ctr"/>
            <a:r>
              <a:rPr lang="lv-LV" altLang="lv-LV" sz="2800" b="1">
                <a:solidFill>
                  <a:srgbClr val="005927"/>
                </a:solidFill>
                <a:latin typeface="Tahoma" panose="020B0604030504040204" pitchFamily="34" charset="0"/>
                <a:cs typeface="Tahoma" panose="020B0604030504040204" pitchFamily="34" charset="0"/>
              </a:rPr>
              <a:t>Uzzini:</a:t>
            </a:r>
          </a:p>
        </p:txBody>
      </p:sp>
      <p:sp>
        <p:nvSpPr>
          <p:cNvPr id="6" name="Virsraksts 4"/>
          <p:cNvSpPr txBox="1">
            <a:spLocks/>
          </p:cNvSpPr>
          <p:nvPr/>
        </p:nvSpPr>
        <p:spPr>
          <a:xfrm>
            <a:off x="2879727" y="3436941"/>
            <a:ext cx="3384551" cy="619125"/>
          </a:xfrm>
          <a:prstGeom prst="rect">
            <a:avLst/>
          </a:prstGeom>
        </p:spPr>
        <p:txBody>
          <a:bodyPr>
            <a:normAutofit fontScale="90000" lnSpcReduction="10000"/>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defRPr/>
            </a:pPr>
            <a:r>
              <a:rPr lang="lv-LV" sz="2000" b="1" dirty="0" err="1">
                <a:solidFill>
                  <a:srgbClr val="005927"/>
                </a:solidFill>
                <a:latin typeface="Tahoma" panose="020B0604030504040204" pitchFamily="34" charset="0"/>
                <a:ea typeface="Tahoma" panose="020B0604030504040204" pitchFamily="34" charset="0"/>
                <a:cs typeface="Tahoma" panose="020B0604030504040204" pitchFamily="34" charset="0"/>
              </a:rPr>
              <a:t>atbildiga.iestade@lm.gov.lv</a:t>
            </a:r>
            <a:br>
              <a:rPr lang="lv-LV" sz="2000" dirty="0">
                <a:solidFill>
                  <a:srgbClr val="005927"/>
                </a:solidFill>
                <a:latin typeface="Tahoma" panose="020B0604030504040204" pitchFamily="34" charset="0"/>
                <a:ea typeface="Tahoma" panose="020B0604030504040204" pitchFamily="34" charset="0"/>
                <a:cs typeface="Tahoma" panose="020B0604030504040204" pitchFamily="34" charset="0"/>
              </a:rPr>
            </a:br>
            <a:endParaRPr lang="lv-LV" sz="2000" dirty="0">
              <a:solidFill>
                <a:srgbClr val="005927"/>
              </a:solidFill>
              <a:latin typeface="Tahoma" panose="020B0604030504040204" pitchFamily="34" charset="0"/>
              <a:ea typeface="Tahoma" panose="020B0604030504040204" pitchFamily="34" charset="0"/>
              <a:cs typeface="Tahoma" panose="020B0604030504040204" pitchFamily="34" charset="0"/>
            </a:endParaRPr>
          </a:p>
        </p:txBody>
      </p:sp>
      <p:sp>
        <p:nvSpPr>
          <p:cNvPr id="44037" name="Virsraksts 4"/>
          <p:cNvSpPr txBox="1">
            <a:spLocks/>
          </p:cNvSpPr>
          <p:nvPr/>
        </p:nvSpPr>
        <p:spPr bwMode="auto">
          <a:xfrm>
            <a:off x="3136903" y="3641728"/>
            <a:ext cx="30956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algn="ctr"/>
            <a:r>
              <a:rPr lang="lv-LV" altLang="lv-LV" sz="1800" b="1">
                <a:solidFill>
                  <a:srgbClr val="005927"/>
                </a:solidFill>
                <a:latin typeface="Tahoma" panose="020B0604030504040204" pitchFamily="34" charset="0"/>
                <a:cs typeface="Tahoma" panose="020B0604030504040204" pitchFamily="34" charset="0"/>
              </a:rPr>
              <a:t>67021600</a:t>
            </a:r>
          </a:p>
        </p:txBody>
      </p:sp>
    </p:spTree>
    <p:extLst>
      <p:ext uri="{BB962C8B-B14F-4D97-AF65-F5344CB8AC3E}">
        <p14:creationId xmlns:p14="http://schemas.microsoft.com/office/powerpoint/2010/main" val="33287076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843</TotalTime>
  <Words>963</Words>
  <Application>Microsoft Office PowerPoint</Application>
  <PresentationFormat>On-screen Show (4:3)</PresentationFormat>
  <Paragraphs>55</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MS PGothic</vt:lpstr>
      <vt:lpstr>Arial</vt:lpstr>
      <vt:lpstr>Calibri</vt:lpstr>
      <vt:lpstr>Calibri Light</vt:lpstr>
      <vt:lpstr>Tahoma</vt:lpstr>
      <vt:lpstr>Times New Roman</vt:lpstr>
      <vt:lpstr>Verdana</vt:lpstr>
      <vt:lpstr>Wingdings</vt:lpstr>
      <vt:lpstr>Office Theme</vt:lpstr>
      <vt:lpstr>Pašvaldību aktuālie jautājumi </vt:lpstr>
      <vt:lpstr> Aktuālie jautājumi (1)  </vt:lpstr>
      <vt:lpstr> Aktuālie jautājumi (2)  </vt:lpstr>
      <vt:lpstr> Aktuālie jautājumi (3)  </vt:lpstr>
      <vt:lpstr> Aktuālie jautājumi (4)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Pārejas no institucionālās aprūpes uz sabiedrībā balstītiem pakalpojumiem ilgtspēja</dc:title>
  <dc:creator>Maksims Ivanovs</dc:creator>
  <cp:lastModifiedBy>Anita Ābolina</cp:lastModifiedBy>
  <cp:revision>94</cp:revision>
  <dcterms:created xsi:type="dcterms:W3CDTF">2016-10-05T08:29:55Z</dcterms:created>
  <dcterms:modified xsi:type="dcterms:W3CDTF">2017-05-03T11:46:24Z</dcterms:modified>
</cp:coreProperties>
</file>