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21" r:id="rId9"/>
    <p:sldId id="35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4B506D-58F0-4528-873D-24AB0EDF258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9E7931-16A4-41EE-95CD-7A3B9D283110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ERAF piesaistes vispārējie nosacījumi</a:t>
          </a:r>
          <a:endParaRPr lang="en-US" dirty="0">
            <a:solidFill>
              <a:schemeClr val="tx1"/>
            </a:solidFill>
          </a:endParaRPr>
        </a:p>
      </dgm:t>
    </dgm:pt>
    <dgm:pt modelId="{58F83123-CB8D-4557-A2CD-7E4C71B49FFB}" type="parTrans" cxnId="{9D054E97-CEF4-4A2A-97E6-78C6B01CDF8E}">
      <dgm:prSet/>
      <dgm:spPr/>
      <dgm:t>
        <a:bodyPr/>
        <a:lstStyle/>
        <a:p>
          <a:endParaRPr lang="en-US"/>
        </a:p>
      </dgm:t>
    </dgm:pt>
    <dgm:pt modelId="{A85E83D8-28E7-4725-B9D2-6C0A7C705D71}" type="sibTrans" cxnId="{9D054E97-CEF4-4A2A-97E6-78C6B01CDF8E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7885494-4CCE-42D4-ADC7-D7ED19EB19B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ERAF DI projektu atlase</a:t>
          </a:r>
          <a:endParaRPr lang="en-US" dirty="0">
            <a:solidFill>
              <a:schemeClr val="tx1"/>
            </a:solidFill>
          </a:endParaRPr>
        </a:p>
      </dgm:t>
    </dgm:pt>
    <dgm:pt modelId="{D5223B25-1DB2-4D0F-BC47-78D1F04E05A3}" type="parTrans" cxnId="{787175D3-6593-4B62-974F-D00C2C73059B}">
      <dgm:prSet/>
      <dgm:spPr/>
      <dgm:t>
        <a:bodyPr/>
        <a:lstStyle/>
        <a:p>
          <a:endParaRPr lang="en-US"/>
        </a:p>
      </dgm:t>
    </dgm:pt>
    <dgm:pt modelId="{10596E9C-142B-427F-AD00-FD9DDC9C8E3A}" type="sibTrans" cxnId="{787175D3-6593-4B62-974F-D00C2C73059B}">
      <dgm:prSet/>
      <dgm:spPr/>
      <dgm:t>
        <a:bodyPr/>
        <a:lstStyle/>
        <a:p>
          <a:endParaRPr lang="en-US"/>
        </a:p>
      </dgm:t>
    </dgm:pt>
    <dgm:pt modelId="{62B3B4F3-E3C8-45CE-A786-9E8477AD683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ERAF DI projektu atbalstāmās darbības un attiecināmās izmaksas (to ierobežojumi)</a:t>
          </a:r>
          <a:endParaRPr lang="en-US" dirty="0">
            <a:solidFill>
              <a:schemeClr val="tx1"/>
            </a:solidFill>
          </a:endParaRPr>
        </a:p>
      </dgm:t>
    </dgm:pt>
    <dgm:pt modelId="{35DC9640-70FE-4E31-B332-FED4E7195E1C}" type="parTrans" cxnId="{1F0F55B5-4968-41E9-9D7A-B849AD93B3BB}">
      <dgm:prSet/>
      <dgm:spPr/>
      <dgm:t>
        <a:bodyPr/>
        <a:lstStyle/>
        <a:p>
          <a:endParaRPr lang="en-US"/>
        </a:p>
      </dgm:t>
    </dgm:pt>
    <dgm:pt modelId="{E4A46710-D13C-4A8A-B475-BFF281B9631B}" type="sibTrans" cxnId="{1F0F55B5-4968-41E9-9D7A-B849AD93B3BB}">
      <dgm:prSet/>
      <dgm:spPr/>
      <dgm:t>
        <a:bodyPr/>
        <a:lstStyle/>
        <a:p>
          <a:endParaRPr lang="en-US"/>
        </a:p>
      </dgm:t>
    </dgm:pt>
    <dgm:pt modelId="{68509BFE-A41B-4502-A6A7-F2419FEA908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ERAF DI projektu finansēšanas nosacījumi</a:t>
          </a:r>
          <a:endParaRPr lang="en-US" dirty="0">
            <a:solidFill>
              <a:schemeClr val="tx1"/>
            </a:solidFill>
          </a:endParaRPr>
        </a:p>
      </dgm:t>
    </dgm:pt>
    <dgm:pt modelId="{3DA4A4C5-D069-42BC-8C3C-CB5C5630BD7A}" type="parTrans" cxnId="{77AFF2EC-DE80-4635-AC8D-5AD2A2B83F10}">
      <dgm:prSet/>
      <dgm:spPr/>
      <dgm:t>
        <a:bodyPr/>
        <a:lstStyle/>
        <a:p>
          <a:endParaRPr lang="en-US"/>
        </a:p>
      </dgm:t>
    </dgm:pt>
    <dgm:pt modelId="{0FC3664B-D4A3-413E-91FA-8DF53346FC64}" type="sibTrans" cxnId="{77AFF2EC-DE80-4635-AC8D-5AD2A2B83F10}">
      <dgm:prSet/>
      <dgm:spPr/>
      <dgm:t>
        <a:bodyPr/>
        <a:lstStyle/>
        <a:p>
          <a:endParaRPr lang="en-US"/>
        </a:p>
      </dgm:t>
    </dgm:pt>
    <dgm:pt modelId="{7E5E9B9F-3351-4BCB-9727-3538D3CD6DC7}" type="pres">
      <dgm:prSet presAssocID="{0C4B506D-58F0-4528-873D-24AB0EDF2588}" presName="Name0" presStyleCnt="0">
        <dgm:presLayoutVars>
          <dgm:chMax val="7"/>
          <dgm:chPref val="7"/>
          <dgm:dir/>
        </dgm:presLayoutVars>
      </dgm:prSet>
      <dgm:spPr/>
    </dgm:pt>
    <dgm:pt modelId="{1F2902A0-5165-4224-93F7-BEC0DE622FBE}" type="pres">
      <dgm:prSet presAssocID="{0C4B506D-58F0-4528-873D-24AB0EDF2588}" presName="Name1" presStyleCnt="0"/>
      <dgm:spPr/>
    </dgm:pt>
    <dgm:pt modelId="{374B4ABD-8552-42A1-A584-40065EC4995D}" type="pres">
      <dgm:prSet presAssocID="{0C4B506D-58F0-4528-873D-24AB0EDF2588}" presName="cycle" presStyleCnt="0"/>
      <dgm:spPr/>
    </dgm:pt>
    <dgm:pt modelId="{443EA5E9-99AA-4366-A691-31FD1893969C}" type="pres">
      <dgm:prSet presAssocID="{0C4B506D-58F0-4528-873D-24AB0EDF2588}" presName="srcNode" presStyleLbl="node1" presStyleIdx="0" presStyleCnt="4"/>
      <dgm:spPr/>
    </dgm:pt>
    <dgm:pt modelId="{0B460A69-A913-4444-8189-DDA0DE6A937F}" type="pres">
      <dgm:prSet presAssocID="{0C4B506D-58F0-4528-873D-24AB0EDF2588}" presName="conn" presStyleLbl="parChTrans1D2" presStyleIdx="0" presStyleCnt="1" custScaleY="99543"/>
      <dgm:spPr/>
    </dgm:pt>
    <dgm:pt modelId="{514125F5-9226-48B5-A5E7-75665B22BF07}" type="pres">
      <dgm:prSet presAssocID="{0C4B506D-58F0-4528-873D-24AB0EDF2588}" presName="extraNode" presStyleLbl="node1" presStyleIdx="0" presStyleCnt="4"/>
      <dgm:spPr/>
    </dgm:pt>
    <dgm:pt modelId="{113263C8-2D07-4CEA-86A9-C92ACDC93C97}" type="pres">
      <dgm:prSet presAssocID="{0C4B506D-58F0-4528-873D-24AB0EDF2588}" presName="dstNode" presStyleLbl="node1" presStyleIdx="0" presStyleCnt="4"/>
      <dgm:spPr/>
    </dgm:pt>
    <dgm:pt modelId="{EE8A1922-6968-4A70-8960-5CEF3371BD22}" type="pres">
      <dgm:prSet presAssocID="{2B9E7931-16A4-41EE-95CD-7A3B9D283110}" presName="text_1" presStyleLbl="node1" presStyleIdx="0" presStyleCnt="4">
        <dgm:presLayoutVars>
          <dgm:bulletEnabled val="1"/>
        </dgm:presLayoutVars>
      </dgm:prSet>
      <dgm:spPr/>
    </dgm:pt>
    <dgm:pt modelId="{0B2CEB3D-4EF3-4E45-8CEE-CABC698B1B29}" type="pres">
      <dgm:prSet presAssocID="{2B9E7931-16A4-41EE-95CD-7A3B9D283110}" presName="accent_1" presStyleCnt="0"/>
      <dgm:spPr/>
    </dgm:pt>
    <dgm:pt modelId="{B66AB32C-13C4-410F-B3BC-AF3F686FB3D2}" type="pres">
      <dgm:prSet presAssocID="{2B9E7931-16A4-41EE-95CD-7A3B9D283110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FBB6FAFF-EB35-43D3-9C77-A2F6BF701061}" type="pres">
      <dgm:prSet presAssocID="{17885494-4CCE-42D4-ADC7-D7ED19EB19BF}" presName="text_2" presStyleLbl="node1" presStyleIdx="1" presStyleCnt="4">
        <dgm:presLayoutVars>
          <dgm:bulletEnabled val="1"/>
        </dgm:presLayoutVars>
      </dgm:prSet>
      <dgm:spPr/>
    </dgm:pt>
    <dgm:pt modelId="{20099313-17A4-46F2-BE6F-1465B784BA9A}" type="pres">
      <dgm:prSet presAssocID="{17885494-4CCE-42D4-ADC7-D7ED19EB19BF}" presName="accent_2" presStyleCnt="0"/>
      <dgm:spPr/>
    </dgm:pt>
    <dgm:pt modelId="{C9106E20-190B-4C09-B3E8-B67230617DBE}" type="pres">
      <dgm:prSet presAssocID="{17885494-4CCE-42D4-ADC7-D7ED19EB19BF}" presName="accentRepeatNode" presStyleLbl="solidFgAcc1" presStyleIdx="1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2976E2F3-E500-4672-AA51-CFE7AD4CFCB1}" type="pres">
      <dgm:prSet presAssocID="{62B3B4F3-E3C8-45CE-A786-9E8477AD6839}" presName="text_3" presStyleLbl="node1" presStyleIdx="2" presStyleCnt="4">
        <dgm:presLayoutVars>
          <dgm:bulletEnabled val="1"/>
        </dgm:presLayoutVars>
      </dgm:prSet>
      <dgm:spPr/>
    </dgm:pt>
    <dgm:pt modelId="{0FD52B68-290A-4EAE-803D-3E870916D3B5}" type="pres">
      <dgm:prSet presAssocID="{62B3B4F3-E3C8-45CE-A786-9E8477AD6839}" presName="accent_3" presStyleCnt="0"/>
      <dgm:spPr/>
    </dgm:pt>
    <dgm:pt modelId="{E32D60A2-23F4-4B7B-AA82-816ACBC1125A}" type="pres">
      <dgm:prSet presAssocID="{62B3B4F3-E3C8-45CE-A786-9E8477AD6839}" presName="accentRepeatNode" presStyleLbl="solidFgAcc1" presStyleIdx="2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9C397F28-D6C5-4EFC-9D7C-3CADC399C0D1}" type="pres">
      <dgm:prSet presAssocID="{68509BFE-A41B-4502-A6A7-F2419FEA9085}" presName="text_4" presStyleLbl="node1" presStyleIdx="3" presStyleCnt="4">
        <dgm:presLayoutVars>
          <dgm:bulletEnabled val="1"/>
        </dgm:presLayoutVars>
      </dgm:prSet>
      <dgm:spPr/>
    </dgm:pt>
    <dgm:pt modelId="{DBE5C40E-D679-40A4-9578-B7B25E507FEF}" type="pres">
      <dgm:prSet presAssocID="{68509BFE-A41B-4502-A6A7-F2419FEA9085}" presName="accent_4" presStyleCnt="0"/>
      <dgm:spPr/>
    </dgm:pt>
    <dgm:pt modelId="{90BE0A66-E41B-4AAE-90C7-45C36BE85D84}" type="pres">
      <dgm:prSet presAssocID="{68509BFE-A41B-4502-A6A7-F2419FEA9085}" presName="accentRepeatNode" presStyleLbl="solidFgAcc1" presStyleIdx="3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</dgm:ptLst>
  <dgm:cxnLst>
    <dgm:cxn modelId="{98FFCD20-87D4-49B2-8A23-B3FC97CF629B}" type="presOf" srcId="{17885494-4CCE-42D4-ADC7-D7ED19EB19BF}" destId="{FBB6FAFF-EB35-43D3-9C77-A2F6BF701061}" srcOrd="0" destOrd="0" presId="urn:microsoft.com/office/officeart/2008/layout/VerticalCurvedList"/>
    <dgm:cxn modelId="{E07D4852-BBE7-475A-B22C-447A883E55B1}" type="presOf" srcId="{68509BFE-A41B-4502-A6A7-F2419FEA9085}" destId="{9C397F28-D6C5-4EFC-9D7C-3CADC399C0D1}" srcOrd="0" destOrd="0" presId="urn:microsoft.com/office/officeart/2008/layout/VerticalCurvedList"/>
    <dgm:cxn modelId="{85F74855-8C5E-4554-9205-3EED0B9FBA74}" type="presOf" srcId="{62B3B4F3-E3C8-45CE-A786-9E8477AD6839}" destId="{2976E2F3-E500-4672-AA51-CFE7AD4CFCB1}" srcOrd="0" destOrd="0" presId="urn:microsoft.com/office/officeart/2008/layout/VerticalCurvedList"/>
    <dgm:cxn modelId="{9D054E97-CEF4-4A2A-97E6-78C6B01CDF8E}" srcId="{0C4B506D-58F0-4528-873D-24AB0EDF2588}" destId="{2B9E7931-16A4-41EE-95CD-7A3B9D283110}" srcOrd="0" destOrd="0" parTransId="{58F83123-CB8D-4557-A2CD-7E4C71B49FFB}" sibTransId="{A85E83D8-28E7-4725-B9D2-6C0A7C705D71}"/>
    <dgm:cxn modelId="{1F0F55B5-4968-41E9-9D7A-B849AD93B3BB}" srcId="{0C4B506D-58F0-4528-873D-24AB0EDF2588}" destId="{62B3B4F3-E3C8-45CE-A786-9E8477AD6839}" srcOrd="2" destOrd="0" parTransId="{35DC9640-70FE-4E31-B332-FED4E7195E1C}" sibTransId="{E4A46710-D13C-4A8A-B475-BFF281B9631B}"/>
    <dgm:cxn modelId="{787175D3-6593-4B62-974F-D00C2C73059B}" srcId="{0C4B506D-58F0-4528-873D-24AB0EDF2588}" destId="{17885494-4CCE-42D4-ADC7-D7ED19EB19BF}" srcOrd="1" destOrd="0" parTransId="{D5223B25-1DB2-4D0F-BC47-78D1F04E05A3}" sibTransId="{10596E9C-142B-427F-AD00-FD9DDC9C8E3A}"/>
    <dgm:cxn modelId="{2B0BD3E7-CAE7-42F4-9D61-06DD8FDC9E6F}" type="presOf" srcId="{A85E83D8-28E7-4725-B9D2-6C0A7C705D71}" destId="{0B460A69-A913-4444-8189-DDA0DE6A937F}" srcOrd="0" destOrd="0" presId="urn:microsoft.com/office/officeart/2008/layout/VerticalCurvedList"/>
    <dgm:cxn modelId="{77AFF2EC-DE80-4635-AC8D-5AD2A2B83F10}" srcId="{0C4B506D-58F0-4528-873D-24AB0EDF2588}" destId="{68509BFE-A41B-4502-A6A7-F2419FEA9085}" srcOrd="3" destOrd="0" parTransId="{3DA4A4C5-D069-42BC-8C3C-CB5C5630BD7A}" sibTransId="{0FC3664B-D4A3-413E-91FA-8DF53346FC64}"/>
    <dgm:cxn modelId="{30BB2BF0-F73D-45C9-A989-53359E799A26}" type="presOf" srcId="{2B9E7931-16A4-41EE-95CD-7A3B9D283110}" destId="{EE8A1922-6968-4A70-8960-5CEF3371BD22}" srcOrd="0" destOrd="0" presId="urn:microsoft.com/office/officeart/2008/layout/VerticalCurvedList"/>
    <dgm:cxn modelId="{3A7F56FF-ADD7-4711-B346-EBEAB4E395DC}" type="presOf" srcId="{0C4B506D-58F0-4528-873D-24AB0EDF2588}" destId="{7E5E9B9F-3351-4BCB-9727-3538D3CD6DC7}" srcOrd="0" destOrd="0" presId="urn:microsoft.com/office/officeart/2008/layout/VerticalCurvedList"/>
    <dgm:cxn modelId="{C15321C1-1008-469D-93A2-62D7381D34D3}" type="presParOf" srcId="{7E5E9B9F-3351-4BCB-9727-3538D3CD6DC7}" destId="{1F2902A0-5165-4224-93F7-BEC0DE622FBE}" srcOrd="0" destOrd="0" presId="urn:microsoft.com/office/officeart/2008/layout/VerticalCurvedList"/>
    <dgm:cxn modelId="{1259FF26-BAE3-40A7-A282-7FEC4059BF3E}" type="presParOf" srcId="{1F2902A0-5165-4224-93F7-BEC0DE622FBE}" destId="{374B4ABD-8552-42A1-A584-40065EC4995D}" srcOrd="0" destOrd="0" presId="urn:microsoft.com/office/officeart/2008/layout/VerticalCurvedList"/>
    <dgm:cxn modelId="{9A445971-D8E8-44E4-B3DF-E994E37DFFEE}" type="presParOf" srcId="{374B4ABD-8552-42A1-A584-40065EC4995D}" destId="{443EA5E9-99AA-4366-A691-31FD1893969C}" srcOrd="0" destOrd="0" presId="urn:microsoft.com/office/officeart/2008/layout/VerticalCurvedList"/>
    <dgm:cxn modelId="{078554F1-91FA-4E22-88CA-9BD113784C11}" type="presParOf" srcId="{374B4ABD-8552-42A1-A584-40065EC4995D}" destId="{0B460A69-A913-4444-8189-DDA0DE6A937F}" srcOrd="1" destOrd="0" presId="urn:microsoft.com/office/officeart/2008/layout/VerticalCurvedList"/>
    <dgm:cxn modelId="{84A3AB94-EFD5-4A03-ACCF-B0DABD2FF0F0}" type="presParOf" srcId="{374B4ABD-8552-42A1-A584-40065EC4995D}" destId="{514125F5-9226-48B5-A5E7-75665B22BF07}" srcOrd="2" destOrd="0" presId="urn:microsoft.com/office/officeart/2008/layout/VerticalCurvedList"/>
    <dgm:cxn modelId="{5CA25E13-8CA2-4D16-82B2-C7F0B3C402B9}" type="presParOf" srcId="{374B4ABD-8552-42A1-A584-40065EC4995D}" destId="{113263C8-2D07-4CEA-86A9-C92ACDC93C97}" srcOrd="3" destOrd="0" presId="urn:microsoft.com/office/officeart/2008/layout/VerticalCurvedList"/>
    <dgm:cxn modelId="{1B104F81-77DC-4559-B694-3D3F2A82E5B8}" type="presParOf" srcId="{1F2902A0-5165-4224-93F7-BEC0DE622FBE}" destId="{EE8A1922-6968-4A70-8960-5CEF3371BD22}" srcOrd="1" destOrd="0" presId="urn:microsoft.com/office/officeart/2008/layout/VerticalCurvedList"/>
    <dgm:cxn modelId="{149058FB-F209-4E84-83CB-9BCDBFA4447A}" type="presParOf" srcId="{1F2902A0-5165-4224-93F7-BEC0DE622FBE}" destId="{0B2CEB3D-4EF3-4E45-8CEE-CABC698B1B29}" srcOrd="2" destOrd="0" presId="urn:microsoft.com/office/officeart/2008/layout/VerticalCurvedList"/>
    <dgm:cxn modelId="{0BBF4403-69E7-4B70-97D7-3F3933B635CE}" type="presParOf" srcId="{0B2CEB3D-4EF3-4E45-8CEE-CABC698B1B29}" destId="{B66AB32C-13C4-410F-B3BC-AF3F686FB3D2}" srcOrd="0" destOrd="0" presId="urn:microsoft.com/office/officeart/2008/layout/VerticalCurvedList"/>
    <dgm:cxn modelId="{E0DDEB2E-CB40-4F35-B46F-44D57FA6044A}" type="presParOf" srcId="{1F2902A0-5165-4224-93F7-BEC0DE622FBE}" destId="{FBB6FAFF-EB35-43D3-9C77-A2F6BF701061}" srcOrd="3" destOrd="0" presId="urn:microsoft.com/office/officeart/2008/layout/VerticalCurvedList"/>
    <dgm:cxn modelId="{8B8ADCD4-B6FC-49AA-B385-6FE5CEC3395E}" type="presParOf" srcId="{1F2902A0-5165-4224-93F7-BEC0DE622FBE}" destId="{20099313-17A4-46F2-BE6F-1465B784BA9A}" srcOrd="4" destOrd="0" presId="urn:microsoft.com/office/officeart/2008/layout/VerticalCurvedList"/>
    <dgm:cxn modelId="{9BB7BDE5-4C3F-41A0-AC87-60316594D790}" type="presParOf" srcId="{20099313-17A4-46F2-BE6F-1465B784BA9A}" destId="{C9106E20-190B-4C09-B3E8-B67230617DBE}" srcOrd="0" destOrd="0" presId="urn:microsoft.com/office/officeart/2008/layout/VerticalCurvedList"/>
    <dgm:cxn modelId="{D8E851E9-9DFF-41B4-A51A-21EA5C7402F7}" type="presParOf" srcId="{1F2902A0-5165-4224-93F7-BEC0DE622FBE}" destId="{2976E2F3-E500-4672-AA51-CFE7AD4CFCB1}" srcOrd="5" destOrd="0" presId="urn:microsoft.com/office/officeart/2008/layout/VerticalCurvedList"/>
    <dgm:cxn modelId="{D4F51A8C-13B0-4418-86C8-23C386BA8077}" type="presParOf" srcId="{1F2902A0-5165-4224-93F7-BEC0DE622FBE}" destId="{0FD52B68-290A-4EAE-803D-3E870916D3B5}" srcOrd="6" destOrd="0" presId="urn:microsoft.com/office/officeart/2008/layout/VerticalCurvedList"/>
    <dgm:cxn modelId="{76761787-5611-4F89-AB15-915088202FA4}" type="presParOf" srcId="{0FD52B68-290A-4EAE-803D-3E870916D3B5}" destId="{E32D60A2-23F4-4B7B-AA82-816ACBC1125A}" srcOrd="0" destOrd="0" presId="urn:microsoft.com/office/officeart/2008/layout/VerticalCurvedList"/>
    <dgm:cxn modelId="{F1C018D2-F407-4343-B3EF-F8A44A436771}" type="presParOf" srcId="{1F2902A0-5165-4224-93F7-BEC0DE622FBE}" destId="{9C397F28-D6C5-4EFC-9D7C-3CADC399C0D1}" srcOrd="7" destOrd="0" presId="urn:microsoft.com/office/officeart/2008/layout/VerticalCurvedList"/>
    <dgm:cxn modelId="{216D94DB-0502-411F-9E43-56C5FCADF413}" type="presParOf" srcId="{1F2902A0-5165-4224-93F7-BEC0DE622FBE}" destId="{DBE5C40E-D679-40A4-9578-B7B25E507FEF}" srcOrd="8" destOrd="0" presId="urn:microsoft.com/office/officeart/2008/layout/VerticalCurvedList"/>
    <dgm:cxn modelId="{7AE57941-2729-4A9B-BAA6-BA7548BD5AA2}" type="presParOf" srcId="{DBE5C40E-D679-40A4-9578-B7B25E507FEF}" destId="{90BE0A66-E41B-4AAE-90C7-45C36BE85D8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0A69-A913-4444-8189-DDA0DE6A937F}">
      <dsp:nvSpPr>
        <dsp:cNvPr id="0" name=""/>
        <dsp:cNvSpPr/>
      </dsp:nvSpPr>
      <dsp:spPr>
        <a:xfrm>
          <a:off x="-4944569" y="-744196"/>
          <a:ext cx="5888868" cy="5861956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A1922-6968-4A70-8960-5CEF3371BD22}">
      <dsp:nvSpPr>
        <dsp:cNvPr id="0" name=""/>
        <dsp:cNvSpPr/>
      </dsp:nvSpPr>
      <dsp:spPr>
        <a:xfrm>
          <a:off x="494492" y="336239"/>
          <a:ext cx="7713132" cy="67282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05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ERAF piesaistes vispārējie nosacījumi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94492" y="336239"/>
        <a:ext cx="7713132" cy="672828"/>
      </dsp:txXfrm>
    </dsp:sp>
    <dsp:sp modelId="{B66AB32C-13C4-410F-B3BC-AF3F686FB3D2}">
      <dsp:nvSpPr>
        <dsp:cNvPr id="0" name=""/>
        <dsp:cNvSpPr/>
      </dsp:nvSpPr>
      <dsp:spPr>
        <a:xfrm>
          <a:off x="73973" y="252135"/>
          <a:ext cx="841036" cy="84103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6FAFF-EB35-43D3-9C77-A2F6BF701061}">
      <dsp:nvSpPr>
        <dsp:cNvPr id="0" name=""/>
        <dsp:cNvSpPr/>
      </dsp:nvSpPr>
      <dsp:spPr>
        <a:xfrm>
          <a:off x="880240" y="1345657"/>
          <a:ext cx="7327383" cy="67282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05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ERAF DI projektu atlase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80240" y="1345657"/>
        <a:ext cx="7327383" cy="672828"/>
      </dsp:txXfrm>
    </dsp:sp>
    <dsp:sp modelId="{C9106E20-190B-4C09-B3E8-B67230617DBE}">
      <dsp:nvSpPr>
        <dsp:cNvPr id="0" name=""/>
        <dsp:cNvSpPr/>
      </dsp:nvSpPr>
      <dsp:spPr>
        <a:xfrm>
          <a:off x="459722" y="1261554"/>
          <a:ext cx="841036" cy="84103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6E2F3-E500-4672-AA51-CFE7AD4CFCB1}">
      <dsp:nvSpPr>
        <dsp:cNvPr id="0" name=""/>
        <dsp:cNvSpPr/>
      </dsp:nvSpPr>
      <dsp:spPr>
        <a:xfrm>
          <a:off x="880240" y="2355076"/>
          <a:ext cx="7327383" cy="67282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05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ERAF DI projektu atbalstāmās darbības un attiecināmās izmaksas (to ierobežojumi)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80240" y="2355076"/>
        <a:ext cx="7327383" cy="672828"/>
      </dsp:txXfrm>
    </dsp:sp>
    <dsp:sp modelId="{E32D60A2-23F4-4B7B-AA82-816ACBC1125A}">
      <dsp:nvSpPr>
        <dsp:cNvPr id="0" name=""/>
        <dsp:cNvSpPr/>
      </dsp:nvSpPr>
      <dsp:spPr>
        <a:xfrm>
          <a:off x="459722" y="2270972"/>
          <a:ext cx="841036" cy="84103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97F28-D6C5-4EFC-9D7C-3CADC399C0D1}">
      <dsp:nvSpPr>
        <dsp:cNvPr id="0" name=""/>
        <dsp:cNvSpPr/>
      </dsp:nvSpPr>
      <dsp:spPr>
        <a:xfrm>
          <a:off x="494492" y="3364494"/>
          <a:ext cx="7713132" cy="67282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05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ERAF DI projektu finansēšanas nosacījumi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94492" y="3364494"/>
        <a:ext cx="7713132" cy="672828"/>
      </dsp:txXfrm>
    </dsp:sp>
    <dsp:sp modelId="{90BE0A66-E41B-4AAE-90C7-45C36BE85D84}">
      <dsp:nvSpPr>
        <dsp:cNvPr id="0" name=""/>
        <dsp:cNvSpPr/>
      </dsp:nvSpPr>
      <dsp:spPr>
        <a:xfrm>
          <a:off x="73973" y="3280390"/>
          <a:ext cx="841036" cy="84103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BB00-E8D6-4390-A090-088820D00A17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8DAC3-0362-44E1-8451-91AAF674F96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770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758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2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2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0326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2174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2496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49152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29087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808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95775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049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599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4080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7120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78361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7633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55455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9643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8459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3634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8779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332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25442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35357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47378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91870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675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3230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82788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113226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583615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96463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5163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742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2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719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04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001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09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D451-D9A6-48FC-B3FC-83574538273F}" type="datetimeFigureOut">
              <a:rPr lang="lv-LV" smtClean="0"/>
              <a:t>03.05.2017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36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660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704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m.gov.lv/" TargetMode="Externa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64702" y="3061504"/>
            <a:ext cx="7997825" cy="1423987"/>
          </a:xfrm>
        </p:spPr>
        <p:txBody>
          <a:bodyPr/>
          <a:lstStyle/>
          <a:p>
            <a:r>
              <a:rPr lang="lv-LV" altLang="lv-LV" sz="4000" dirty="0">
                <a:solidFill>
                  <a:schemeClr val="accent6">
                    <a:lumMod val="75000"/>
                  </a:schemeClr>
                </a:solidFill>
                <a:ea typeface="MS PGothic" panose="020B0600070205080204" pitchFamily="34" charset="-128"/>
              </a:rPr>
              <a:t>ERAF DI projektu ieguldījumi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9356" y="4982876"/>
            <a:ext cx="8178800" cy="1735137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endParaRPr lang="lv-LV" altLang="lv-LV" sz="1800" dirty="0">
              <a:solidFill>
                <a:srgbClr val="005927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</a:pPr>
            <a:r>
              <a:rPr lang="lv-LV" altLang="lv-LV" sz="2400" b="1" dirty="0">
                <a:latin typeface="Tahoma" panose="020B0604030504040204" pitchFamily="34" charset="0"/>
                <a:ea typeface="MS PGothic" panose="020B0600070205080204" pitchFamily="34" charset="-128"/>
              </a:rPr>
              <a:t>Sarmīte </a:t>
            </a:r>
            <a:r>
              <a:rPr lang="lv-LV" altLang="lv-LV" sz="2400" b="1" dirty="0" err="1">
                <a:latin typeface="Tahoma" panose="020B0604030504040204" pitchFamily="34" charset="0"/>
                <a:ea typeface="MS PGothic" panose="020B0600070205080204" pitchFamily="34" charset="-128"/>
              </a:rPr>
              <a:t>Uzuliņa</a:t>
            </a:r>
            <a:endParaRPr lang="lv-LV" altLang="lv-LV" sz="2400" b="1" dirty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</a:pPr>
            <a:r>
              <a:rPr lang="lv-LV" altLang="lv-LV" sz="1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Eiropas Savienības struktūrfondu departamenta direktore,</a:t>
            </a:r>
          </a:p>
          <a:p>
            <a:pPr algn="r">
              <a:lnSpc>
                <a:spcPct val="80000"/>
              </a:lnSpc>
            </a:pPr>
            <a:r>
              <a:rPr lang="lv-LV" altLang="lv-LV" sz="1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Eiropas Savienības fondu atbildīgās iestādes vadītāja</a:t>
            </a:r>
          </a:p>
          <a:p>
            <a:pPr>
              <a:lnSpc>
                <a:spcPct val="80000"/>
              </a:lnSpc>
            </a:pPr>
            <a:endParaRPr lang="lv-LV" altLang="lv-LV" sz="13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50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134" y="381000"/>
            <a:ext cx="6807666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Saturs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19100" y="1752600"/>
          <a:ext cx="82677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0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27212" y="381000"/>
            <a:ext cx="7011987" cy="860571"/>
          </a:xfrm>
        </p:spPr>
        <p:txBody>
          <a:bodyPr>
            <a:normAutofit fontScale="90000"/>
          </a:bodyPr>
          <a:lstStyle/>
          <a:p>
            <a:r>
              <a:rPr lang="lv-LV" altLang="lv-LV" sz="27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ERAF piesaistes vispārējie nosacījumi</a:t>
            </a:r>
            <a:r>
              <a:rPr lang="lv-LV" altLang="lv-LV" sz="2700" b="0" dirty="0">
                <a:solidFill>
                  <a:schemeClr val="accent6">
                    <a:lumMod val="75000"/>
                  </a:schemeClr>
                </a:solidFill>
                <a:ea typeface="MS PGothic" panose="020B0600070205080204" pitchFamily="34" charset="-128"/>
              </a:rPr>
              <a:t> </a:t>
            </a:r>
            <a:r>
              <a:rPr lang="lv-LV" altLang="lv-LV" sz="2000" b="0" dirty="0">
                <a:ea typeface="MS PGothic" panose="020B0600070205080204" pitchFamily="34" charset="-128"/>
              </a:rPr>
              <a:t>(1)</a:t>
            </a:r>
            <a:br>
              <a:rPr lang="lv-LV" altLang="lv-LV" sz="2500" b="0" dirty="0">
                <a:ea typeface="MS PGothic" panose="020B0600070205080204" pitchFamily="34" charset="-128"/>
              </a:rPr>
            </a:br>
            <a:r>
              <a:rPr lang="lv-LV" altLang="lv-LV" sz="2700" b="0" dirty="0">
                <a:ea typeface="MS PGothic" panose="020B0600070205080204" pitchFamily="34" charset="-128"/>
              </a:rPr>
              <a:t>(20.12.2016. MK noteikumi Nr. 871)</a:t>
            </a:r>
            <a:endParaRPr lang="en-US" altLang="lv-LV" sz="2700" b="0" dirty="0">
              <a:ea typeface="MS PGothic" panose="020B0600070205080204" pitchFamily="34" charset="-128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10AA6AB-B5AC-4D4C-9E0D-03D2E9210130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3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209726" y="1287244"/>
            <a:ext cx="86950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ERAF DI finansējuma saņēmējs ir </a:t>
            </a:r>
            <a:r>
              <a:rPr lang="lv-LV" altLang="lv-LV" sz="2000" b="1" dirty="0">
                <a:latin typeface="Calibri" panose="020F0502020204030204" pitchFamily="34" charset="0"/>
              </a:rPr>
              <a:t>pašvaldība, kas ir plānošanas reģiona sadarbības partneris</a:t>
            </a:r>
            <a:r>
              <a:rPr lang="lv-LV" altLang="lv-LV" sz="2000" dirty="0">
                <a:latin typeface="Calibri" panose="020F0502020204030204" pitchFamily="34" charset="0"/>
              </a:rPr>
              <a:t> ESF DI projektā;</a:t>
            </a:r>
          </a:p>
          <a:p>
            <a:pPr algn="just">
              <a:buFontTx/>
              <a:buChar char="-"/>
            </a:pPr>
            <a:r>
              <a:rPr lang="lv-LV" altLang="lv-LV" sz="2000" b="1" dirty="0">
                <a:latin typeface="Calibri" panose="020F0502020204030204" pitchFamily="34" charset="0"/>
              </a:rPr>
              <a:t>ERAF ieguldījumi </a:t>
            </a:r>
            <a:r>
              <a:rPr lang="lv-LV" altLang="lv-LV" sz="2000" dirty="0">
                <a:latin typeface="Calibri" panose="020F0502020204030204" pitchFamily="34" charset="0"/>
              </a:rPr>
              <a:t>sabiedrībā balstītu pakalpojumu infrastruktūras risinājumam atbalstāmi, ja tie ir </a:t>
            </a:r>
            <a:r>
              <a:rPr lang="lv-LV" altLang="lv-LV" sz="2000" b="1" dirty="0">
                <a:latin typeface="Calibri" panose="020F0502020204030204" pitchFamily="34" charset="0"/>
              </a:rPr>
              <a:t>atbilstoši</a:t>
            </a:r>
            <a:r>
              <a:rPr lang="lv-LV" altLang="lv-LV" sz="2000" dirty="0">
                <a:latin typeface="Calibri" panose="020F0502020204030204" pitchFamily="34" charset="0"/>
              </a:rPr>
              <a:t>:</a:t>
            </a:r>
          </a:p>
          <a:p>
            <a:pPr lvl="2"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pašvaldību un LM Sociālo pakalpojumu attīstības padomes apstiprinātajiem </a:t>
            </a:r>
            <a:r>
              <a:rPr lang="lv-LV" altLang="lv-LV" sz="2000" b="1" dirty="0">
                <a:latin typeface="Calibri" panose="020F0502020204030204" pitchFamily="34" charset="0"/>
              </a:rPr>
              <a:t>plānošanas reģionu DI plāniem</a:t>
            </a:r>
            <a:r>
              <a:rPr lang="lv-LV" altLang="lv-LV" sz="2000" dirty="0">
                <a:latin typeface="Calibri" panose="020F0502020204030204" pitchFamily="34" charset="0"/>
              </a:rPr>
              <a:t>;</a:t>
            </a:r>
          </a:p>
          <a:p>
            <a:pPr lvl="2"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VARAM Reģionālās attīstības koordinācijas padomē </a:t>
            </a:r>
            <a:r>
              <a:rPr lang="lv-LV" altLang="lv-LV" sz="1800" i="1" dirty="0">
                <a:latin typeface="Calibri" panose="020F0502020204030204" pitchFamily="34" charset="0"/>
              </a:rPr>
              <a:t>(RAKP) </a:t>
            </a:r>
            <a:r>
              <a:rPr lang="lv-LV" altLang="lv-LV" sz="2000" dirty="0">
                <a:latin typeface="Calibri" panose="020F0502020204030204" pitchFamily="34" charset="0"/>
              </a:rPr>
              <a:t>saskaņotajām </a:t>
            </a:r>
            <a:r>
              <a:rPr lang="lv-LV" altLang="lv-LV" sz="2000" b="1" dirty="0">
                <a:latin typeface="Calibri" panose="020F0502020204030204" pitchFamily="34" charset="0"/>
              </a:rPr>
              <a:t>pašvaldību attīstības programmu investīciju plānu projektu idejām</a:t>
            </a:r>
            <a:r>
              <a:rPr lang="lv-LV" altLang="lv-LV" sz="2000" dirty="0">
                <a:latin typeface="Calibri" panose="020F0502020204030204" pitchFamily="34" charset="0"/>
              </a:rPr>
              <a:t> </a:t>
            </a:r>
            <a:r>
              <a:rPr lang="lv-LV" altLang="lv-LV" sz="1800" i="1" dirty="0">
                <a:latin typeface="Calibri" panose="020F0502020204030204" pitchFamily="34" charset="0"/>
              </a:rPr>
              <a:t>(1.projektu atlases kārta) </a:t>
            </a:r>
            <a:r>
              <a:rPr lang="lv-LV" altLang="lv-LV" sz="2000" b="1" dirty="0">
                <a:latin typeface="Calibri" panose="020F0502020204030204" pitchFamily="34" charset="0"/>
              </a:rPr>
              <a:t>un</a:t>
            </a:r>
            <a:r>
              <a:rPr lang="lv-LV" altLang="lv-LV" sz="2000" dirty="0">
                <a:latin typeface="Calibri" panose="020F0502020204030204" pitchFamily="34" charset="0"/>
              </a:rPr>
              <a:t> </a:t>
            </a:r>
            <a:r>
              <a:rPr lang="lv-LV" altLang="lv-LV" sz="2000" b="1" dirty="0">
                <a:latin typeface="Calibri" panose="020F0502020204030204" pitchFamily="34" charset="0"/>
              </a:rPr>
              <a:t>pašvaldību attīstības programmu projektu ideju konceptiem</a:t>
            </a:r>
            <a:r>
              <a:rPr lang="lv-LV" altLang="lv-LV" sz="2000" dirty="0">
                <a:latin typeface="Calibri" panose="020F0502020204030204" pitchFamily="34" charset="0"/>
              </a:rPr>
              <a:t> </a:t>
            </a:r>
            <a:r>
              <a:rPr lang="lv-LV" altLang="lv-LV" sz="1800" i="1" dirty="0">
                <a:latin typeface="Calibri" panose="020F0502020204030204" pitchFamily="34" charset="0"/>
              </a:rPr>
              <a:t>(2.projektu atlases kārta) (atšķirību gadījumā RAKP lemj par grozījumu izdarīšanu tiesību aktā par plānoto ITI finansējumu un rezultatīvajiem rādītājiem, kā arī projektu ideju un projektu ideju konceptu precizēšanu)</a:t>
            </a:r>
            <a:r>
              <a:rPr lang="lv-LV" altLang="lv-LV" sz="2000" dirty="0">
                <a:latin typeface="Calibri" panose="020F0502020204030204" pitchFamily="34" charset="0"/>
              </a:rPr>
              <a:t>;</a:t>
            </a:r>
            <a:endParaRPr lang="lv-LV" altLang="lv-LV" sz="1800" b="1" i="1" dirty="0">
              <a:latin typeface="Calibri" panose="020F0502020204030204" pitchFamily="34" charset="0"/>
            </a:endParaRP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Atbalstāmi </a:t>
            </a:r>
            <a:r>
              <a:rPr lang="lv-LV" altLang="lv-LV" sz="2000" b="1" dirty="0">
                <a:latin typeface="Calibri" panose="020F0502020204030204" pitchFamily="34" charset="0"/>
              </a:rPr>
              <a:t>ieguldījumi publiskajā infrastruktūrā </a:t>
            </a:r>
            <a:r>
              <a:rPr lang="lv-LV" altLang="lv-LV" sz="1800" i="1" dirty="0">
                <a:latin typeface="Calibri" panose="020F0502020204030204" pitchFamily="34" charset="0"/>
              </a:rPr>
              <a:t>(tostarp nomātā)</a:t>
            </a:r>
            <a:r>
              <a:rPr lang="lv-LV" altLang="lv-LV" sz="2000" dirty="0">
                <a:latin typeface="Calibri" panose="020F0502020204030204" pitchFamily="34" charset="0"/>
              </a:rPr>
              <a:t>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Pašvaldība nodrošina projekta </a:t>
            </a:r>
            <a:r>
              <a:rPr lang="lv-LV" altLang="lv-LV" sz="2000" b="1" dirty="0">
                <a:latin typeface="Calibri" panose="020F0502020204030204" pitchFamily="34" charset="0"/>
              </a:rPr>
              <a:t>rezultātu ilgtspēju </a:t>
            </a:r>
            <a:r>
              <a:rPr lang="lv-LV" altLang="lv-LV" sz="2000" dirty="0">
                <a:latin typeface="Calibri" panose="020F0502020204030204" pitchFamily="34" charset="0"/>
              </a:rPr>
              <a:t>vismaz 5 gadus pēc noslēguma maksājuma saņemšanas;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Pakalpojumu </a:t>
            </a:r>
            <a:r>
              <a:rPr lang="lv-LV" altLang="lv-LV" sz="2000" b="1" dirty="0">
                <a:latin typeface="Calibri" panose="020F0502020204030204" pitchFamily="34" charset="0"/>
              </a:rPr>
              <a:t>infrastruktūras</a:t>
            </a:r>
            <a:r>
              <a:rPr lang="lv-LV" altLang="lv-LV" sz="2000" dirty="0">
                <a:latin typeface="Calibri" panose="020F0502020204030204" pitchFamily="34" charset="0"/>
              </a:rPr>
              <a:t> izveidi un </a:t>
            </a:r>
            <a:r>
              <a:rPr lang="lv-LV" altLang="lv-LV" sz="2000" b="1" dirty="0">
                <a:latin typeface="Calibri" panose="020F0502020204030204" pitchFamily="34" charset="0"/>
              </a:rPr>
              <a:t>attīstību nodrošina atbilstoši</a:t>
            </a:r>
            <a:r>
              <a:rPr lang="lv-LV" altLang="lv-LV" sz="2000" dirty="0">
                <a:latin typeface="Calibri" panose="020F0502020204030204" pitchFamily="34" charset="0"/>
              </a:rPr>
              <a:t> normatīvajam aktam par </a:t>
            </a:r>
            <a:r>
              <a:rPr lang="lv-LV" altLang="lv-LV" sz="2000" b="1" dirty="0">
                <a:latin typeface="Calibri" panose="020F0502020204030204" pitchFamily="34" charset="0"/>
              </a:rPr>
              <a:t>prasībām sociālo pakalpojumu sniedzējiem</a:t>
            </a:r>
            <a:r>
              <a:rPr lang="lv-LV" altLang="lv-LV" sz="2000" dirty="0">
                <a:latin typeface="Calibri" panose="020F0502020204030204" pitchFamily="34" charset="0"/>
              </a:rPr>
              <a:t>.</a:t>
            </a:r>
            <a:endParaRPr lang="lv-LV" altLang="lv-LV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85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27212" y="381000"/>
            <a:ext cx="7011987" cy="860571"/>
          </a:xfrm>
        </p:spPr>
        <p:txBody>
          <a:bodyPr>
            <a:normAutofit fontScale="90000"/>
          </a:bodyPr>
          <a:lstStyle/>
          <a:p>
            <a:r>
              <a:rPr lang="lv-LV" altLang="lv-LV" sz="27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ERAF piesaistes vispārējie nosacījumi</a:t>
            </a:r>
            <a:r>
              <a:rPr lang="lv-LV" altLang="lv-LV" sz="2700" b="0" dirty="0">
                <a:solidFill>
                  <a:schemeClr val="accent6">
                    <a:lumMod val="75000"/>
                  </a:schemeClr>
                </a:solidFill>
                <a:ea typeface="MS PGothic" panose="020B0600070205080204" pitchFamily="34" charset="-128"/>
              </a:rPr>
              <a:t> </a:t>
            </a:r>
            <a:r>
              <a:rPr lang="lv-LV" altLang="lv-LV" sz="2000" b="0" dirty="0">
                <a:ea typeface="MS PGothic" panose="020B0600070205080204" pitchFamily="34" charset="-128"/>
              </a:rPr>
              <a:t>(2)</a:t>
            </a:r>
            <a:br>
              <a:rPr lang="lv-LV" altLang="lv-LV" sz="2500" b="0" dirty="0">
                <a:ea typeface="MS PGothic" panose="020B0600070205080204" pitchFamily="34" charset="-128"/>
              </a:rPr>
            </a:br>
            <a:r>
              <a:rPr lang="lv-LV" altLang="lv-LV" sz="2700" b="0" dirty="0">
                <a:ea typeface="MS PGothic" panose="020B0600070205080204" pitchFamily="34" charset="-128"/>
              </a:rPr>
              <a:t>(16.06.2015. MK noteikumi Nr. 313)</a:t>
            </a:r>
            <a:endParaRPr lang="en-US" altLang="lv-LV" sz="2700" b="0" dirty="0">
              <a:ea typeface="MS PGothic" panose="020B0600070205080204" pitchFamily="34" charset="-128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10AA6AB-B5AC-4D4C-9E0D-03D2E9210130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4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192948" y="1768019"/>
            <a:ext cx="8728556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Plānošanas reģiona DI plānā pašvaldību </a:t>
            </a:r>
            <a:r>
              <a:rPr lang="lv-LV" altLang="lv-LV" sz="2000" b="1" dirty="0">
                <a:latin typeface="Calibri" panose="020F0502020204030204" pitchFamily="34" charset="0"/>
              </a:rPr>
              <a:t>infrastruktūras attīstības risinājumi </a:t>
            </a:r>
            <a:r>
              <a:rPr lang="lv-LV" altLang="lv-LV" sz="2000" dirty="0">
                <a:latin typeface="Calibri" panose="020F0502020204030204" pitchFamily="34" charset="0"/>
              </a:rPr>
              <a:t>ir balstīti uz </a:t>
            </a:r>
            <a:r>
              <a:rPr lang="lv-LV" altLang="lv-LV" sz="2000" b="1" dirty="0">
                <a:latin typeface="Calibri" panose="020F0502020204030204" pitchFamily="34" charset="0"/>
              </a:rPr>
              <a:t>mērķa grupas personu vajadzībām </a:t>
            </a:r>
            <a:r>
              <a:rPr lang="lv-LV" altLang="lv-LV" sz="2000" dirty="0">
                <a:latin typeface="Calibri" panose="020F0502020204030204" pitchFamily="34" charset="0"/>
              </a:rPr>
              <a:t>atbilstošāko sabiedrībā balstītu pakalpojumu izvietojumu plānu </a:t>
            </a:r>
            <a:r>
              <a:rPr lang="lv-LV" altLang="lv-LV" sz="1800" i="1" dirty="0">
                <a:latin typeface="Calibri" panose="020F0502020204030204" pitchFamily="34" charset="0"/>
              </a:rPr>
              <a:t>(tostarp paredzot pašvaldību savstarpēju sadarbību)</a:t>
            </a:r>
            <a:r>
              <a:rPr lang="lv-LV" altLang="lv-LV" sz="2000" i="1" dirty="0">
                <a:latin typeface="Calibri" panose="020F0502020204030204" pitchFamily="34" charset="0"/>
              </a:rPr>
              <a:t>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Plānošanas reģiona DI plānā iekļauj ekonomiski pamatotu - izmaksu ziņā </a:t>
            </a:r>
            <a:r>
              <a:rPr lang="lv-LV" altLang="lv-LV" sz="2000" b="1" dirty="0">
                <a:latin typeface="Calibri" panose="020F0502020204030204" pitchFamily="34" charset="0"/>
              </a:rPr>
              <a:t>visefektīvāko</a:t>
            </a:r>
            <a:r>
              <a:rPr lang="lv-LV" altLang="lv-LV" sz="2000" dirty="0">
                <a:latin typeface="Calibri" panose="020F0502020204030204" pitchFamily="34" charset="0"/>
              </a:rPr>
              <a:t> un pašvaldību </a:t>
            </a:r>
            <a:r>
              <a:rPr lang="lv-LV" altLang="lv-LV" sz="2000" b="1" dirty="0">
                <a:latin typeface="Calibri" panose="020F0502020204030204" pitchFamily="34" charset="0"/>
              </a:rPr>
              <a:t>iespējām</a:t>
            </a:r>
            <a:r>
              <a:rPr lang="lv-LV" altLang="lv-LV" sz="2000" dirty="0">
                <a:latin typeface="Calibri" panose="020F0502020204030204" pitchFamily="34" charset="0"/>
              </a:rPr>
              <a:t> un </a:t>
            </a:r>
            <a:r>
              <a:rPr lang="lv-LV" altLang="lv-LV" sz="2000" b="1" dirty="0">
                <a:latin typeface="Calibri" panose="020F0502020204030204" pitchFamily="34" charset="0"/>
              </a:rPr>
              <a:t>vajadzībām atbilstošāko </a:t>
            </a:r>
            <a:r>
              <a:rPr lang="lv-LV" altLang="lv-LV" sz="2000" dirty="0">
                <a:latin typeface="Calibri" panose="020F0502020204030204" pitchFamily="34" charset="0"/>
              </a:rPr>
              <a:t>ERAF infrastruktūras attīstības risinājumu;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Plānošanas reģiona </a:t>
            </a:r>
            <a:r>
              <a:rPr lang="lv-LV" altLang="lv-LV" sz="2000" b="1" dirty="0">
                <a:latin typeface="Calibri" panose="020F0502020204030204" pitchFamily="34" charset="0"/>
              </a:rPr>
              <a:t>DI plāna ieviešanai </a:t>
            </a:r>
            <a:r>
              <a:rPr lang="lv-LV" altLang="lv-LV" sz="2000" dirty="0">
                <a:latin typeface="Calibri" panose="020F0502020204030204" pitchFamily="34" charset="0"/>
              </a:rPr>
              <a:t>nepieciešamo </a:t>
            </a:r>
            <a:r>
              <a:rPr lang="lv-LV" altLang="lv-LV" sz="2000" b="1" dirty="0">
                <a:latin typeface="Calibri" panose="020F0502020204030204" pitchFamily="34" charset="0"/>
              </a:rPr>
              <a:t>kopējo ERAF apmēru </a:t>
            </a:r>
            <a:r>
              <a:rPr lang="lv-LV" altLang="lv-LV" sz="2000" dirty="0">
                <a:latin typeface="Calibri" panose="020F0502020204030204" pitchFamily="34" charset="0"/>
              </a:rPr>
              <a:t>aprēķina, ņemot vērā LM Rīcības plānā DI īstenošanai noteiktās </a:t>
            </a:r>
            <a:r>
              <a:rPr lang="lv-LV" altLang="lv-LV" sz="2000" b="1" dirty="0">
                <a:latin typeface="Calibri" panose="020F0502020204030204" pitchFamily="34" charset="0"/>
              </a:rPr>
              <a:t>indikatīvās izmaksas uz vienu mērķa grupas personu</a:t>
            </a:r>
            <a:r>
              <a:rPr lang="lv-LV" altLang="lv-LV" sz="2000" dirty="0">
                <a:latin typeface="Calibri" panose="020F0502020204030204" pitchFamily="34" charset="0"/>
              </a:rPr>
              <a:t>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Plānošanas reģiona DI plānā norāda </a:t>
            </a:r>
            <a:r>
              <a:rPr lang="lv-LV" altLang="lv-LV" sz="2000" b="1" dirty="0">
                <a:latin typeface="Calibri" panose="020F0502020204030204" pitchFamily="34" charset="0"/>
              </a:rPr>
              <a:t>pašvaldības</a:t>
            </a:r>
            <a:r>
              <a:rPr lang="lv-LV" altLang="lv-LV" sz="2000" dirty="0">
                <a:latin typeface="Calibri" panose="020F0502020204030204" pitchFamily="34" charset="0"/>
              </a:rPr>
              <a:t> </a:t>
            </a:r>
            <a:r>
              <a:rPr lang="lv-LV" altLang="lv-LV" sz="2000" b="1" dirty="0">
                <a:latin typeface="Calibri" panose="020F0502020204030204" pitchFamily="34" charset="0"/>
              </a:rPr>
              <a:t>infrastruktūras attīstības risinājuma īstenošanai reāli nepieciešamo finansējumu</a:t>
            </a:r>
            <a:r>
              <a:rPr lang="lv-LV" altLang="lv-LV" sz="2000" dirty="0">
                <a:latin typeface="Calibri" panose="020F0502020204030204" pitchFamily="34" charset="0"/>
              </a:rPr>
              <a:t> sadalījumā pa finansēšanas avotiem </a:t>
            </a:r>
            <a:r>
              <a:rPr lang="lv-LV" altLang="lv-LV" sz="1800" i="1" dirty="0">
                <a:latin typeface="Calibri" panose="020F0502020204030204" pitchFamily="34" charset="0"/>
              </a:rPr>
              <a:t>(kopējo un uz projektu attiecināmo ERAF, pašvaldību un valsts budžeta finansējumu)</a:t>
            </a:r>
            <a:r>
              <a:rPr lang="lv-LV" altLang="lv-LV" sz="2000" dirty="0">
                <a:latin typeface="Calibri" panose="020F0502020204030204" pitchFamily="34" charset="0"/>
              </a:rPr>
              <a:t>, kā arī sasniedzamo </a:t>
            </a:r>
            <a:r>
              <a:rPr lang="lv-LV" altLang="lv-LV" sz="2000" b="1" dirty="0">
                <a:latin typeface="Calibri" panose="020F0502020204030204" pitchFamily="34" charset="0"/>
              </a:rPr>
              <a:t>uzraudzības rādītāju </a:t>
            </a:r>
            <a:r>
              <a:rPr lang="lv-LV" altLang="lv-LV" sz="2000" dirty="0">
                <a:latin typeface="Calibri" panose="020F0502020204030204" pitchFamily="34" charset="0"/>
              </a:rPr>
              <a:t>katrai pašvaldībai;</a:t>
            </a:r>
          </a:p>
          <a:p>
            <a:pPr algn="just">
              <a:buFontTx/>
              <a:buChar char="-"/>
            </a:pPr>
            <a:r>
              <a:rPr lang="lv-LV" altLang="lv-LV" sz="2000" dirty="0">
                <a:latin typeface="Calibri" panose="020F0502020204030204" pitchFamily="34" charset="0"/>
              </a:rPr>
              <a:t>Plānošanas reģionu DI plānos iekļauj tikai </a:t>
            </a:r>
            <a:r>
              <a:rPr lang="lv-LV" altLang="lv-LV" sz="2000" b="1" dirty="0">
                <a:latin typeface="Calibri" panose="020F0502020204030204" pitchFamily="34" charset="0"/>
              </a:rPr>
              <a:t>ar attiecīgo pašvaldību saskaņotu </a:t>
            </a:r>
            <a:r>
              <a:rPr lang="lv-LV" altLang="lv-LV" sz="2000" dirty="0">
                <a:latin typeface="Calibri" panose="020F0502020204030204" pitchFamily="34" charset="0"/>
              </a:rPr>
              <a:t>sabiedrībā balstītu pakalpojumu infrastruktūras attīstības risinājumu.</a:t>
            </a:r>
          </a:p>
          <a:p>
            <a:pPr algn="just">
              <a:buFontTx/>
              <a:buChar char="-"/>
            </a:pPr>
            <a:endParaRPr lang="lv-LV" altLang="lv-LV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4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827213" y="381000"/>
            <a:ext cx="6261100" cy="6760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lv-LV" sz="27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ERAF DI projektu atlase</a:t>
            </a:r>
            <a:br>
              <a:rPr lang="lv-LV" altLang="lv-LV" sz="250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</a:br>
            <a:endParaRPr lang="en-US" altLang="lv-LV" sz="2200" i="1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50AA029-F17F-4560-929E-DD4FA9563403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5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17491" y="1342444"/>
            <a:ext cx="882517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Calibri" panose="020F0502020204030204" pitchFamily="34" charset="0"/>
              <a:buChar char="-"/>
            </a:pPr>
            <a:r>
              <a:rPr lang="lv-LV" altLang="lv-LV" sz="1800" dirty="0">
                <a:latin typeface="Calibri" panose="020F0502020204030204" pitchFamily="34" charset="0"/>
              </a:rPr>
              <a:t>ERAF DI projektu iesniegumu </a:t>
            </a:r>
            <a:r>
              <a:rPr lang="lv-LV" altLang="lv-LV" sz="1800" b="1" dirty="0">
                <a:latin typeface="Calibri" panose="020F0502020204030204" pitchFamily="34" charset="0"/>
              </a:rPr>
              <a:t>atlasi organizē no 01.01.2018. līdz 31.12.2018</a:t>
            </a:r>
            <a:r>
              <a:rPr lang="lv-LV" altLang="lv-LV" sz="1800" dirty="0">
                <a:latin typeface="Calibri" panose="020F0502020204030204" pitchFamily="34" charset="0"/>
              </a:rPr>
              <a:t>.                     </a:t>
            </a:r>
            <a:r>
              <a:rPr lang="lv-LV" altLang="lv-LV" sz="1800" i="1" dirty="0">
                <a:latin typeface="Calibri" panose="020F0502020204030204" pitchFamily="34" charset="0"/>
              </a:rPr>
              <a:t>(ja plānošanas reģionu DI plānu apstiprina pirms 01.01.2018., projektu iesniegumu atlasi izsludina uzreiz pēc plānošanas reģiona DI plāna apstiprināšanas);</a:t>
            </a:r>
            <a:endParaRPr lang="lv-LV" altLang="lv-LV" sz="1800" dirty="0">
              <a:latin typeface="Calibri" panose="020F0502020204030204" pitchFamily="34" charset="0"/>
            </a:endParaRPr>
          </a:p>
          <a:p>
            <a:pPr marL="285750" indent="-285750" algn="just">
              <a:buFont typeface="Calibri" panose="020F0502020204030204" pitchFamily="34" charset="0"/>
              <a:buChar char="-"/>
            </a:pPr>
            <a:r>
              <a:rPr lang="lv-LV" altLang="lv-LV" sz="1800" dirty="0">
                <a:latin typeface="Calibri" panose="020F0502020204030204" pitchFamily="34" charset="0"/>
              </a:rPr>
              <a:t>Par pašvaldībām, kuras uzaicināmas iesniegt projekta iesniegumu, informē LM </a:t>
            </a:r>
            <a:r>
              <a:rPr lang="lv-LV" altLang="lv-LV" sz="1800" b="1" dirty="0">
                <a:latin typeface="Calibri" panose="020F0502020204030204" pitchFamily="34" charset="0"/>
              </a:rPr>
              <a:t>pēc plānošanas reģiona DI plānu apstiprināšanas</a:t>
            </a:r>
            <a:r>
              <a:rPr lang="lv-LV" altLang="lv-LV" sz="1800" dirty="0">
                <a:latin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Calibri" panose="020F0502020204030204" pitchFamily="34" charset="0"/>
              <a:buChar char="-"/>
            </a:pPr>
            <a:r>
              <a:rPr lang="lv-LV" altLang="lv-LV" sz="1800" dirty="0">
                <a:latin typeface="Calibri" panose="020F0502020204030204" pitchFamily="34" charset="0"/>
              </a:rPr>
              <a:t>Pašvaldība gatavo un iesniedz </a:t>
            </a:r>
            <a:r>
              <a:rPr lang="lv-LV" altLang="lv-LV" sz="1800" b="1" dirty="0">
                <a:latin typeface="Calibri" panose="020F0502020204030204" pitchFamily="34" charset="0"/>
              </a:rPr>
              <a:t>vienu projekta iesniegumu </a:t>
            </a:r>
            <a:r>
              <a:rPr lang="lv-LV" altLang="lv-LV" sz="1800" i="1" dirty="0">
                <a:latin typeface="Calibri" panose="020F0502020204030204" pitchFamily="34" charset="0"/>
              </a:rPr>
              <a:t>(nepieciešamības gadījumā aptverot vairākus infrastruktūras objektus dažādām mērķa grupas personām)</a:t>
            </a:r>
            <a:r>
              <a:rPr lang="lv-LV" altLang="lv-LV" sz="1800" dirty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3006" y="3373769"/>
          <a:ext cx="8489658" cy="3445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237">
                  <a:extLst>
                    <a:ext uri="{9D8B030D-6E8A-4147-A177-3AD203B41FA5}">
                      <a16:colId xmlns:a16="http://schemas.microsoft.com/office/drawing/2014/main" val="2253999293"/>
                    </a:ext>
                  </a:extLst>
                </a:gridCol>
                <a:gridCol w="2794407">
                  <a:extLst>
                    <a:ext uri="{9D8B030D-6E8A-4147-A177-3AD203B41FA5}">
                      <a16:colId xmlns:a16="http://schemas.microsoft.com/office/drawing/2014/main" val="25768162"/>
                    </a:ext>
                  </a:extLst>
                </a:gridCol>
                <a:gridCol w="2790014">
                  <a:extLst>
                    <a:ext uri="{9D8B030D-6E8A-4147-A177-3AD203B41FA5}">
                      <a16:colId xmlns:a16="http://schemas.microsoft.com/office/drawing/2014/main" val="2358112713"/>
                    </a:ext>
                  </a:extLst>
                </a:gridCol>
              </a:tblGrid>
              <a:tr h="611035">
                <a:tc>
                  <a:txBody>
                    <a:bodyPr/>
                    <a:lstStyle/>
                    <a:p>
                      <a:endParaRPr lang="lv-LV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v-LV" b="0" dirty="0"/>
                        <a:t>Pirmā projektu iesniegumu atlases kārta</a:t>
                      </a:r>
                    </a:p>
                  </a:txBody>
                  <a:tcPr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b="0" dirty="0"/>
                        <a:t>Otrā projektu iesniegumu atlases kārta</a:t>
                      </a:r>
                    </a:p>
                  </a:txBody>
                  <a:tcPr>
                    <a:solidFill>
                      <a:srgbClr val="33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32844"/>
                  </a:ext>
                </a:extLst>
              </a:tr>
              <a:tr h="872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b="0" dirty="0">
                          <a:latin typeface="Calibri" panose="020F0502020204030204" pitchFamily="34" charset="0"/>
                        </a:rPr>
                        <a:t>Kas organizē ERAF DI projektu iesniegumu atlasi (sagatavo nolikumu, vērtē)?</a:t>
                      </a:r>
                      <a:endParaRPr lang="lv-LV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b="0" dirty="0">
                          <a:latin typeface="Calibri" panose="020F0502020204030204" pitchFamily="34" charset="0"/>
                        </a:rPr>
                        <a:t>9 nacionālās nozīmes attīstības centri</a:t>
                      </a:r>
                      <a:endParaRPr lang="lv-LV" b="0" dirty="0"/>
                    </a:p>
                    <a:p>
                      <a:endParaRPr lang="lv-LV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/>
                        <a:t>Centrālā finanšu un līgumu aģentūra </a:t>
                      </a:r>
                      <a:r>
                        <a:rPr lang="lv-LV" sz="1600" b="0" i="1" dirty="0"/>
                        <a:t>(CFLA)</a:t>
                      </a:r>
                    </a:p>
                    <a:p>
                      <a:endParaRPr lang="lv-LV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91298"/>
                  </a:ext>
                </a:extLst>
              </a:tr>
              <a:tr h="872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b="0" dirty="0">
                          <a:latin typeface="Calibri" panose="020F0502020204030204" pitchFamily="34" charset="0"/>
                        </a:rPr>
                        <a:t>Kam pieejams ERAF atbalsts?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b="0" dirty="0">
                          <a:latin typeface="Calibri" panose="020F0502020204030204" pitchFamily="34" charset="0"/>
                        </a:rPr>
                        <a:t>9 nacionālās nozīmes attīstības centriem </a:t>
                      </a:r>
                      <a:endParaRPr lang="lv-LV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altLang="lv-LV" b="0" dirty="0">
                          <a:latin typeface="Calibri" panose="020F0502020204030204" pitchFamily="34" charset="0"/>
                        </a:rPr>
                        <a:t>21 reģionālās nozīmes attīstības centriem un 89 pārējam pašvaldībām </a:t>
                      </a:r>
                      <a:endParaRPr lang="lv-LV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23754"/>
                  </a:ext>
                </a:extLst>
              </a:tr>
              <a:tr h="976484">
                <a:tc>
                  <a:txBody>
                    <a:bodyPr/>
                    <a:lstStyle/>
                    <a:p>
                      <a:r>
                        <a:rPr lang="lv-LV" b="0" dirty="0"/>
                        <a:t>Kas slēdz līgumu par projekta īstenošanu?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b="0" dirty="0"/>
                        <a:t>CFLA, pirms tam </a:t>
                      </a:r>
                      <a:r>
                        <a:rPr lang="lv-LV" altLang="lv-LV" sz="1800" b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veicot izvērtēto projekta iesniegumu galīgo pārbaudi</a:t>
                      </a:r>
                      <a:endParaRPr lang="lv-LV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b="0" dirty="0"/>
                        <a:t>CFLA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78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28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76D0DCB-97A9-44FD-9D74-3EBB416CAEFC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6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827213" y="271463"/>
            <a:ext cx="7140618" cy="1036637"/>
          </a:xfrm>
        </p:spPr>
        <p:txBody>
          <a:bodyPr>
            <a:noAutofit/>
          </a:bodyPr>
          <a:lstStyle/>
          <a:p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ERAF DI projektu atbalstāmās darbības un attiecināmās izmaksas (to ierobežojumi)</a:t>
            </a:r>
            <a:endParaRPr lang="en-US" altLang="lv-LV" dirty="0">
              <a:solidFill>
                <a:srgbClr val="4F6228"/>
              </a:solidFill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</p:txBody>
      </p: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442278" y="1597819"/>
            <a:ext cx="83359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lv-LV" altLang="lv-LV" sz="8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17446" y="1366294"/>
          <a:ext cx="8917497" cy="531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63">
                  <a:extLst>
                    <a:ext uri="{9D8B030D-6E8A-4147-A177-3AD203B41FA5}">
                      <a16:colId xmlns:a16="http://schemas.microsoft.com/office/drawing/2014/main" val="3428520757"/>
                    </a:ext>
                  </a:extLst>
                </a:gridCol>
                <a:gridCol w="4825634">
                  <a:extLst>
                    <a:ext uri="{9D8B030D-6E8A-4147-A177-3AD203B41FA5}">
                      <a16:colId xmlns:a16="http://schemas.microsoft.com/office/drawing/2014/main" val="1059932520"/>
                    </a:ext>
                  </a:extLst>
                </a:gridCol>
              </a:tblGrid>
              <a:tr h="368413">
                <a:tc>
                  <a:txBody>
                    <a:bodyPr/>
                    <a:lstStyle/>
                    <a:p>
                      <a:r>
                        <a:rPr lang="lv-LV" dirty="0"/>
                        <a:t>Atbalstāmās darbības (ierobežojumi)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Attiecināmās izmaksas (ierobežojumi)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083666"/>
                  </a:ext>
                </a:extLst>
              </a:tr>
              <a:tr h="908416">
                <a:tc>
                  <a:txBody>
                    <a:bodyPr/>
                    <a:lstStyle/>
                    <a:p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Projekta īstenošanu pamatojošās dokumentācijas izstrāde </a:t>
                      </a:r>
                      <a:r>
                        <a:rPr lang="lv-LV" altLang="lv-LV" sz="1600" i="1" dirty="0">
                          <a:latin typeface="Calibri" panose="020F0502020204030204" pitchFamily="34" charset="0"/>
                        </a:rPr>
                        <a:t>(izņemot projekta iesnieguma izstrādi) </a:t>
                      </a:r>
                      <a:endParaRPr lang="lv-LV" sz="1600" i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Pakalpojumu līgumi </a:t>
                      </a:r>
                      <a:r>
                        <a:rPr lang="lv-LV" sz="1600" i="1" dirty="0"/>
                        <a:t>(PL) </a:t>
                      </a:r>
                      <a:r>
                        <a:rPr lang="lv-LV" dirty="0"/>
                        <a:t>- līdz 10% no būvdarbu līgumu summas, kopā ar būvuzraudzību un autoruzraudzību nepārsniedz 10% no projekta kopējām attiecināmām izmaksām </a:t>
                      </a:r>
                      <a:r>
                        <a:rPr lang="lv-LV" sz="1600" i="1" dirty="0"/>
                        <a:t>(PKAI)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92195"/>
                  </a:ext>
                </a:extLst>
              </a:tr>
              <a:tr h="368413">
                <a:tc>
                  <a:txBody>
                    <a:bodyPr/>
                    <a:lstStyle/>
                    <a:p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Nekustamā īpašuma </a:t>
                      </a:r>
                      <a:r>
                        <a:rPr lang="lv-LV" altLang="lv-LV" sz="1600" i="1" dirty="0">
                          <a:latin typeface="Calibri" panose="020F0502020204030204" pitchFamily="34" charset="0"/>
                        </a:rPr>
                        <a:t>(nekustamā īpašuma un zemes)</a:t>
                      </a: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 iegāde </a:t>
                      </a:r>
                      <a:endParaRPr lang="lv-LV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PL - 10% no PKAI</a:t>
                      </a:r>
                      <a:endParaRPr lang="lv-LV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7627"/>
                  </a:ext>
                </a:extLst>
              </a:tr>
              <a:tr h="90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Jaunu būvju būvniecība, esošu būvju pārbūve vai atjaunošana </a:t>
                      </a:r>
                      <a:r>
                        <a:rPr lang="lv-LV" altLang="lv-LV" sz="1600" i="1" dirty="0">
                          <a:latin typeface="Calibri" panose="020F0502020204030204" pitchFamily="34" charset="0"/>
                        </a:rPr>
                        <a:t>(tostarp būvekspertīze, būvuzraudzība, </a:t>
                      </a:r>
                      <a:r>
                        <a:rPr lang="lv-LV" altLang="lv-LV" sz="1600" i="1" dirty="0" err="1">
                          <a:latin typeface="Calibri" panose="020F0502020204030204" pitchFamily="34" charset="0"/>
                        </a:rPr>
                        <a:t>autoruzraudzī-ba)</a:t>
                      </a:r>
                      <a:r>
                        <a:rPr lang="lv-LV" altLang="lv-LV" sz="1600" i="1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un teritorijas labiekārtošana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PL - teritorijas labiekārtošanai izmaksas plāno tādā apmērā, lai nodrošinātu objekta nodošanu ekspluatācijā un vides un informācijas pieejamību mērķa grupas personām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87236"/>
                  </a:ext>
                </a:extLst>
              </a:tr>
              <a:tr h="368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Materiāli tehniskā nodrošinājuma iegāde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57246"/>
                  </a:ext>
                </a:extLst>
              </a:tr>
              <a:tr h="399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Informācijas un publicitātes pasākumi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PL – līdz 2% no PKAI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71096"/>
                  </a:ext>
                </a:extLst>
              </a:tr>
              <a:tr h="368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800" dirty="0">
                          <a:latin typeface="Calibri" panose="020F0502020204030204" pitchFamily="34" charset="0"/>
                        </a:rPr>
                        <a:t>Projekta vadība un īstenošana</a:t>
                      </a:r>
                      <a:endParaRPr lang="lv-LV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Personāla atlīdzības izmaksas </a:t>
                      </a:r>
                      <a:r>
                        <a:rPr lang="lv-LV" sz="1600" i="1" dirty="0"/>
                        <a:t>(PAI)</a:t>
                      </a:r>
                      <a:r>
                        <a:rPr lang="lv-LV" dirty="0"/>
                        <a:t> </a:t>
                      </a:r>
                      <a:r>
                        <a:rPr lang="lv-LV" sz="1600" i="1" dirty="0"/>
                        <a:t>(ja noslodze ir ne mazāka kā 30% un nepārsniedz 20.12.2016. MKN Nr. 871 fiksētos apmērus)</a:t>
                      </a:r>
                      <a:r>
                        <a:rPr lang="lv-LV" sz="1800" i="1" dirty="0"/>
                        <a:t>, </a:t>
                      </a:r>
                      <a:r>
                        <a:rPr lang="lv-LV" sz="1800" i="0" dirty="0"/>
                        <a:t>PL darba vietu aprīkošanai </a:t>
                      </a:r>
                      <a:r>
                        <a:rPr lang="lv-LV" sz="1600" i="1" dirty="0"/>
                        <a:t>(3000 </a:t>
                      </a:r>
                      <a:r>
                        <a:rPr lang="lv-LV" sz="1600" i="1" dirty="0" err="1"/>
                        <a:t>eur</a:t>
                      </a:r>
                      <a:r>
                        <a:rPr lang="lv-LV" sz="1600" i="1" dirty="0"/>
                        <a:t>)</a:t>
                      </a:r>
                      <a:r>
                        <a:rPr lang="lv-LV" sz="1800" i="0" dirty="0"/>
                        <a:t>, netiešās izmaksas </a:t>
                      </a:r>
                      <a:r>
                        <a:rPr lang="lv-LV" sz="1600" i="1" dirty="0"/>
                        <a:t>(15%  no PAI)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78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55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024" y="381000"/>
            <a:ext cx="6929306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ERAF DI projektu finansēšanas 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13" y="1417642"/>
            <a:ext cx="8883941" cy="54403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lv-LV" altLang="lv-LV" sz="21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ERAD DI projektu izmaksu struktūra: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b="1" dirty="0">
                <a:latin typeface="Calibri" panose="020F0502020204030204" pitchFamily="34" charset="0"/>
              </a:rPr>
              <a:t>Attiecināmās izmaksas: </a:t>
            </a:r>
            <a:r>
              <a:rPr lang="lv-LV" altLang="lv-LV" sz="1900" dirty="0">
                <a:latin typeface="Calibri" panose="020F0502020204030204" pitchFamily="34" charset="0"/>
              </a:rPr>
              <a:t>tiešās attiecināmās izmaksas </a:t>
            </a:r>
            <a:r>
              <a:rPr lang="lv-LV" altLang="lv-LV" sz="1700" i="1" dirty="0">
                <a:latin typeface="Calibri" panose="020F0502020204030204" pitchFamily="34" charset="0"/>
              </a:rPr>
              <a:t>(PAI un PL)</a:t>
            </a:r>
            <a:r>
              <a:rPr lang="lv-LV" altLang="lv-LV" sz="1900" dirty="0">
                <a:latin typeface="Calibri" panose="020F0502020204030204" pitchFamily="34" charset="0"/>
              </a:rPr>
              <a:t>, netiešās attiecināmās izmaksas </a:t>
            </a:r>
            <a:r>
              <a:rPr lang="lv-LV" altLang="lv-LV" sz="1700" i="1" dirty="0">
                <a:latin typeface="Calibri" panose="020F0502020204030204" pitchFamily="34" charset="0"/>
              </a:rPr>
              <a:t>(15% no PAI)</a:t>
            </a:r>
            <a:r>
              <a:rPr lang="lv-LV" altLang="lv-LV" sz="1900" dirty="0">
                <a:latin typeface="Calibri" panose="020F0502020204030204" pitchFamily="34" charset="0"/>
              </a:rPr>
              <a:t>, neparedzētās izmaksas </a:t>
            </a:r>
            <a:r>
              <a:rPr lang="lv-LV" altLang="lv-LV" sz="1700" i="1" dirty="0">
                <a:latin typeface="Calibri" panose="020F0502020204030204" pitchFamily="34" charset="0"/>
              </a:rPr>
              <a:t>(5% no tiešām attiecinām izmaksām)</a:t>
            </a:r>
            <a:r>
              <a:rPr lang="lv-LV" altLang="lv-LV" sz="1900" dirty="0">
                <a:latin typeface="Calibri" panose="020F0502020204030204" pitchFamily="34" charset="0"/>
              </a:rPr>
              <a:t>;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b="1" dirty="0">
                <a:latin typeface="Calibri" panose="020F0502020204030204" pitchFamily="34" charset="0"/>
              </a:rPr>
              <a:t>Neattiecināmās izmaksas: </a:t>
            </a:r>
            <a:r>
              <a:rPr lang="lv-LV" altLang="lv-LV" sz="1900" dirty="0">
                <a:latin typeface="Calibri" panose="020F0502020204030204" pitchFamily="34" charset="0"/>
              </a:rPr>
              <a:t>izmaksas, kas ir saistītas ar projektu, bet pārsniedz projektam apstiprināto PKAI apmēru un attiecināmo izmaksu ierobežojumus.</a:t>
            </a:r>
          </a:p>
          <a:p>
            <a:pPr algn="just"/>
            <a:r>
              <a:rPr lang="lv-LV" altLang="lv-LV" sz="21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ERAF DI projektu izmaksu finansēšanas avoti: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b="1" dirty="0">
                <a:latin typeface="Calibri" panose="020F0502020204030204" pitchFamily="34" charset="0"/>
              </a:rPr>
              <a:t>Attiecināmās izmaksas: </a:t>
            </a:r>
            <a:r>
              <a:rPr lang="lv-LV" altLang="lv-LV" sz="1900" dirty="0">
                <a:latin typeface="Calibri" panose="020F0502020204030204" pitchFamily="34" charset="0"/>
              </a:rPr>
              <a:t>ERAF </a:t>
            </a:r>
            <a:r>
              <a:rPr lang="lv-LV" altLang="lv-LV" sz="1700" i="1" dirty="0">
                <a:latin typeface="Calibri" panose="020F0502020204030204" pitchFamily="34" charset="0"/>
              </a:rPr>
              <a:t>(85% no PKAI)</a:t>
            </a:r>
            <a:r>
              <a:rPr lang="lv-LV" altLang="lv-LV" sz="1900" dirty="0">
                <a:latin typeface="Calibri" panose="020F0502020204030204" pitchFamily="34" charset="0"/>
              </a:rPr>
              <a:t>, nacionālais publiskais finansējums </a:t>
            </a:r>
            <a:r>
              <a:rPr lang="lv-LV" altLang="lv-LV" sz="1700" i="1" dirty="0">
                <a:latin typeface="Calibri" panose="020F0502020204030204" pitchFamily="34" charset="0"/>
              </a:rPr>
              <a:t>(pašvaldību un valsts budžeta līdzekļi kopsummā 15% no PKAI)</a:t>
            </a:r>
            <a:r>
              <a:rPr lang="lv-LV" altLang="lv-LV" sz="1900" dirty="0">
                <a:latin typeface="Calibri" panose="020F0502020204030204" pitchFamily="34" charset="0"/>
              </a:rPr>
              <a:t>;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b="1" dirty="0">
                <a:latin typeface="Calibri" panose="020F0502020204030204" pitchFamily="34" charset="0"/>
              </a:rPr>
              <a:t>Neattiecināmās izmaksas: </a:t>
            </a:r>
            <a:r>
              <a:rPr lang="lv-LV" altLang="lv-LV" sz="1900" dirty="0">
                <a:latin typeface="Calibri" panose="020F0502020204030204" pitchFamily="34" charset="0"/>
              </a:rPr>
              <a:t>pašvaldības budžeta līdzekļi.</a:t>
            </a:r>
          </a:p>
          <a:p>
            <a:pPr algn="just"/>
            <a:r>
              <a:rPr lang="lv-LV" altLang="lv-LV" sz="21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ERAF DI projektu attiecināmo izmaksu attiecināmības periods</a:t>
            </a:r>
            <a:r>
              <a:rPr lang="lv-LV" altLang="lv-LV" sz="2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  <a:endParaRPr lang="lv-LV" altLang="lv-LV" sz="21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dirty="0">
                <a:latin typeface="Calibri" panose="020F0502020204030204" pitchFamily="34" charset="0"/>
              </a:rPr>
              <a:t>Projekta īstenošanu pamatojošās dokumentācijas izstrādes izmaksas – attiecināmas </a:t>
            </a:r>
            <a:r>
              <a:rPr lang="lv-LV" altLang="lv-LV" sz="1900" b="1" dirty="0">
                <a:latin typeface="Calibri" panose="020F0502020204030204" pitchFamily="34" charset="0"/>
              </a:rPr>
              <a:t>no 01.01.2017.</a:t>
            </a:r>
            <a:r>
              <a:rPr lang="lv-LV" altLang="lv-LV" sz="1900" dirty="0">
                <a:latin typeface="Calibri" panose="020F0502020204030204" pitchFamily="34" charset="0"/>
              </a:rPr>
              <a:t>;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dirty="0">
                <a:latin typeface="Calibri" panose="020F0502020204030204" pitchFamily="34" charset="0"/>
              </a:rPr>
              <a:t>Pārējās tiešās un netiešās projekta izmaksas – attiecināmas </a:t>
            </a:r>
            <a:r>
              <a:rPr lang="lv-LV" altLang="lv-LV" sz="1900" b="1" dirty="0">
                <a:latin typeface="Calibri" panose="020F0502020204030204" pitchFamily="34" charset="0"/>
              </a:rPr>
              <a:t>no dienas, kad </a:t>
            </a:r>
            <a:r>
              <a:rPr lang="lv-LV" altLang="lv-LV" sz="1900" dirty="0">
                <a:latin typeface="Calibri" panose="020F0502020204030204" pitchFamily="34" charset="0"/>
              </a:rPr>
              <a:t>plānošanas reģionu </a:t>
            </a:r>
            <a:r>
              <a:rPr lang="lv-LV" altLang="lv-LV" sz="1900" b="1" dirty="0">
                <a:latin typeface="Calibri" panose="020F0502020204030204" pitchFamily="34" charset="0"/>
              </a:rPr>
              <a:t>DI plāni ir apstiprināti </a:t>
            </a:r>
            <a:r>
              <a:rPr lang="lv-LV" altLang="lv-LV" sz="1900" dirty="0">
                <a:latin typeface="Calibri" panose="020F0502020204030204" pitchFamily="34" charset="0"/>
              </a:rPr>
              <a:t>LM </a:t>
            </a:r>
            <a:r>
              <a:rPr lang="lv-LV" altLang="lv-LV" sz="1900" b="1" dirty="0">
                <a:latin typeface="Calibri" panose="020F0502020204030204" pitchFamily="34" charset="0"/>
              </a:rPr>
              <a:t>Sociālo pakalpojumu attīstības padomē.</a:t>
            </a:r>
          </a:p>
          <a:p>
            <a:pPr algn="just"/>
            <a:r>
              <a:rPr lang="lv-LV" altLang="lv-LV" sz="21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Maksājumu veikšana ERAF DI projektā: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dirty="0">
                <a:latin typeface="Calibri" panose="020F0502020204030204" pitchFamily="34" charset="0"/>
              </a:rPr>
              <a:t>Pašvaldība </a:t>
            </a:r>
            <a:r>
              <a:rPr lang="lv-LV" altLang="lv-LV" sz="1900" b="1" dirty="0" err="1">
                <a:latin typeface="Calibri" panose="020F0502020204030204" pitchFamily="34" charset="0"/>
              </a:rPr>
              <a:t>priekšfinansē</a:t>
            </a:r>
            <a:r>
              <a:rPr lang="lv-LV" altLang="lv-LV" sz="1900" dirty="0">
                <a:latin typeface="Calibri" panose="020F0502020204030204" pitchFamily="34" charset="0"/>
              </a:rPr>
              <a:t> projektu no saņemtā CFLA </a:t>
            </a:r>
            <a:r>
              <a:rPr lang="lv-LV" altLang="lv-LV" sz="1900" b="1" dirty="0">
                <a:latin typeface="Calibri" panose="020F0502020204030204" pitchFamily="34" charset="0"/>
              </a:rPr>
              <a:t>avansa maksājuma </a:t>
            </a:r>
            <a:r>
              <a:rPr lang="lv-LV" altLang="lv-LV" sz="1900" dirty="0">
                <a:latin typeface="Calibri" panose="020F0502020204030204" pitchFamily="34" charset="0"/>
              </a:rPr>
              <a:t>un </a:t>
            </a:r>
            <a:r>
              <a:rPr lang="lv-LV" altLang="lv-LV" sz="1900" b="1" dirty="0">
                <a:latin typeface="Calibri" panose="020F0502020204030204" pitchFamily="34" charset="0"/>
              </a:rPr>
              <a:t>pašvaldības budžeta</a:t>
            </a:r>
            <a:r>
              <a:rPr lang="lv-LV" altLang="lv-LV" sz="1900" dirty="0">
                <a:latin typeface="Calibri" panose="020F0502020204030204" pitchFamily="34" charset="0"/>
              </a:rPr>
              <a:t> līdzekļiem;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dirty="0">
                <a:latin typeface="Calibri" panose="020F0502020204030204" pitchFamily="34" charset="0"/>
              </a:rPr>
              <a:t>Pašvaldība </a:t>
            </a:r>
            <a:r>
              <a:rPr lang="lv-LV" altLang="lv-LV" sz="1900" b="1" dirty="0">
                <a:latin typeface="Calibri" panose="020F0502020204030204" pitchFamily="34" charset="0"/>
              </a:rPr>
              <a:t>maksājuma pieprasījumā </a:t>
            </a:r>
            <a:r>
              <a:rPr lang="lv-LV" altLang="lv-LV" sz="1600" i="1" dirty="0">
                <a:latin typeface="Calibri" panose="020F0502020204030204" pitchFamily="34" charset="0"/>
              </a:rPr>
              <a:t>(MP)</a:t>
            </a:r>
            <a:r>
              <a:rPr lang="lv-LV" altLang="lv-LV" sz="1900" dirty="0">
                <a:latin typeface="Calibri" panose="020F0502020204030204" pitchFamily="34" charset="0"/>
              </a:rPr>
              <a:t> kopā ar izmaksu pamatojošiem dokumentiem iekļauj </a:t>
            </a:r>
            <a:r>
              <a:rPr lang="lv-LV" altLang="lv-LV" sz="1900" b="1" dirty="0">
                <a:latin typeface="Calibri" panose="020F0502020204030204" pitchFamily="34" charset="0"/>
              </a:rPr>
              <a:t>tikai veiktās tiešās attiecināmās izmaksas</a:t>
            </a:r>
            <a:r>
              <a:rPr lang="lv-LV" altLang="lv-LV" sz="1900" dirty="0">
                <a:latin typeface="Calibri" panose="020F0502020204030204" pitchFamily="34" charset="0"/>
              </a:rPr>
              <a:t>. Netiešās attiecināmās izmaksas aprēķina un MP summē matemātiski;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lv-LV" altLang="lv-LV" sz="1900" dirty="0">
                <a:latin typeface="Calibri" panose="020F0502020204030204" pitchFamily="34" charset="0"/>
              </a:rPr>
              <a:t>CFLA apstiprina MP un veic starpposma maksājumu. </a:t>
            </a:r>
            <a:r>
              <a:rPr lang="lv-LV" altLang="lv-LV" sz="1900" b="1" dirty="0">
                <a:latin typeface="Calibri" panose="020F0502020204030204" pitchFamily="34" charset="0"/>
              </a:rPr>
              <a:t>Avansa un starpposmu maksājumu kopsumma nepārsniedz 90% </a:t>
            </a:r>
            <a:r>
              <a:rPr lang="lv-LV" altLang="lv-LV" sz="1900" dirty="0">
                <a:latin typeface="Calibri" panose="020F0502020204030204" pitchFamily="34" charset="0"/>
              </a:rPr>
              <a:t>no PKAI.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5424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381254" y="4391027"/>
            <a:ext cx="4608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/>
              </a:rPr>
              <a:t>www.lm.gov.lv</a:t>
            </a:r>
            <a:endParaRPr lang="lv-LV" altLang="lv-LV" sz="16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</p:txBody>
      </p:sp>
      <p:sp>
        <p:nvSpPr>
          <p:cNvPr id="44035" name="Virsraksts 4"/>
          <p:cNvSpPr txBox="1">
            <a:spLocks/>
          </p:cNvSpPr>
          <p:nvPr/>
        </p:nvSpPr>
        <p:spPr bwMode="auto">
          <a:xfrm>
            <a:off x="827091" y="2606678"/>
            <a:ext cx="7489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2800" b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Uzzini:</a:t>
            </a:r>
          </a:p>
        </p:txBody>
      </p:sp>
      <p:sp>
        <p:nvSpPr>
          <p:cNvPr id="6" name="Virsraksts 4"/>
          <p:cNvSpPr txBox="1">
            <a:spLocks/>
          </p:cNvSpPr>
          <p:nvPr/>
        </p:nvSpPr>
        <p:spPr>
          <a:xfrm>
            <a:off x="2879727" y="3436941"/>
            <a:ext cx="3384551" cy="61912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sz="2000" b="1" dirty="0" err="1">
                <a:solidFill>
                  <a:srgbClr val="00592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atbildiga.iestade@lm.gov.lv</a:t>
            </a:r>
            <a:br>
              <a:rPr lang="lv-LV" sz="2000" dirty="0">
                <a:solidFill>
                  <a:srgbClr val="00592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lv-LV" sz="2000" dirty="0">
              <a:solidFill>
                <a:srgbClr val="00592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37" name="Virsraksts 4"/>
          <p:cNvSpPr txBox="1">
            <a:spLocks/>
          </p:cNvSpPr>
          <p:nvPr/>
        </p:nvSpPr>
        <p:spPr bwMode="auto">
          <a:xfrm>
            <a:off x="3136903" y="3641728"/>
            <a:ext cx="30956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800" b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67021600</a:t>
            </a:r>
          </a:p>
        </p:txBody>
      </p:sp>
    </p:spTree>
    <p:extLst>
      <p:ext uri="{BB962C8B-B14F-4D97-AF65-F5344CB8AC3E}">
        <p14:creationId xmlns:p14="http://schemas.microsoft.com/office/powerpoint/2010/main" val="332870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2692388"/>
            <a:ext cx="7997825" cy="1423987"/>
          </a:xfrm>
        </p:spPr>
        <p:txBody>
          <a:bodyPr>
            <a:normAutofit fontScale="90000"/>
          </a:bodyPr>
          <a:lstStyle/>
          <a:p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ea typeface="MS PGothic" panose="020B0600070205080204" pitchFamily="34" charset="-128"/>
              </a:rPr>
              <a:t>Diskusija par identificēto mērķa grupas personu skaitu un pašvaldību iespējām nodrošināt pakalpojumus identificētajām mērķa grupas personām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44523" y="4924153"/>
            <a:ext cx="8178800" cy="1735137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endParaRPr lang="lv-LV" altLang="lv-LV" sz="1800" dirty="0">
              <a:solidFill>
                <a:srgbClr val="005927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</a:pPr>
            <a:r>
              <a:rPr lang="lv-LV" altLang="lv-LV" sz="2400" b="1" dirty="0">
                <a:latin typeface="Tahoma" panose="020B0604030504040204" pitchFamily="34" charset="0"/>
                <a:ea typeface="MS PGothic" panose="020B0600070205080204" pitchFamily="34" charset="-128"/>
              </a:rPr>
              <a:t>Sarmīte </a:t>
            </a:r>
            <a:r>
              <a:rPr lang="lv-LV" altLang="lv-LV" sz="2400" b="1" dirty="0" err="1">
                <a:latin typeface="Tahoma" panose="020B0604030504040204" pitchFamily="34" charset="0"/>
                <a:ea typeface="MS PGothic" panose="020B0600070205080204" pitchFamily="34" charset="-128"/>
              </a:rPr>
              <a:t>Uzuliņa</a:t>
            </a:r>
            <a:endParaRPr lang="lv-LV" altLang="lv-LV" sz="2400" b="1" dirty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</a:pPr>
            <a:r>
              <a:rPr lang="lv-LV" altLang="lv-LV" sz="1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Eiropas Savienības struktūrfondu departamenta direktore,</a:t>
            </a:r>
          </a:p>
          <a:p>
            <a:pPr algn="r">
              <a:lnSpc>
                <a:spcPct val="80000"/>
              </a:lnSpc>
            </a:pPr>
            <a:r>
              <a:rPr lang="lv-LV" altLang="lv-LV" sz="1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Eiropas Savienības fondu atbildīgās iestādes vadītāja</a:t>
            </a:r>
          </a:p>
          <a:p>
            <a:pPr>
              <a:lnSpc>
                <a:spcPct val="80000"/>
              </a:lnSpc>
            </a:pPr>
            <a:endParaRPr lang="lv-LV" altLang="lv-LV" sz="13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16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951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ERAF DI projektu ieguldījumi</vt:lpstr>
      <vt:lpstr>Saturs</vt:lpstr>
      <vt:lpstr>ERAF piesaistes vispārējie nosacījumi (1) (20.12.2016. MK noteikumi Nr. 871)</vt:lpstr>
      <vt:lpstr>ERAF piesaistes vispārējie nosacījumi (2) (16.06.2015. MK noteikumi Nr. 313)</vt:lpstr>
      <vt:lpstr>ERAF DI projektu atlase </vt:lpstr>
      <vt:lpstr>ERAF DI projektu atbalstāmās darbības un attiecināmās izmaksas (to ierobežojumi)</vt:lpstr>
      <vt:lpstr>ERAF DI projektu finansēšanas nosacījumi</vt:lpstr>
      <vt:lpstr>PowerPoint Presentation</vt:lpstr>
      <vt:lpstr>Diskusija par identificēto mērķa grupas personu skaitu un pašvaldību iespējām nodrošināt pakalpojumus identificētajām mērķa grupas personām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Pārejas no institucionālās aprūpes uz sabiedrībā balstītiem pakalpojumiem ilgtspēja</dc:title>
  <dc:creator>Maksims Ivanovs</dc:creator>
  <cp:lastModifiedBy>Anita Ābolina</cp:lastModifiedBy>
  <cp:revision>94</cp:revision>
  <dcterms:created xsi:type="dcterms:W3CDTF">2016-10-05T08:29:55Z</dcterms:created>
  <dcterms:modified xsi:type="dcterms:W3CDTF">2017-05-03T11:45:43Z</dcterms:modified>
</cp:coreProperties>
</file>