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57" d="100"/>
          <a:sy n="157" d="100"/>
        </p:scale>
        <p:origin x="-294"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lstStyle>
            <a:lvl1pPr marL="457200" marR="0" lvl="0"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7233848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1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p1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p1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p1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p1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40f47526a0_0_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40f47526a0_0_8: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7f4ebfb75_0_1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27f4ebfb75_0_1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6985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p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10: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1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7f4ebfb75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g27f4ebfb75_0_0: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7f4ebfb75_0_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g27f4ebfb75_0_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1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120000" h="120000" extrusionOk="0">
                <a:moveTo>
                  <a:pt x="0" y="120000"/>
                </a:moveTo>
                <a:lnTo>
                  <a:pt x="0" y="0"/>
                </a:lnTo>
                <a:lnTo>
                  <a:pt x="120000"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120000" h="120000" extrusionOk="0">
                <a:moveTo>
                  <a:pt x="0" y="120000"/>
                </a:moveTo>
                <a:lnTo>
                  <a:pt x="0" y="0"/>
                </a:lnTo>
                <a:lnTo>
                  <a:pt x="120000"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a:noFill/>
          <a:ln>
            <a:noFill/>
          </a:ln>
        </p:spPr>
        <p:txBody>
          <a:bodyPr spcFirstLastPara="1" wrap="square" lIns="91425" tIns="91425" rIns="91425" bIns="91425" anchor="b" anchorCtr="0"/>
          <a:lstStyle>
            <a:lvl1pPr marL="0" marR="0" lvl="0" indent="0" algn="ctr" rtl="0">
              <a:lnSpc>
                <a:spcPct val="100000"/>
              </a:lnSpc>
              <a:spcBef>
                <a:spcPts val="0"/>
              </a:spcBef>
              <a:spcAft>
                <a:spcPts val="0"/>
              </a:spcAft>
              <a:buClr>
                <a:schemeClr val="dk1"/>
              </a:buClr>
              <a:buSzPts val="1400"/>
              <a:buFont typeface="Roboto Slab"/>
              <a:buNone/>
              <a:defRPr sz="4000" b="0" i="0" u="none" strike="noStrike" cap="none">
                <a:solidFill>
                  <a:schemeClr val="dk1"/>
                </a:solidFill>
                <a:latin typeface="Roboto Slab"/>
                <a:ea typeface="Roboto Slab"/>
                <a:cs typeface="Roboto Slab"/>
                <a:sym typeface="Roboto Slab"/>
              </a:defRPr>
            </a:lvl1pPr>
            <a:lvl2pPr lvl="1"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2pPr>
            <a:lvl3pPr lvl="2"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3pPr>
            <a:lvl4pPr lvl="3"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4pPr>
            <a:lvl5pPr lvl="4"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5pPr>
            <a:lvl6pPr lvl="5"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6pPr>
            <a:lvl7pPr lvl="6"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7pPr>
            <a:lvl8pPr lvl="7"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8pPr>
            <a:lvl9pPr lvl="8" indent="0" algn="ctr">
              <a:spcBef>
                <a:spcPts val="0"/>
              </a:spcBef>
              <a:spcAft>
                <a:spcPts val="0"/>
              </a:spcAft>
              <a:buClr>
                <a:schemeClr val="dk1"/>
              </a:buClr>
              <a:buSzPts val="1400"/>
              <a:buFont typeface="Roboto Slab"/>
              <a:buNone/>
              <a:defRPr sz="4000">
                <a:solidFill>
                  <a:schemeClr val="dk1"/>
                </a:solidFill>
                <a:latin typeface="Roboto Slab"/>
                <a:ea typeface="Roboto Slab"/>
                <a:cs typeface="Roboto Slab"/>
                <a:sym typeface="Roboto Slab"/>
              </a:defRPr>
            </a:lvl9pPr>
          </a:lstStyle>
          <a:p>
            <a:endParaRPr/>
          </a:p>
        </p:txBody>
      </p:sp>
      <p:sp>
        <p:nvSpPr>
          <p:cNvPr id="14" name="Google Shape;14;p2"/>
          <p:cNvSpPr txBox="1">
            <a:spLocks noGrp="1"/>
          </p:cNvSpPr>
          <p:nvPr>
            <p:ph type="subTitle" idx="1"/>
          </p:nvPr>
        </p:nvSpPr>
        <p:spPr>
          <a:xfrm>
            <a:off x="1680302" y="3049450"/>
            <a:ext cx="5783400" cy="909000"/>
          </a:xfrm>
          <a:prstGeom prst="rect">
            <a:avLst/>
          </a:prstGeom>
          <a:noFill/>
          <a:ln>
            <a:noFill/>
          </a:ln>
        </p:spPr>
        <p:txBody>
          <a:bodyPr spcFirstLastPara="1" wrap="square" lIns="91425" tIns="91425" rIns="91425" bIns="91425" anchor="t" anchorCtr="0"/>
          <a:lstStyle>
            <a:lvl1pPr marL="0" marR="0" lvl="0" indent="0" algn="ctr" rtl="0">
              <a:lnSpc>
                <a:spcPct val="100000"/>
              </a:lnSpc>
              <a:spcBef>
                <a:spcPts val="0"/>
              </a:spcBef>
              <a:spcAft>
                <a:spcPts val="0"/>
              </a:spcAft>
              <a:buClr>
                <a:schemeClr val="accent5"/>
              </a:buClr>
              <a:buSzPts val="1800"/>
              <a:buFont typeface="Roboto Slab"/>
              <a:buNone/>
              <a:defRPr sz="2400" b="0" i="0" u="none" strike="noStrike" cap="none">
                <a:solidFill>
                  <a:schemeClr val="accent5"/>
                </a:solidFill>
                <a:latin typeface="Roboto Slab"/>
                <a:ea typeface="Roboto Slab"/>
                <a:cs typeface="Roboto Slab"/>
                <a:sym typeface="Roboto Slab"/>
              </a:defRPr>
            </a:lvl1pPr>
            <a:lvl2pPr marL="0" marR="0" lvl="1"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2pPr>
            <a:lvl3pPr marL="0" marR="0" lvl="2"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3pPr>
            <a:lvl4pPr marL="0" marR="0" lvl="3"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4pPr>
            <a:lvl5pPr marL="0" marR="0" lvl="4"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5pPr>
            <a:lvl6pPr marL="0" marR="0" lvl="5"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6pPr>
            <a:lvl7pPr marL="0" marR="0" lvl="6"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7pPr>
            <a:lvl8pPr marL="0" marR="0" lvl="7"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8pPr>
            <a:lvl9pPr marL="0" marR="0" lvl="8" indent="0" algn="ctr" rtl="0">
              <a:lnSpc>
                <a:spcPct val="100000"/>
              </a:lnSpc>
              <a:spcBef>
                <a:spcPts val="0"/>
              </a:spcBef>
              <a:spcAft>
                <a:spcPts val="0"/>
              </a:spcAft>
              <a:buClr>
                <a:schemeClr val="accent5"/>
              </a:buClr>
              <a:buSzPts val="1400"/>
              <a:buFont typeface="Roboto Slab"/>
              <a:buNone/>
              <a:defRPr sz="2400" b="0" i="0" u="none" strike="noStrike" cap="none">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4" name="Google Shape;54;p11"/>
          <p:cNvSpPr txBox="1">
            <a:spLocks noGrp="1"/>
          </p:cNvSpPr>
          <p:nvPr>
            <p:ph type="title"/>
          </p:nvPr>
        </p:nvSpPr>
        <p:spPr>
          <a:xfrm>
            <a:off x="387900" y="1152450"/>
            <a:ext cx="8368200" cy="1538400"/>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chemeClr val="accent5"/>
              </a:buClr>
              <a:buSzPts val="1400"/>
              <a:buFont typeface="Roboto Slab"/>
              <a:buNone/>
              <a:defRPr sz="13000" b="0" i="0" u="none" strike="noStrike" cap="none">
                <a:solidFill>
                  <a:schemeClr val="accent5"/>
                </a:solidFill>
                <a:latin typeface="Roboto Slab"/>
                <a:ea typeface="Roboto Slab"/>
                <a:cs typeface="Roboto Slab"/>
                <a:sym typeface="Roboto Slab"/>
              </a:defRPr>
            </a:lvl1pPr>
            <a:lvl2pPr lvl="1"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2pPr>
            <a:lvl3pPr lvl="2"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3pPr>
            <a:lvl4pPr lvl="3"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4pPr>
            <a:lvl5pPr lvl="4"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5pPr>
            <a:lvl6pPr lvl="5"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6pPr>
            <a:lvl7pPr lvl="6"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7pPr>
            <a:lvl8pPr lvl="7"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8pPr>
            <a:lvl9pPr lvl="8" indent="0" algn="ctr">
              <a:spcBef>
                <a:spcPts val="0"/>
              </a:spcBef>
              <a:spcAft>
                <a:spcPts val="0"/>
              </a:spcAft>
              <a:buClr>
                <a:schemeClr val="accent5"/>
              </a:buClr>
              <a:buSzPts val="1400"/>
              <a:buFont typeface="Roboto Slab"/>
              <a:buNone/>
              <a:defRPr sz="13000">
                <a:solidFill>
                  <a:schemeClr val="accent5"/>
                </a:solidFill>
                <a:latin typeface="Roboto Slab"/>
                <a:ea typeface="Roboto Slab"/>
                <a:cs typeface="Roboto Slab"/>
                <a:sym typeface="Roboto Slab"/>
              </a:defRPr>
            </a:lvl9pPr>
          </a:lstStyle>
          <a:p>
            <a:endParaRPr/>
          </a:p>
        </p:txBody>
      </p:sp>
      <p:sp>
        <p:nvSpPr>
          <p:cNvPr id="55" name="Google Shape;55;p11"/>
          <p:cNvSpPr txBox="1">
            <a:spLocks noGrp="1"/>
          </p:cNvSpPr>
          <p:nvPr>
            <p:ph type="body" idx="1"/>
          </p:nvPr>
        </p:nvSpPr>
        <p:spPr>
          <a:xfrm>
            <a:off x="387900" y="2919450"/>
            <a:ext cx="8368200" cy="10716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1"/>
              </a:buClr>
              <a:buSzPts val="1800"/>
              <a:buFont typeface="Roboto"/>
              <a:buChar char="●"/>
              <a:defRPr sz="1800" b="0" i="0" u="none" strike="noStrike" cap="none">
                <a:solidFill>
                  <a:schemeClr val="dk1"/>
                </a:solidFill>
                <a:latin typeface="Roboto"/>
                <a:ea typeface="Roboto"/>
                <a:cs typeface="Roboto"/>
                <a:sym typeface="Roboto"/>
              </a:defRPr>
            </a:lvl1pPr>
            <a:lvl2pPr marL="914400" marR="0" lvl="1"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2pPr>
            <a:lvl3pPr marL="1371600" marR="0" lvl="2"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3pPr>
            <a:lvl4pPr marL="1828800" marR="0" lvl="3"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4pPr>
            <a:lvl5pPr marL="2286000" marR="0" lvl="4"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5pPr>
            <a:lvl6pPr marL="2743200" marR="0" lvl="5"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6pPr>
            <a:lvl7pPr marL="3200400" marR="0" lvl="6"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7pPr>
            <a:lvl8pPr marL="3657600" marR="0" lvl="7" indent="-317500" algn="ctr"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8pPr>
            <a:lvl9pPr marL="4114800" marR="0" lvl="8" indent="-317500" algn="ctr" rtl="0">
              <a:lnSpc>
                <a:spcPct val="115000"/>
              </a:lnSpc>
              <a:spcBef>
                <a:spcPts val="1600"/>
              </a:spcBef>
              <a:spcAft>
                <a:spcPts val="1600"/>
              </a:spcAft>
              <a:buClr>
                <a:schemeClr val="dk1"/>
              </a:buClr>
              <a:buSzPts val="1400"/>
              <a:buFont typeface="Roboto"/>
              <a:buChar char="■"/>
              <a:defRPr sz="1400" b="0" i="0" u="none" strike="noStrike" cap="none">
                <a:solidFill>
                  <a:schemeClr val="dk1"/>
                </a:solidFill>
                <a:latin typeface="Roboto"/>
                <a:ea typeface="Roboto"/>
                <a:cs typeface="Roboto"/>
                <a:sym typeface="Roboto"/>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cxnSp>
        <p:nvCxnSpPr>
          <p:cNvPr id="17" name="Google Shape;17;p3"/>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Roboto Slab"/>
              <a:buNone/>
              <a:defRPr sz="30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9pPr>
          </a:lstStyle>
          <a:p>
            <a:endParaRPr/>
          </a:p>
        </p:txBody>
      </p:sp>
      <p:sp>
        <p:nvSpPr>
          <p:cNvPr id="19" name="Google Shape;19;p3"/>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1"/>
              </a:buClr>
              <a:buSzPts val="1800"/>
              <a:buFont typeface="Roboto"/>
              <a:buChar char="●"/>
              <a:defRPr sz="1800" b="0" i="0" u="none" strike="noStrike" cap="none">
                <a:solidFill>
                  <a:schemeClr val="dk1"/>
                </a:solidFill>
                <a:latin typeface="Roboto"/>
                <a:ea typeface="Roboto"/>
                <a:cs typeface="Roboto"/>
                <a:sym typeface="Roboto"/>
              </a:defRPr>
            </a:lvl1pPr>
            <a:lvl2pPr marL="914400" marR="0" lvl="1"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1"/>
              </a:buClr>
              <a:buSzPts val="1400"/>
              <a:buFont typeface="Roboto"/>
              <a:buChar char="■"/>
              <a:defRPr sz="1400" b="0" i="0" u="none" strike="noStrike" cap="none">
                <a:solidFill>
                  <a:schemeClr val="dk1"/>
                </a:solidFill>
                <a:latin typeface="Roboto"/>
                <a:ea typeface="Roboto"/>
                <a:cs typeface="Roboto"/>
                <a:sym typeface="Roboto"/>
              </a:defRPr>
            </a:lvl9pPr>
          </a:lstStyle>
          <a:p>
            <a:endParaRPr/>
          </a:p>
        </p:txBody>
      </p:sp>
      <p:sp>
        <p:nvSpPr>
          <p:cNvPr id="20" name="Google Shape;20;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cxnSp>
        <p:nvCxnSpPr>
          <p:cNvPr id="22" name="Google Shape;22;p4"/>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23" name="Google Shape;23;p4"/>
          <p:cNvSpPr txBox="1">
            <a:spLocks noGrp="1"/>
          </p:cNvSpPr>
          <p:nvPr>
            <p:ph type="title"/>
          </p:nvPr>
        </p:nvSpPr>
        <p:spPr>
          <a:xfrm>
            <a:off x="480750" y="1764950"/>
            <a:ext cx="8222100" cy="907500"/>
          </a:xfrm>
          <a:prstGeom prst="rect">
            <a:avLst/>
          </a:prstGeom>
          <a:noFill/>
          <a:ln>
            <a:noFill/>
          </a:ln>
        </p:spPr>
        <p:txBody>
          <a:bodyPr spcFirstLastPara="1" wrap="square" lIns="91425" tIns="91425" rIns="91425" bIns="91425" anchor="b" anchorCtr="0"/>
          <a:lstStyle>
            <a:lvl1pPr marL="0" marR="0" lvl="0" indent="0" algn="ctr" rtl="0">
              <a:lnSpc>
                <a:spcPct val="100000"/>
              </a:lnSpc>
              <a:spcBef>
                <a:spcPts val="0"/>
              </a:spcBef>
              <a:spcAft>
                <a:spcPts val="0"/>
              </a:spcAft>
              <a:buClr>
                <a:schemeClr val="dk1"/>
              </a:buClr>
              <a:buSzPts val="1400"/>
              <a:buFont typeface="Roboto Slab"/>
              <a:buNone/>
              <a:defRPr sz="4800" b="0" i="0" u="none" strike="noStrike" cap="none">
                <a:solidFill>
                  <a:schemeClr val="dk1"/>
                </a:solidFill>
                <a:latin typeface="Roboto Slab"/>
                <a:ea typeface="Roboto Slab"/>
                <a:cs typeface="Roboto Slab"/>
                <a:sym typeface="Roboto Slab"/>
              </a:defRPr>
            </a:lvl1pPr>
            <a:lvl2pPr lvl="1"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2pPr>
            <a:lvl3pPr lvl="2"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3pPr>
            <a:lvl4pPr lvl="3"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4pPr>
            <a:lvl5pPr lvl="4"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5pPr>
            <a:lvl6pPr lvl="5"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6pPr>
            <a:lvl7pPr lvl="6"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7pPr>
            <a:lvl8pPr lvl="7"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8pPr>
            <a:lvl9pPr lvl="8" indent="0" algn="ctr">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Roboto Slab"/>
              <a:buNone/>
              <a:defRPr sz="30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1pPr>
            <a:lvl2pPr marL="914400" marR="0" lvl="1"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dk1"/>
              </a:buClr>
              <a:buSzPts val="1200"/>
              <a:buFont typeface="Roboto"/>
              <a:buChar char="■"/>
              <a:defRPr sz="1200" b="0" i="0" u="none" strike="noStrike" cap="none">
                <a:solidFill>
                  <a:schemeClr val="dk1"/>
                </a:solidFill>
                <a:latin typeface="Roboto"/>
                <a:ea typeface="Roboto"/>
                <a:cs typeface="Roboto"/>
                <a:sym typeface="Roboto"/>
              </a:defRPr>
            </a:lvl9pPr>
          </a:lstStyle>
          <a:p>
            <a:endParaRPr/>
          </a:p>
        </p:txBody>
      </p:sp>
      <p:sp>
        <p:nvSpPr>
          <p:cNvPr id="29" name="Google Shape;29;p5"/>
          <p:cNvSpPr txBox="1">
            <a:spLocks noGrp="1"/>
          </p:cNvSpPr>
          <p:nvPr>
            <p:ph type="body" idx="2"/>
          </p:nvPr>
        </p:nvSpPr>
        <p:spPr>
          <a:xfrm>
            <a:off x="4756200" y="1489825"/>
            <a:ext cx="3999900" cy="30789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1pPr>
            <a:lvl2pPr marL="914400" marR="0" lvl="1"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dk1"/>
              </a:buClr>
              <a:buSzPts val="1200"/>
              <a:buFont typeface="Roboto"/>
              <a:buChar char="■"/>
              <a:defRPr sz="1200" b="0" i="0" u="none" strike="noStrike" cap="none">
                <a:solidFill>
                  <a:schemeClr val="dk1"/>
                </a:solidFill>
                <a:latin typeface="Roboto"/>
                <a:ea typeface="Roboto"/>
                <a:cs typeface="Roboto"/>
                <a:sym typeface="Roboto"/>
              </a:defRPr>
            </a:lvl9pPr>
          </a:lstStyle>
          <a:p>
            <a:endParaRPr/>
          </a:p>
        </p:txBody>
      </p:sp>
      <p:sp>
        <p:nvSpPr>
          <p:cNvPr id="30" name="Google Shape;30;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Roboto Slab"/>
              <a:buNone/>
              <a:defRPr sz="30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Roboto Slab"/>
              <a:buNone/>
              <a:defRPr sz="24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2400">
                <a:solidFill>
                  <a:schemeClr val="dk1"/>
                </a:solidFill>
                <a:latin typeface="Roboto Slab"/>
                <a:ea typeface="Roboto Slab"/>
                <a:cs typeface="Roboto Slab"/>
                <a:sym typeface="Roboto Slab"/>
              </a:defRPr>
            </a:lvl9pPr>
          </a:lstStyle>
          <a:p>
            <a:endParaRPr/>
          </a:p>
        </p:txBody>
      </p:sp>
      <p:sp>
        <p:nvSpPr>
          <p:cNvPr id="37" name="Google Shape;37;p7"/>
          <p:cNvSpPr txBox="1">
            <a:spLocks noGrp="1"/>
          </p:cNvSpPr>
          <p:nvPr>
            <p:ph type="body" idx="1"/>
          </p:nvPr>
        </p:nvSpPr>
        <p:spPr>
          <a:xfrm>
            <a:off x="387900" y="1594025"/>
            <a:ext cx="2808000" cy="26811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1pPr>
            <a:lvl2pPr marL="914400" marR="0" lvl="1"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dk1"/>
              </a:buClr>
              <a:buSzPts val="1200"/>
              <a:buFont typeface="Roboto"/>
              <a:buChar char="○"/>
              <a:defRPr sz="1200" b="0" i="0" u="none" strike="noStrike" cap="none">
                <a:solidFill>
                  <a:schemeClr val="dk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dk1"/>
              </a:buClr>
              <a:buSzPts val="1200"/>
              <a:buFont typeface="Roboto"/>
              <a:buChar char="■"/>
              <a:defRPr sz="1200" b="0" i="0" u="none" strike="noStrike" cap="none">
                <a:solidFill>
                  <a:schemeClr val="dk1"/>
                </a:solidFill>
                <a:latin typeface="Roboto"/>
                <a:ea typeface="Roboto"/>
                <a:cs typeface="Roboto"/>
                <a:sym typeface="Roboto"/>
              </a:defRPr>
            </a:lvl9pPr>
          </a:lstStyle>
          <a:p>
            <a:endParaRPr/>
          </a:p>
        </p:txBody>
      </p:sp>
      <p:sp>
        <p:nvSpPr>
          <p:cNvPr id="38" name="Google Shape;3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Clr>
                <a:schemeClr val="dk1"/>
              </a:buClr>
              <a:buSzPts val="1400"/>
              <a:buFont typeface="Roboto Slab"/>
              <a:buNone/>
              <a:defRPr sz="48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4800">
                <a:solidFill>
                  <a:schemeClr val="dk1"/>
                </a:solidFill>
                <a:latin typeface="Roboto Slab"/>
                <a:ea typeface="Roboto Slab"/>
                <a:cs typeface="Roboto Slab"/>
                <a:sym typeface="Roboto Slab"/>
              </a:defRPr>
            </a:lvl9pPr>
          </a:lstStyle>
          <a:p>
            <a:endParaRPr/>
          </a:p>
        </p:txBody>
      </p:sp>
      <p:sp>
        <p:nvSpPr>
          <p:cNvPr id="41" name="Google Shape;4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a:noFill/>
          <a:ln>
            <a:noFill/>
          </a:ln>
        </p:spPr>
        <p:txBody>
          <a:bodyPr spcFirstLastPara="1" wrap="square" lIns="91425" tIns="91425" rIns="91425" bIns="91425" anchor="b" anchorCtr="0"/>
          <a:lstStyle>
            <a:lvl1pPr marL="0" marR="0" lvl="0" indent="0" algn="ctr" rtl="0">
              <a:lnSpc>
                <a:spcPct val="100000"/>
              </a:lnSpc>
              <a:spcBef>
                <a:spcPts val="0"/>
              </a:spcBef>
              <a:spcAft>
                <a:spcPts val="0"/>
              </a:spcAft>
              <a:buClr>
                <a:schemeClr val="dk1"/>
              </a:buClr>
              <a:buSzPts val="1400"/>
              <a:buFont typeface="Roboto Slab"/>
              <a:buNone/>
              <a:defRPr sz="3800" b="0" i="0" u="none" strike="noStrike" cap="none">
                <a:solidFill>
                  <a:schemeClr val="dk1"/>
                </a:solidFill>
                <a:latin typeface="Roboto Slab"/>
                <a:ea typeface="Roboto Slab"/>
                <a:cs typeface="Roboto Slab"/>
                <a:sym typeface="Roboto Slab"/>
              </a:defRPr>
            </a:lvl1pPr>
            <a:lvl2pPr lvl="1"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2pPr>
            <a:lvl3pPr lvl="2"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3pPr>
            <a:lvl4pPr lvl="3"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4pPr>
            <a:lvl5pPr lvl="4"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5pPr>
            <a:lvl6pPr lvl="5"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6pPr>
            <a:lvl7pPr lvl="6"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7pPr>
            <a:lvl8pPr lvl="7"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8pPr>
            <a:lvl9pPr lvl="8" indent="0" algn="ctr">
              <a:spcBef>
                <a:spcPts val="0"/>
              </a:spcBef>
              <a:spcAft>
                <a:spcPts val="0"/>
              </a:spcAft>
              <a:buClr>
                <a:schemeClr val="dk1"/>
              </a:buClr>
              <a:buSzPts val="1400"/>
              <a:buFont typeface="Roboto Slab"/>
              <a:buNone/>
              <a:defRPr sz="3800">
                <a:solidFill>
                  <a:schemeClr val="dk1"/>
                </a:solidFill>
                <a:latin typeface="Roboto Slab"/>
                <a:ea typeface="Roboto Slab"/>
                <a:cs typeface="Roboto Slab"/>
                <a:sym typeface="Roboto Slab"/>
              </a:defRPr>
            </a:lvl9pPr>
          </a:lstStyle>
          <a:p>
            <a:endParaRPr/>
          </a:p>
        </p:txBody>
      </p:sp>
      <p:sp>
        <p:nvSpPr>
          <p:cNvPr id="46" name="Google Shape;46;p9"/>
          <p:cNvSpPr txBox="1">
            <a:spLocks noGrp="1"/>
          </p:cNvSpPr>
          <p:nvPr>
            <p:ph type="subTitle" idx="1"/>
          </p:nvPr>
        </p:nvSpPr>
        <p:spPr>
          <a:xfrm>
            <a:off x="265500" y="2769001"/>
            <a:ext cx="4045200" cy="1345500"/>
          </a:xfrm>
          <a:prstGeom prst="rect">
            <a:avLst/>
          </a:prstGeom>
          <a:noFill/>
          <a:ln>
            <a:noFill/>
          </a:ln>
        </p:spPr>
        <p:txBody>
          <a:bodyPr spcFirstLastPara="1" wrap="square" lIns="91425" tIns="91425" rIns="91425" bIns="91425" anchor="t" anchorCtr="0"/>
          <a:lstStyle>
            <a:lvl1pPr marL="0" marR="0" lvl="0" indent="0" algn="ctr" rtl="0">
              <a:lnSpc>
                <a:spcPct val="100000"/>
              </a:lnSpc>
              <a:spcBef>
                <a:spcPts val="0"/>
              </a:spcBef>
              <a:spcAft>
                <a:spcPts val="0"/>
              </a:spcAft>
              <a:buClr>
                <a:schemeClr val="accent5"/>
              </a:buClr>
              <a:buSzPts val="1800"/>
              <a:buFont typeface="Roboto"/>
              <a:buNone/>
              <a:defRPr sz="2100" b="0" i="0" u="none" strike="noStrike" cap="none">
                <a:solidFill>
                  <a:schemeClr val="accent5"/>
                </a:solidFill>
                <a:latin typeface="Roboto"/>
                <a:ea typeface="Roboto"/>
                <a:cs typeface="Roboto"/>
                <a:sym typeface="Roboto"/>
              </a:defRPr>
            </a:lvl1pPr>
            <a:lvl2pPr marL="0" marR="0" lvl="1"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2pPr>
            <a:lvl3pPr marL="0" marR="0" lvl="2"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3pPr>
            <a:lvl4pPr marL="0" marR="0" lvl="3"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4pPr>
            <a:lvl5pPr marL="0" marR="0" lvl="4"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5pPr>
            <a:lvl6pPr marL="0" marR="0" lvl="5"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6pPr>
            <a:lvl7pPr marL="0" marR="0" lvl="6"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7pPr>
            <a:lvl8pPr marL="0" marR="0" lvl="7"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8pPr>
            <a:lvl9pPr marL="0" marR="0" lvl="8" indent="0" algn="ctr" rtl="0">
              <a:lnSpc>
                <a:spcPct val="100000"/>
              </a:lnSpc>
              <a:spcBef>
                <a:spcPts val="0"/>
              </a:spcBef>
              <a:spcAft>
                <a:spcPts val="0"/>
              </a:spcAft>
              <a:buClr>
                <a:schemeClr val="accent5"/>
              </a:buClr>
              <a:buSzPts val="1400"/>
              <a:buFont typeface="Roboto"/>
              <a:buNone/>
              <a:defRPr sz="2100" b="0" i="0" u="none" strike="noStrike" cap="none">
                <a:solidFill>
                  <a:schemeClr val="accent5"/>
                </a:solidFill>
                <a:latin typeface="Roboto"/>
                <a:ea typeface="Roboto"/>
                <a:cs typeface="Roboto"/>
                <a:sym typeface="Roboto"/>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1"/>
              </a:buClr>
              <a:buSzPts val="1800"/>
              <a:buFont typeface="Roboto"/>
              <a:buChar char="●"/>
              <a:defRPr sz="1800" b="0" i="0" u="none" strike="noStrike" cap="none">
                <a:solidFill>
                  <a:schemeClr val="dk1"/>
                </a:solidFill>
                <a:latin typeface="Roboto"/>
                <a:ea typeface="Roboto"/>
                <a:cs typeface="Roboto"/>
                <a:sym typeface="Roboto"/>
              </a:defRPr>
            </a:lvl1pPr>
            <a:lvl2pPr marL="914400" marR="0" lvl="1"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1"/>
              </a:buClr>
              <a:buSzPts val="1400"/>
              <a:buFont typeface="Roboto"/>
              <a:buChar char="■"/>
              <a:defRPr sz="1400" b="0" i="0" u="none" strike="noStrike" cap="none">
                <a:solidFill>
                  <a:schemeClr val="dk1"/>
                </a:solidFill>
                <a:latin typeface="Roboto"/>
                <a:ea typeface="Roboto"/>
                <a:cs typeface="Roboto"/>
                <a:sym typeface="Roboto"/>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1"/>
              </a:buClr>
              <a:buSzPts val="1800"/>
              <a:buFont typeface="Roboto Slab"/>
              <a:buNone/>
              <a:defRPr sz="1800" b="0" i="0" u="none" strike="noStrike" cap="none">
                <a:solidFill>
                  <a:schemeClr val="dk1"/>
                </a:solidFill>
                <a:latin typeface="Roboto Slab"/>
                <a:ea typeface="Roboto Slab"/>
                <a:cs typeface="Roboto Slab"/>
                <a:sym typeface="Roboto Slab"/>
              </a:defRPr>
            </a:lvl1pPr>
            <a:lvl2pPr marL="914400" marR="0" lvl="1" indent="-317500" algn="l" rtl="0">
              <a:lnSpc>
                <a:spcPct val="115000"/>
              </a:lnSpc>
              <a:spcBef>
                <a:spcPts val="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1"/>
              </a:buClr>
              <a:buSzPts val="1400"/>
              <a:buFont typeface="Roboto"/>
              <a:buChar char="■"/>
              <a:defRPr sz="1400" b="0" i="0" u="none" strike="noStrike" cap="none">
                <a:solidFill>
                  <a:schemeClr val="dk1"/>
                </a:solidFill>
                <a:latin typeface="Roboto"/>
                <a:ea typeface="Roboto"/>
                <a:cs typeface="Roboto"/>
                <a:sym typeface="Roboto"/>
              </a:defRPr>
            </a:lvl9pPr>
          </a:lstStyle>
          <a:p>
            <a:endParaRPr/>
          </a:p>
        </p:txBody>
      </p:sp>
      <p:sp>
        <p:nvSpPr>
          <p:cNvPr id="51" name="Google Shape;51;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Roboto Slab"/>
              <a:buNone/>
              <a:defRPr sz="3000" b="0" i="0" u="none" strike="noStrike" cap="none">
                <a:solidFill>
                  <a:schemeClr val="dk1"/>
                </a:solidFill>
                <a:latin typeface="Roboto Slab"/>
                <a:ea typeface="Roboto Slab"/>
                <a:cs typeface="Roboto Slab"/>
                <a:sym typeface="Roboto Slab"/>
              </a:defRPr>
            </a:lvl1pPr>
            <a:lvl2pPr lvl="1"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2pPr>
            <a:lvl3pPr lvl="2"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3pPr>
            <a:lvl4pPr lvl="3"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4pPr>
            <a:lvl5pPr lvl="4"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5pPr>
            <a:lvl6pPr lvl="5"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6pPr>
            <a:lvl7pPr lvl="6"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7pPr>
            <a:lvl8pPr lvl="7"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8pPr>
            <a:lvl9pPr lvl="8" indent="0">
              <a:spcBef>
                <a:spcPts val="0"/>
              </a:spcBef>
              <a:spcAft>
                <a:spcPts val="0"/>
              </a:spcAft>
              <a:buClr>
                <a:schemeClr val="dk1"/>
              </a:buClr>
              <a:buSzPts val="14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1"/>
              </a:buClr>
              <a:buSzPts val="1800"/>
              <a:buFont typeface="Roboto"/>
              <a:buChar char="●"/>
              <a:defRPr sz="1800" b="0" i="0" u="none" strike="noStrike" cap="none">
                <a:solidFill>
                  <a:schemeClr val="dk1"/>
                </a:solidFill>
                <a:latin typeface="Roboto"/>
                <a:ea typeface="Roboto"/>
                <a:cs typeface="Roboto"/>
                <a:sym typeface="Roboto"/>
              </a:defRPr>
            </a:lvl1pPr>
            <a:lvl2pPr marL="914400" marR="0" lvl="1"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1"/>
              </a:buClr>
              <a:buSzPts val="1400"/>
              <a:buFont typeface="Roboto"/>
              <a:buChar char="○"/>
              <a:defRPr sz="1400" b="0" i="0" u="none" strike="noStrike" cap="none">
                <a:solidFill>
                  <a:schemeClr val="dk1"/>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1"/>
              </a:buClr>
              <a:buSzPts val="1400"/>
              <a:buFont typeface="Roboto"/>
              <a:buChar char="■"/>
              <a:defRPr sz="1400" b="0" i="0" u="none" strike="noStrike" cap="none">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1pPr>
            <a:lvl2pPr marL="0" marR="0" lvl="1"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2pPr>
            <a:lvl3pPr marL="0" marR="0" lvl="2"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3pPr>
            <a:lvl4pPr marL="0" marR="0" lvl="3"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4pPr>
            <a:lvl5pPr marL="0" marR="0" lvl="4"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5pPr>
            <a:lvl6pPr marL="0" marR="0" lvl="5"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6pPr>
            <a:lvl7pPr marL="0" marR="0" lvl="6"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7pPr>
            <a:lvl8pPr marL="0" marR="0" lvl="7"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8pPr>
            <a:lvl9pPr marL="0" marR="0" lvl="8" indent="0" algn="r" rtl="0">
              <a:lnSpc>
                <a:spcPct val="100000"/>
              </a:lnSpc>
              <a:spcBef>
                <a:spcPts val="0"/>
              </a:spcBef>
              <a:spcAft>
                <a:spcPts val="0"/>
              </a:spcAft>
              <a:buClr>
                <a:schemeClr val="dk1"/>
              </a:buClr>
              <a:buFont typeface="Roboto"/>
              <a:buNone/>
              <a:defRPr sz="1000" b="0" i="0" u="none" strike="noStrike" cap="none">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1680302" y="1188925"/>
            <a:ext cx="5783400" cy="1457400"/>
          </a:xfrm>
          <a:prstGeom prst="rect">
            <a:avLst/>
          </a:prstGeom>
          <a:noFill/>
          <a:ln>
            <a:noFill/>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chemeClr val="dk1"/>
              </a:buClr>
              <a:buFont typeface="Roboto Slab"/>
              <a:buNone/>
            </a:pPr>
            <a:endParaRPr sz="3000" b="0" i="0" u="none" strike="noStrike" cap="none">
              <a:solidFill>
                <a:schemeClr val="dk1"/>
              </a:solidFill>
              <a:latin typeface="Roboto Slab"/>
              <a:ea typeface="Roboto Slab"/>
              <a:cs typeface="Roboto Slab"/>
              <a:sym typeface="Roboto Slab"/>
            </a:endParaRPr>
          </a:p>
          <a:p>
            <a:pPr marL="0" marR="0" lvl="0" indent="0" algn="ctr" rtl="0">
              <a:lnSpc>
                <a:spcPct val="100000"/>
              </a:lnSpc>
              <a:spcBef>
                <a:spcPts val="0"/>
              </a:spcBef>
              <a:spcAft>
                <a:spcPts val="0"/>
              </a:spcAft>
              <a:buClr>
                <a:schemeClr val="dk1"/>
              </a:buClr>
              <a:buFont typeface="Roboto Slab"/>
              <a:buNone/>
            </a:pPr>
            <a:endParaRPr sz="3000" b="0" i="0" u="none" strike="noStrike" cap="none">
              <a:solidFill>
                <a:schemeClr val="dk1"/>
              </a:solidFill>
              <a:latin typeface="Roboto Slab"/>
              <a:ea typeface="Roboto Slab"/>
              <a:cs typeface="Roboto Slab"/>
              <a:sym typeface="Roboto Slab"/>
            </a:endParaRPr>
          </a:p>
          <a:p>
            <a:pPr marL="0" marR="0" lvl="0" indent="0" algn="ctr" rtl="0">
              <a:lnSpc>
                <a:spcPct val="100000"/>
              </a:lnSpc>
              <a:spcBef>
                <a:spcPts val="0"/>
              </a:spcBef>
              <a:spcAft>
                <a:spcPts val="0"/>
              </a:spcAft>
              <a:buClr>
                <a:schemeClr val="dk1"/>
              </a:buClr>
              <a:buFont typeface="Roboto Slab"/>
              <a:buNone/>
            </a:pPr>
            <a:endParaRPr sz="3000" b="0" i="0" u="none" strike="noStrike" cap="none">
              <a:solidFill>
                <a:schemeClr val="dk1"/>
              </a:solidFill>
              <a:latin typeface="Roboto Slab"/>
              <a:ea typeface="Roboto Slab"/>
              <a:cs typeface="Roboto Slab"/>
              <a:sym typeface="Roboto Slab"/>
            </a:endParaRPr>
          </a:p>
          <a:p>
            <a:pPr marL="0" marR="0" lvl="0" indent="0" algn="ctr"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Individuālās sociālās rehabilitācijas programmas īstenošana: RC ZELDA pieredze</a:t>
            </a:r>
            <a:endParaRPr sz="3000" b="0" i="0" u="none" strike="noStrike" cap="none">
              <a:solidFill>
                <a:schemeClr val="dk1"/>
              </a:solidFill>
              <a:latin typeface="Roboto Slab"/>
              <a:ea typeface="Roboto Slab"/>
              <a:cs typeface="Roboto Slab"/>
              <a:sym typeface="Roboto Slab"/>
            </a:endParaRPr>
          </a:p>
        </p:txBody>
      </p:sp>
      <p:sp>
        <p:nvSpPr>
          <p:cNvPr id="64" name="Google Shape;64;p13"/>
          <p:cNvSpPr txBox="1">
            <a:spLocks noGrp="1"/>
          </p:cNvSpPr>
          <p:nvPr>
            <p:ph type="subTitle" idx="1"/>
          </p:nvPr>
        </p:nvSpPr>
        <p:spPr>
          <a:xfrm>
            <a:off x="1680300" y="3049450"/>
            <a:ext cx="5783400" cy="10089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chemeClr val="accent5"/>
              </a:buClr>
              <a:buFont typeface="Roboto Slab"/>
              <a:buNone/>
            </a:pPr>
            <a:r>
              <a:rPr lang="en-GB" sz="1400" b="0" i="0" u="none" strike="noStrike" cap="none">
                <a:solidFill>
                  <a:schemeClr val="accent5"/>
                </a:solidFill>
                <a:latin typeface="Roboto Slab"/>
                <a:ea typeface="Roboto Slab"/>
                <a:cs typeface="Roboto Slab"/>
                <a:sym typeface="Roboto Slab"/>
              </a:rPr>
              <a:t>Aleksandra Pavlovska, atbalsta persona-sociālā darbiniece,  RC ZELDA struktūrvienības “Sabiedrība visiem” vadītāja</a:t>
            </a:r>
            <a:endParaRPr sz="1400" b="0" i="0" u="none" strike="noStrike" cap="none">
              <a:solidFill>
                <a:schemeClr val="accent5"/>
              </a:solidFill>
              <a:latin typeface="Roboto Slab"/>
              <a:ea typeface="Roboto Slab"/>
              <a:cs typeface="Roboto Slab"/>
              <a:sym typeface="Roboto Slab"/>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Individuālā sociālās rehabilitācijas programma: darbs komandā</a:t>
            </a:r>
            <a:endParaRPr sz="3000" b="0" i="0" u="none" strike="noStrike" cap="none">
              <a:solidFill>
                <a:schemeClr val="dk1"/>
              </a:solidFill>
              <a:latin typeface="Roboto Slab"/>
              <a:ea typeface="Roboto Slab"/>
              <a:cs typeface="Roboto Slab"/>
              <a:sym typeface="Roboto Slab"/>
            </a:endParaRPr>
          </a:p>
        </p:txBody>
      </p:sp>
      <p:sp>
        <p:nvSpPr>
          <p:cNvPr id="118" name="Google Shape;118;p22"/>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15000"/>
              </a:lnSpc>
              <a:spcBef>
                <a:spcPts val="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šī programma varētu būt kā konstruktors - būvēt atbalsta komandas, pamatojoties uz </a:t>
            </a:r>
            <a:r>
              <a:rPr lang="en-GB"/>
              <a:t>personas </a:t>
            </a:r>
            <a:r>
              <a:rPr lang="en-GB" sz="1800" b="0" i="0" u="none" strike="noStrike" cap="none">
                <a:solidFill>
                  <a:schemeClr val="dk1"/>
                </a:solidFill>
                <a:latin typeface="Roboto"/>
                <a:ea typeface="Roboto"/>
                <a:cs typeface="Roboto"/>
                <a:sym typeface="Roboto"/>
              </a:rPr>
              <a:t>vajadzībām un stiprām pusēm</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darba procesu jāorganizē efektīvi: informācijas apmaiņa, atbalsts komandas locekļiem</a:t>
            </a:r>
            <a:endParaRPr sz="18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800" b="0" i="0" u="none" strike="noStrike" cap="none">
                <a:solidFill>
                  <a:schemeClr val="dk1"/>
                </a:solidFill>
                <a:latin typeface="Roboto"/>
                <a:ea typeface="Roboto"/>
                <a:cs typeface="Roboto"/>
                <a:sym typeface="Roboto"/>
              </a:rPr>
              <a:t>Īpaši personām, kurām ir GRT</a:t>
            </a:r>
            <a:r>
              <a:rPr lang="en-GB"/>
              <a:t>, </a:t>
            </a:r>
            <a:r>
              <a:rPr lang="en-GB" sz="1800" b="0" i="0" u="none" strike="noStrike" cap="none">
                <a:solidFill>
                  <a:schemeClr val="dk1"/>
                </a:solidFill>
                <a:latin typeface="Roboto"/>
                <a:ea typeface="Roboto"/>
                <a:cs typeface="Roboto"/>
                <a:sym typeface="Roboto"/>
              </a:rPr>
              <a:t>ļoti svarīgs ir labs kontakts ar psihiatru (kā iekļaut psihiatru komandā?)</a:t>
            </a:r>
            <a:endParaRPr/>
          </a:p>
          <a:p>
            <a:pPr marL="0" marR="0" lvl="0" indent="0" algn="l" rtl="0">
              <a:lnSpc>
                <a:spcPct val="115000"/>
              </a:lnSpc>
              <a:spcBef>
                <a:spcPts val="1600"/>
              </a:spcBef>
              <a:spcAft>
                <a:spcPts val="0"/>
              </a:spcAft>
              <a:buClr>
                <a:schemeClr val="dk1"/>
              </a:buClr>
              <a:buFont typeface="Roboto"/>
              <a:buNone/>
            </a:pPr>
            <a:endParaRPr sz="1800" b="0" i="0" u="none" strike="noStrike" cap="none">
              <a:solidFill>
                <a:schemeClr val="dk1"/>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Svarīgi momenti, iespējamās kļūdas un riski</a:t>
            </a:r>
            <a:endParaRPr/>
          </a:p>
        </p:txBody>
      </p:sp>
      <p:sp>
        <p:nvSpPr>
          <p:cNvPr id="124" name="Google Shape;124;p23"/>
          <p:cNvSpPr txBox="1">
            <a:spLocks noGrp="1"/>
          </p:cNvSpPr>
          <p:nvPr>
            <p:ph type="body" idx="1"/>
          </p:nvPr>
        </p:nvSpPr>
        <p:spPr>
          <a:xfrm>
            <a:off x="387900" y="1489825"/>
            <a:ext cx="8368200" cy="3200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400" b="0" i="0" u="none" strike="noStrike" cap="none">
                <a:solidFill>
                  <a:schemeClr val="dk1"/>
                </a:solidFill>
                <a:latin typeface="Roboto"/>
                <a:ea typeface="Roboto"/>
                <a:cs typeface="Roboto"/>
                <a:sym typeface="Roboto"/>
              </a:rPr>
              <a:t>Sākotnējais </a:t>
            </a:r>
            <a:r>
              <a:rPr lang="en-GB" sz="1400"/>
              <a:t>iz</a:t>
            </a:r>
            <a:r>
              <a:rPr lang="en-GB" sz="1400" b="0" i="0" u="none" strike="noStrike" cap="none">
                <a:solidFill>
                  <a:schemeClr val="dk1"/>
                </a:solidFill>
                <a:latin typeface="Roboto"/>
                <a:ea typeface="Roboto"/>
                <a:cs typeface="Roboto"/>
                <a:sym typeface="Roboto"/>
              </a:rPr>
              <a:t>vērtējums:</a:t>
            </a:r>
            <a:endParaRPr sz="1400"/>
          </a:p>
          <a:p>
            <a:pPr marL="457200" marR="0" lvl="0" indent="-203200" algn="l" rtl="0">
              <a:lnSpc>
                <a:spcPct val="115000"/>
              </a:lnSpc>
              <a:spcBef>
                <a:spcPts val="1600"/>
              </a:spcBef>
              <a:spcAft>
                <a:spcPts val="0"/>
              </a:spcAft>
              <a:buClr>
                <a:schemeClr val="dk1"/>
              </a:buClr>
              <a:buSzPts val="1400"/>
              <a:buFont typeface="Roboto"/>
              <a:buChar char="-"/>
            </a:pPr>
            <a:r>
              <a:rPr lang="en-GB" sz="1400"/>
              <a:t>izvērtējums jāveic kopā ar personu - sadarbība</a:t>
            </a:r>
            <a:endParaRPr sz="1400"/>
          </a:p>
          <a:p>
            <a:pPr marL="457200" marR="0" lvl="0" indent="-203200" algn="l" rtl="0">
              <a:lnSpc>
                <a:spcPct val="115000"/>
              </a:lnSpc>
              <a:spcBef>
                <a:spcPts val="1600"/>
              </a:spcBef>
              <a:spcAft>
                <a:spcPts val="0"/>
              </a:spcAft>
              <a:buClr>
                <a:schemeClr val="dk1"/>
              </a:buClr>
              <a:buSzPts val="1400"/>
              <a:buFont typeface="Roboto"/>
              <a:buChar char="-"/>
            </a:pPr>
            <a:r>
              <a:rPr lang="en-GB" sz="1400" b="0" i="0" u="none" strike="noStrike" cap="none">
                <a:solidFill>
                  <a:schemeClr val="dk1"/>
                </a:solidFill>
                <a:latin typeface="Roboto"/>
                <a:ea typeface="Roboto"/>
                <a:cs typeface="Roboto"/>
                <a:sym typeface="Roboto"/>
              </a:rPr>
              <a:t>jābūt iespējai rūpīgi </a:t>
            </a:r>
            <a:r>
              <a:rPr lang="en-GB" sz="1400"/>
              <a:t>iz</a:t>
            </a:r>
            <a:r>
              <a:rPr lang="en-GB" sz="1400" b="0" i="0" u="none" strike="noStrike" cap="none">
                <a:solidFill>
                  <a:schemeClr val="dk1"/>
                </a:solidFill>
                <a:latin typeface="Roboto"/>
                <a:ea typeface="Roboto"/>
                <a:cs typeface="Roboto"/>
                <a:sym typeface="Roboto"/>
              </a:rPr>
              <a:t>vērtēt </a:t>
            </a:r>
            <a:r>
              <a:rPr lang="en-GB" sz="1400"/>
              <a:t>personas </a:t>
            </a:r>
            <a:r>
              <a:rPr lang="en-GB" sz="1400" b="0" i="0" u="none" strike="noStrike" cap="none">
                <a:solidFill>
                  <a:schemeClr val="dk1"/>
                </a:solidFill>
                <a:latin typeface="Roboto"/>
                <a:ea typeface="Roboto"/>
                <a:cs typeface="Roboto"/>
                <a:sym typeface="Roboto"/>
              </a:rPr>
              <a:t>gadījumu</a:t>
            </a:r>
            <a:r>
              <a:rPr lang="en-GB" sz="1400"/>
              <a:t> - persona </a:t>
            </a:r>
            <a:r>
              <a:rPr lang="en-GB" sz="1400" b="0" i="0" u="none" strike="noStrike" cap="none">
                <a:solidFill>
                  <a:schemeClr val="dk1"/>
                </a:solidFill>
                <a:latin typeface="Roboto"/>
                <a:ea typeface="Roboto"/>
                <a:cs typeface="Roboto"/>
                <a:sym typeface="Roboto"/>
              </a:rPr>
              <a:t>nevar tikt iekļaut</a:t>
            </a:r>
            <a:r>
              <a:rPr lang="en-GB" sz="1400"/>
              <a:t>a</a:t>
            </a:r>
            <a:r>
              <a:rPr lang="en-GB" sz="1400" b="0" i="0" u="none" strike="noStrike" cap="none">
                <a:solidFill>
                  <a:schemeClr val="dk1"/>
                </a:solidFill>
                <a:latin typeface="Roboto"/>
                <a:ea typeface="Roboto"/>
                <a:cs typeface="Roboto"/>
                <a:sym typeface="Roboto"/>
              </a:rPr>
              <a:t> programmā, pamatojoties tikai uz nosūtīšanu, un 2-3 dienu laikā pēc pirmās tikšanās ar pakalpojumu sniedzējiem.</a:t>
            </a: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400" b="0" i="0" u="none" strike="noStrike" cap="none">
                <a:solidFill>
                  <a:schemeClr val="dk1"/>
                </a:solidFill>
                <a:latin typeface="Roboto"/>
                <a:ea typeface="Roboto"/>
                <a:cs typeface="Roboto"/>
                <a:sym typeface="Roboto"/>
              </a:rPr>
              <a:t>Kāpēc:</a:t>
            </a:r>
            <a:endParaRPr sz="1400"/>
          </a:p>
          <a:p>
            <a:pPr marL="457200" marR="0" lvl="0" indent="-203200" algn="l" rtl="0">
              <a:lnSpc>
                <a:spcPct val="115000"/>
              </a:lnSpc>
              <a:spcBef>
                <a:spcPts val="1600"/>
              </a:spcBef>
              <a:spcAft>
                <a:spcPts val="0"/>
              </a:spcAft>
              <a:buClr>
                <a:schemeClr val="dk1"/>
              </a:buClr>
              <a:buSzPts val="1400"/>
              <a:buFont typeface="Roboto"/>
              <a:buChar char="-"/>
            </a:pPr>
            <a:r>
              <a:rPr lang="en-GB" sz="1400" b="0" i="0" u="none" strike="noStrike" cap="none">
                <a:solidFill>
                  <a:schemeClr val="dk1"/>
                </a:solidFill>
                <a:latin typeface="Roboto"/>
                <a:ea typeface="Roboto"/>
                <a:cs typeface="Roboto"/>
                <a:sym typeface="Roboto"/>
              </a:rPr>
              <a:t>rehabilitācijas plānam, lai gan tas var būt elastīgs, ir savi ierobežojumi;</a:t>
            </a:r>
            <a:endParaRPr sz="1400"/>
          </a:p>
          <a:p>
            <a:pPr marL="457200" marR="0" lvl="0" indent="-203200" algn="l" rtl="0">
              <a:lnSpc>
                <a:spcPct val="115000"/>
              </a:lnSpc>
              <a:spcBef>
                <a:spcPts val="1600"/>
              </a:spcBef>
              <a:spcAft>
                <a:spcPts val="0"/>
              </a:spcAft>
              <a:buClr>
                <a:schemeClr val="dk1"/>
              </a:buClr>
              <a:buSzPts val="1400"/>
              <a:buFont typeface="Roboto"/>
              <a:buChar char="-"/>
            </a:pPr>
            <a:r>
              <a:rPr lang="en-GB" sz="1400" b="0" i="0" u="none" strike="noStrike" cap="none">
                <a:solidFill>
                  <a:schemeClr val="dk1"/>
                </a:solidFill>
                <a:latin typeface="Roboto"/>
                <a:ea typeface="Roboto"/>
                <a:cs typeface="Roboto"/>
                <a:sym typeface="Roboto"/>
              </a:rPr>
              <a:t>vajadzīgs padziļināts ieskats </a:t>
            </a:r>
            <a:r>
              <a:rPr lang="en-GB" sz="1400"/>
              <a:t>personas </a:t>
            </a:r>
            <a:r>
              <a:rPr lang="en-GB" sz="1400" b="0" i="0" u="none" strike="noStrike" cap="none">
                <a:solidFill>
                  <a:schemeClr val="dk1"/>
                </a:solidFill>
                <a:latin typeface="Roboto"/>
                <a:ea typeface="Roboto"/>
                <a:cs typeface="Roboto"/>
                <a:sym typeface="Roboto"/>
              </a:rPr>
              <a:t>dzīvē - vajadzības, stiprās puses, uzvedības modeļi, esošie resursi. </a:t>
            </a: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400" b="0" i="0" u="none" strike="noStrike" cap="none">
              <a:solidFill>
                <a:schemeClr val="dk1"/>
              </a:solidFill>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Svarīgi momenti, iespējamās kļūdas un riski</a:t>
            </a:r>
            <a:endParaRPr/>
          </a:p>
        </p:txBody>
      </p:sp>
      <p:sp>
        <p:nvSpPr>
          <p:cNvPr id="130" name="Google Shape;130;p24"/>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a:t>Personas</a:t>
            </a:r>
            <a:r>
              <a:rPr lang="en-GB" sz="1800" b="0" i="0" u="none" strike="noStrike" cap="none">
                <a:solidFill>
                  <a:schemeClr val="dk1"/>
                </a:solidFill>
                <a:latin typeface="Roboto"/>
                <a:ea typeface="Roboto"/>
                <a:cs typeface="Roboto"/>
                <a:sym typeface="Roboto"/>
              </a:rPr>
              <a:t> motivācija – tai jābūt augstai un diezgan stabilai:</a:t>
            </a:r>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no </a:t>
            </a:r>
            <a:r>
              <a:rPr lang="en-GB"/>
              <a:t>personas</a:t>
            </a:r>
            <a:r>
              <a:rPr lang="en-GB" sz="1800" b="0" i="0" u="none" strike="noStrike" cap="none">
                <a:solidFill>
                  <a:schemeClr val="dk1"/>
                </a:solidFill>
                <a:latin typeface="Roboto"/>
                <a:ea typeface="Roboto"/>
                <a:cs typeface="Roboto"/>
                <a:sym typeface="Roboto"/>
              </a:rPr>
              <a:t> ir sagaidāms ļoti intensīvs individuālais darbs;</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visas komandas darbs ir atkarīgs no </a:t>
            </a:r>
            <a:r>
              <a:rPr lang="en-GB"/>
              <a:t>personas</a:t>
            </a:r>
            <a:r>
              <a:rPr lang="en-GB" sz="1800" b="0" i="0" u="none" strike="noStrike" cap="none">
                <a:solidFill>
                  <a:schemeClr val="dk1"/>
                </a:solidFill>
                <a:latin typeface="Roboto"/>
                <a:ea typeface="Roboto"/>
                <a:cs typeface="Roboto"/>
                <a:sym typeface="Roboto"/>
              </a:rPr>
              <a:t> motivācijas;</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ja </a:t>
            </a:r>
            <a:r>
              <a:rPr lang="en-GB"/>
              <a:t>persona</a:t>
            </a:r>
            <a:r>
              <a:rPr lang="en-GB" sz="1800" b="0" i="0" u="none" strike="noStrike" cap="none">
                <a:solidFill>
                  <a:schemeClr val="dk1"/>
                </a:solidFill>
                <a:latin typeface="Roboto"/>
                <a:ea typeface="Roboto"/>
                <a:cs typeface="Roboto"/>
                <a:sym typeface="Roboto"/>
              </a:rPr>
              <a:t> zaudē motivāciju, viņš/viņa zaudē iespēju saņemt palīdzību - vai programma var </a:t>
            </a:r>
            <a:r>
              <a:rPr lang="en-GB"/>
              <a:t>“</a:t>
            </a:r>
            <a:r>
              <a:rPr lang="en-GB" sz="1800" b="0" i="0" u="none" strike="noStrike" cap="none">
                <a:solidFill>
                  <a:schemeClr val="dk1"/>
                </a:solidFill>
                <a:latin typeface="Roboto"/>
                <a:ea typeface="Roboto"/>
                <a:cs typeface="Roboto"/>
                <a:sym typeface="Roboto"/>
              </a:rPr>
              <a:t>gaidīt</a:t>
            </a:r>
            <a:r>
              <a:rPr lang="en-GB"/>
              <a:t>”</a:t>
            </a:r>
            <a:r>
              <a:rPr lang="en-GB" sz="1800" b="0" i="0" u="none" strike="noStrike" cap="none">
                <a:solidFill>
                  <a:schemeClr val="dk1"/>
                </a:solidFill>
                <a:latin typeface="Roboto"/>
                <a:ea typeface="Roboto"/>
                <a:cs typeface="Roboto"/>
                <a:sym typeface="Roboto"/>
              </a:rPr>
              <a:t>, kamēr viņš/viņa atgūs motivāciju?</a:t>
            </a:r>
            <a:endParaRPr/>
          </a:p>
          <a:p>
            <a:pPr marL="0" marR="0" lvl="0" indent="0" algn="l" rtl="0">
              <a:lnSpc>
                <a:spcPct val="115000"/>
              </a:lnSpc>
              <a:spcBef>
                <a:spcPts val="1600"/>
              </a:spcBef>
              <a:spcAft>
                <a:spcPts val="0"/>
              </a:spcAft>
              <a:buClr>
                <a:schemeClr val="dk1"/>
              </a:buClr>
              <a:buFont typeface="Roboto"/>
              <a:buNone/>
            </a:pPr>
            <a:endParaRPr sz="18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800" b="0" i="0" u="none" strike="noStrike" cap="none">
              <a:solidFill>
                <a:schemeClr val="dk1"/>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Svarīgi momenti, iespējamās kļūdas un riski</a:t>
            </a:r>
            <a:endParaRPr/>
          </a:p>
        </p:txBody>
      </p:sp>
      <p:sp>
        <p:nvSpPr>
          <p:cNvPr id="136" name="Google Shape;136;p25"/>
          <p:cNvSpPr txBox="1">
            <a:spLocks noGrp="1"/>
          </p:cNvSpPr>
          <p:nvPr>
            <p:ph type="body" idx="1"/>
          </p:nvPr>
        </p:nvSpPr>
        <p:spPr>
          <a:xfrm>
            <a:off x="395536" y="1347614"/>
            <a:ext cx="8360564" cy="3432411"/>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800" b="0" i="0" u="none" strike="noStrike" cap="none">
                <a:solidFill>
                  <a:schemeClr val="dk1"/>
                </a:solidFill>
                <a:latin typeface="Roboto"/>
                <a:ea typeface="Roboto"/>
                <a:cs typeface="Roboto"/>
                <a:sym typeface="Roboto"/>
              </a:rPr>
              <a:t>Kā var </a:t>
            </a:r>
            <a:r>
              <a:rPr lang="en-GB"/>
              <a:t>noturēt un veicināt</a:t>
            </a:r>
            <a:r>
              <a:rPr lang="en-GB" sz="1800" b="0" i="0" u="none" strike="noStrike" cap="none">
                <a:solidFill>
                  <a:schemeClr val="dk1"/>
                </a:solidFill>
                <a:latin typeface="Roboto"/>
                <a:ea typeface="Roboto"/>
                <a:cs typeface="Roboto"/>
                <a:sym typeface="Roboto"/>
              </a:rPr>
              <a:t> motivāciju:</a:t>
            </a:r>
            <a:endParaRPr/>
          </a:p>
          <a:p>
            <a:pPr marL="457200" marR="0" lvl="0" indent="-228600" algn="l" rtl="0">
              <a:lnSpc>
                <a:spcPct val="115000"/>
              </a:lnSpc>
              <a:spcBef>
                <a:spcPts val="1600"/>
              </a:spcBef>
              <a:spcAft>
                <a:spcPts val="0"/>
              </a:spcAft>
              <a:buClr>
                <a:schemeClr val="dk1"/>
              </a:buClr>
              <a:buSzPts val="1800"/>
              <a:buFont typeface="Roboto"/>
              <a:buAutoNum type="arabicPeriod"/>
            </a:pPr>
            <a:r>
              <a:rPr lang="en-GB" sz="1800" b="0" i="0" u="none" strike="noStrike" cap="none">
                <a:solidFill>
                  <a:schemeClr val="dk1"/>
                </a:solidFill>
                <a:latin typeface="Roboto"/>
                <a:ea typeface="Roboto"/>
                <a:cs typeface="Roboto"/>
                <a:sym typeface="Roboto"/>
              </a:rPr>
              <a:t>Profesionāļu izvēle: speciālistiem, ja tas ir iespējams, jāatbilst </a:t>
            </a:r>
            <a:r>
              <a:rPr lang="en-GB"/>
              <a:t>personas </a:t>
            </a:r>
            <a:r>
              <a:rPr lang="en-GB" sz="1800" b="0" i="0" u="none" strike="noStrike" cap="none">
                <a:solidFill>
                  <a:schemeClr val="dk1"/>
                </a:solidFill>
                <a:latin typeface="Roboto"/>
                <a:ea typeface="Roboto"/>
                <a:cs typeface="Roboto"/>
                <a:sym typeface="Roboto"/>
              </a:rPr>
              <a:t>tēlam par labāko atbalstītāju / profesionāli, kuram </a:t>
            </a:r>
            <a:r>
              <a:rPr lang="en-GB"/>
              <a:t>persona </a:t>
            </a:r>
            <a:r>
              <a:rPr lang="en-GB" sz="1800" b="0" i="0" u="none" strike="noStrike" cap="none">
                <a:solidFill>
                  <a:schemeClr val="dk1"/>
                </a:solidFill>
                <a:latin typeface="Roboto"/>
                <a:ea typeface="Roboto"/>
                <a:cs typeface="Roboto"/>
                <a:sym typeface="Roboto"/>
              </a:rPr>
              <a:t>ticēs</a:t>
            </a:r>
            <a:r>
              <a:rPr lang="en-GB"/>
              <a:t>;</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AutoNum type="arabicPeriod"/>
            </a:pPr>
            <a:r>
              <a:rPr lang="en-GB" sz="1800" b="0" i="0" u="none" strike="noStrike" cap="none">
                <a:solidFill>
                  <a:schemeClr val="dk1"/>
                </a:solidFill>
                <a:latin typeface="Roboto"/>
                <a:ea typeface="Roboto"/>
                <a:cs typeface="Roboto"/>
                <a:sym typeface="Roboto"/>
              </a:rPr>
              <a:t>Metožu izvēle: svarīgi izmantot metodes, kas veicina </a:t>
            </a:r>
            <a:r>
              <a:rPr lang="en-GB"/>
              <a:t>personas </a:t>
            </a:r>
            <a:r>
              <a:rPr lang="en-GB" sz="1800" b="0" i="0" u="none" strike="noStrike" cap="none">
                <a:solidFill>
                  <a:schemeClr val="dk1"/>
                </a:solidFill>
                <a:latin typeface="Roboto"/>
                <a:ea typeface="Roboto"/>
                <a:cs typeface="Roboto"/>
                <a:sym typeface="Roboto"/>
              </a:rPr>
              <a:t>motivāciju, līdzdalību, sadarbību. RC ZELDA izmanto: uz personu vērsto domāšanu un plānošanu, atbalstīto lēmumu pieņemšana, uz risinājumu orientēto pieeju, refleksīvo komandu un Kids' Skills (bērnu prasmes).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6"/>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Svarīgi momenti, iespējamās kļūdas un riski</a:t>
            </a:r>
            <a:endParaRPr/>
          </a:p>
        </p:txBody>
      </p:sp>
      <p:sp>
        <p:nvSpPr>
          <p:cNvPr id="142" name="Google Shape;142;p26"/>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400" b="0" i="0" u="none" strike="noStrike" cap="none">
                <a:solidFill>
                  <a:schemeClr val="dk1"/>
                </a:solidFill>
                <a:latin typeface="Roboto"/>
                <a:ea typeface="Roboto"/>
                <a:cs typeface="Roboto"/>
                <a:sym typeface="Roboto"/>
              </a:rPr>
              <a:t>Ko darīt, ja </a:t>
            </a:r>
            <a:r>
              <a:rPr lang="en-GB" sz="1400"/>
              <a:t>persona</a:t>
            </a:r>
            <a:r>
              <a:rPr lang="en-GB" sz="1400" b="0" i="0" u="none" strike="noStrike" cap="none">
                <a:solidFill>
                  <a:schemeClr val="dk1"/>
                </a:solidFill>
                <a:latin typeface="Roboto"/>
                <a:ea typeface="Roboto"/>
                <a:cs typeface="Roboto"/>
                <a:sym typeface="Roboto"/>
              </a:rPr>
              <a:t> vairs “nesadarbojas”? Kad pārtraukt palīdzību?</a:t>
            </a:r>
            <a:endParaRPr sz="1400"/>
          </a:p>
          <a:p>
            <a:pPr marL="457200" marR="0" lvl="0" indent="-203200" algn="l" rtl="0">
              <a:lnSpc>
                <a:spcPct val="115000"/>
              </a:lnSpc>
              <a:spcBef>
                <a:spcPts val="1600"/>
              </a:spcBef>
              <a:spcAft>
                <a:spcPts val="0"/>
              </a:spcAft>
              <a:buClr>
                <a:schemeClr val="dk1"/>
              </a:buClr>
              <a:buSzPts val="1400"/>
              <a:buFont typeface="Roboto"/>
              <a:buAutoNum type="arabicPeriod"/>
            </a:pPr>
            <a:r>
              <a:rPr lang="en-GB" sz="1400"/>
              <a:t>Persona</a:t>
            </a:r>
            <a:r>
              <a:rPr lang="en-GB" sz="1400" b="0" i="0" u="none" strike="noStrike" cap="none">
                <a:solidFill>
                  <a:schemeClr val="dk1"/>
                </a:solidFill>
                <a:latin typeface="Roboto"/>
                <a:ea typeface="Roboto"/>
                <a:cs typeface="Roboto"/>
                <a:sym typeface="Roboto"/>
              </a:rPr>
              <a:t> varētu vēlēties atteikties no dažām ISRP daļām, var izvēlēties daļēji sadarboties</a:t>
            </a:r>
            <a:endParaRPr sz="1400" b="0" i="0" u="none" strike="noStrike" cap="none">
              <a:solidFill>
                <a:schemeClr val="dk1"/>
              </a:solidFill>
              <a:latin typeface="Roboto"/>
              <a:ea typeface="Roboto"/>
              <a:cs typeface="Roboto"/>
              <a:sym typeface="Roboto"/>
            </a:endParaRPr>
          </a:p>
          <a:p>
            <a:pPr marL="457200" marR="0" lvl="0" indent="-203200" algn="l" rtl="0">
              <a:lnSpc>
                <a:spcPct val="115000"/>
              </a:lnSpc>
              <a:spcBef>
                <a:spcPts val="1600"/>
              </a:spcBef>
              <a:spcAft>
                <a:spcPts val="0"/>
              </a:spcAft>
              <a:buClr>
                <a:schemeClr val="dk1"/>
              </a:buClr>
              <a:buSzPts val="1400"/>
              <a:buFont typeface="Roboto"/>
              <a:buAutoNum type="arabicPeriod"/>
            </a:pPr>
            <a:r>
              <a:rPr lang="en-GB" sz="1400"/>
              <a:t>Persona</a:t>
            </a:r>
            <a:r>
              <a:rPr lang="en-GB" sz="1400" b="0" i="0" u="none" strike="noStrike" cap="none">
                <a:solidFill>
                  <a:schemeClr val="dk1"/>
                </a:solidFill>
                <a:latin typeface="Roboto"/>
                <a:ea typeface="Roboto"/>
                <a:cs typeface="Roboto"/>
                <a:sym typeface="Roboto"/>
              </a:rPr>
              <a:t> varētu vēlēties atteikties no dažiem speciālistiem </a:t>
            </a:r>
            <a:endParaRPr sz="1400" b="0" i="0" u="none" strike="noStrike" cap="none">
              <a:solidFill>
                <a:schemeClr val="dk1"/>
              </a:solidFill>
              <a:latin typeface="Roboto"/>
              <a:ea typeface="Roboto"/>
              <a:cs typeface="Roboto"/>
              <a:sym typeface="Roboto"/>
            </a:endParaRPr>
          </a:p>
          <a:p>
            <a:pPr marL="457200" marR="0" lvl="0" indent="-203200" algn="l" rtl="0">
              <a:lnSpc>
                <a:spcPct val="115000"/>
              </a:lnSpc>
              <a:spcBef>
                <a:spcPts val="1600"/>
              </a:spcBef>
              <a:spcAft>
                <a:spcPts val="0"/>
              </a:spcAft>
              <a:buClr>
                <a:schemeClr val="dk1"/>
              </a:buClr>
              <a:buSzPts val="1400"/>
              <a:buFont typeface="Roboto"/>
              <a:buAutoNum type="arabicPeriod"/>
            </a:pPr>
            <a:r>
              <a:rPr lang="en-GB" sz="1400"/>
              <a:t>Personas</a:t>
            </a:r>
            <a:r>
              <a:rPr lang="en-GB" sz="1400" b="0" i="0" u="none" strike="noStrike" cap="none">
                <a:solidFill>
                  <a:schemeClr val="dk1"/>
                </a:solidFill>
                <a:latin typeface="Roboto"/>
                <a:ea typeface="Roboto"/>
                <a:cs typeface="Roboto"/>
                <a:sym typeface="Roboto"/>
              </a:rPr>
              <a:t> situācija var pilnīgi mainīties - visa programma vairs nav aktuāla (var atrast partneri, citu vietu, kur dzīvot utt.)</a:t>
            </a:r>
            <a:endParaRPr sz="1400" b="0" i="0" u="none" strike="noStrike" cap="none">
              <a:solidFill>
                <a:schemeClr val="dk1"/>
              </a:solidFill>
              <a:latin typeface="Roboto"/>
              <a:ea typeface="Roboto"/>
              <a:cs typeface="Roboto"/>
              <a:sym typeface="Roboto"/>
            </a:endParaRPr>
          </a:p>
          <a:p>
            <a:pPr marL="457200" marR="0" lvl="0" indent="-203200" algn="l" rtl="0">
              <a:lnSpc>
                <a:spcPct val="115000"/>
              </a:lnSpc>
              <a:spcBef>
                <a:spcPts val="1600"/>
              </a:spcBef>
              <a:spcAft>
                <a:spcPts val="0"/>
              </a:spcAft>
              <a:buClr>
                <a:schemeClr val="dk1"/>
              </a:buClr>
              <a:buSzPts val="1400"/>
              <a:buFont typeface="Roboto"/>
              <a:buAutoNum type="arabicPeriod"/>
            </a:pPr>
            <a:r>
              <a:rPr lang="en-GB" sz="1400"/>
              <a:t>personām ar GRT var būt krīzes periodi, kad viss, ieskaitot vajadzības, attiecības ar citiem, piemēram, ar speciālistiem, utt., strauji mainās ( un ir risks zaudēt speciālistus vai dubultfinansējuma risks) </a:t>
            </a:r>
            <a:endParaRPr sz="1400"/>
          </a:p>
          <a:p>
            <a:pPr marL="0" marR="0" lvl="0" indent="0" algn="l" rtl="0">
              <a:lnSpc>
                <a:spcPct val="115000"/>
              </a:lnSpc>
              <a:spcBef>
                <a:spcPts val="1600"/>
              </a:spcBef>
              <a:spcAft>
                <a:spcPts val="0"/>
              </a:spcAft>
              <a:buClr>
                <a:schemeClr val="dk1"/>
              </a:buClr>
              <a:buFont typeface="Roboto"/>
              <a:buNone/>
            </a:pPr>
            <a:r>
              <a:rPr lang="en-GB" sz="1400" b="0" i="0" u="none" strike="noStrike" cap="none">
                <a:solidFill>
                  <a:schemeClr val="dk1"/>
                </a:solidFill>
                <a:latin typeface="Roboto"/>
                <a:ea typeface="Roboto"/>
                <a:cs typeface="Roboto"/>
                <a:sym typeface="Roboto"/>
              </a:rPr>
              <a:t>Ir svarīgi būt elastīgam!</a:t>
            </a:r>
            <a:endParaRP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Sadarbība ar RSD</a:t>
            </a:r>
            <a:endParaRPr/>
          </a:p>
        </p:txBody>
      </p:sp>
      <p:sp>
        <p:nvSpPr>
          <p:cNvPr id="148" name="Google Shape;148;p2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atbildīgais RSD sociālais darbinieks sadarbojas ar komandu, jo īpaši krīzes gadījumos;</a:t>
            </a:r>
            <a:endParaRPr/>
          </a:p>
          <a:p>
            <a:pPr marL="457200" lvl="0" indent="-342900" algn="l" rtl="0">
              <a:spcBef>
                <a:spcPts val="0"/>
              </a:spcBef>
              <a:spcAft>
                <a:spcPts val="0"/>
              </a:spcAft>
              <a:buSzPts val="1800"/>
              <a:buChar char="-"/>
            </a:pPr>
            <a:r>
              <a:rPr lang="en-GB"/>
              <a:t>elastīga ziņojumu un atskaišu sistēma;</a:t>
            </a:r>
            <a:endParaRPr/>
          </a:p>
          <a:p>
            <a:pPr marL="457200" lvl="0" indent="-342900" algn="l" rtl="0">
              <a:spcBef>
                <a:spcPts val="0"/>
              </a:spcBef>
              <a:spcAft>
                <a:spcPts val="0"/>
              </a:spcAft>
              <a:buSzPts val="1800"/>
              <a:buChar char="-"/>
            </a:pPr>
            <a:r>
              <a:rPr lang="en-GB"/>
              <a:t>Iespēja izrunāt visas izmaiņas pakalpojumā ar RSD un atrast labāko risinājumu.</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154" name="Google Shape;154;p28"/>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114300" algn="ctr" rtl="0">
              <a:spcBef>
                <a:spcPts val="0"/>
              </a:spcBef>
              <a:spcAft>
                <a:spcPts val="0"/>
              </a:spcAft>
              <a:buNone/>
            </a:pPr>
            <a:endParaRPr/>
          </a:p>
          <a:p>
            <a:pPr marL="0" lvl="0" indent="114300" algn="ctr" rtl="0">
              <a:spcBef>
                <a:spcPts val="1600"/>
              </a:spcBef>
              <a:spcAft>
                <a:spcPts val="0"/>
              </a:spcAft>
              <a:buNone/>
            </a:pPr>
            <a:endParaRPr/>
          </a:p>
          <a:p>
            <a:pPr marL="0" lvl="0" indent="114300" algn="ctr" rtl="0">
              <a:spcBef>
                <a:spcPts val="1600"/>
              </a:spcBef>
              <a:spcAft>
                <a:spcPts val="1600"/>
              </a:spcAft>
              <a:buNone/>
            </a:pPr>
            <a:r>
              <a:rPr lang="en-GB" sz="2400" u="sng"/>
              <a:t>Paldies par uzmanību!</a:t>
            </a:r>
            <a:endParaRPr sz="2400" u="sn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RC ZELDA: vispārīga informācija</a:t>
            </a:r>
            <a:endParaRPr/>
          </a:p>
        </p:txBody>
      </p:sp>
      <p:sp>
        <p:nvSpPr>
          <p:cNvPr id="70" name="Google Shape;70;p14"/>
          <p:cNvSpPr txBox="1">
            <a:spLocks noGrp="1"/>
          </p:cNvSpPr>
          <p:nvPr>
            <p:ph type="body" idx="1"/>
          </p:nvPr>
        </p:nvSpPr>
        <p:spPr>
          <a:xfrm>
            <a:off x="387900" y="1489825"/>
            <a:ext cx="8368200" cy="3273300"/>
          </a:xfrm>
          <a:prstGeom prst="rect">
            <a:avLst/>
          </a:prstGeom>
          <a:noFill/>
          <a:ln>
            <a:noFill/>
          </a:ln>
        </p:spPr>
        <p:txBody>
          <a:bodyPr spcFirstLastPara="1" wrap="square" lIns="91425" tIns="91425" rIns="91425" bIns="91425" anchor="t" anchorCtr="0">
            <a:noAutofit/>
          </a:bodyPr>
          <a:lstStyle/>
          <a:p>
            <a:pPr marL="457200" marR="0" lvl="0" indent="-215900" algn="l" rtl="0">
              <a:lnSpc>
                <a:spcPct val="115000"/>
              </a:lnSpc>
              <a:spcBef>
                <a:spcPts val="0"/>
              </a:spcBef>
              <a:spcAft>
                <a:spcPts val="0"/>
              </a:spcAft>
              <a:buClr>
                <a:schemeClr val="dk1"/>
              </a:buClr>
              <a:buSzPts val="1600"/>
              <a:buFont typeface="Roboto"/>
              <a:buAutoNum type="arabicParenR"/>
            </a:pPr>
            <a:r>
              <a:rPr lang="en-GB" sz="1300" b="0" i="0" u="none" strike="noStrike" cap="none" dirty="0">
                <a:solidFill>
                  <a:schemeClr val="dk1"/>
                </a:solidFill>
                <a:latin typeface="Roboto"/>
                <a:ea typeface="Roboto"/>
                <a:cs typeface="Roboto"/>
                <a:sym typeface="Roboto"/>
              </a:rPr>
              <a:t>RC ZELDA </a:t>
            </a:r>
            <a:r>
              <a:rPr lang="en-GB" sz="1300" b="0" i="0" u="none" strike="noStrike" cap="none" dirty="0" err="1">
                <a:solidFill>
                  <a:schemeClr val="dk1"/>
                </a:solidFill>
                <a:latin typeface="Roboto"/>
                <a:ea typeface="Roboto"/>
                <a:cs typeface="Roboto"/>
                <a:sym typeface="Roboto"/>
              </a:rPr>
              <a:t>darbības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mērķa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grupa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cilvēki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ar</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garīga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rakstura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traucējumiem</a:t>
            </a:r>
            <a:r>
              <a:rPr lang="en-GB" sz="1300" b="0" i="0" u="none" strike="noStrike" cap="none" dirty="0">
                <a:solidFill>
                  <a:schemeClr val="dk1"/>
                </a:solidFill>
                <a:latin typeface="Roboto"/>
                <a:ea typeface="Roboto"/>
                <a:cs typeface="Roboto"/>
                <a:sym typeface="Roboto"/>
              </a:rPr>
              <a:t> – </a:t>
            </a:r>
            <a:r>
              <a:rPr lang="en-GB" sz="1300" b="0" i="0" u="none" strike="noStrike" cap="none" dirty="0" err="1">
                <a:solidFill>
                  <a:schemeClr val="dk1"/>
                </a:solidFill>
                <a:latin typeface="Roboto"/>
                <a:ea typeface="Roboto"/>
                <a:cs typeface="Roboto"/>
                <a:sym typeface="Roboto"/>
              </a:rPr>
              <a:t>gan</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cilvēki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ar</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intelektuālās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attīstības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traucējumiem</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gan</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cilvēki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ar</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psihiskās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veselības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traucējumiem</a:t>
            </a:r>
            <a:r>
              <a:rPr lang="en-GB" sz="1300" b="0" i="0" u="none" strike="noStrike" cap="none" dirty="0">
                <a:solidFill>
                  <a:schemeClr val="dk1"/>
                </a:solidFill>
                <a:latin typeface="Roboto"/>
                <a:ea typeface="Roboto"/>
                <a:cs typeface="Roboto"/>
                <a:sym typeface="Roboto"/>
              </a:rPr>
              <a:t> ;</a:t>
            </a:r>
            <a:endParaRPr sz="1300" dirty="0"/>
          </a:p>
          <a:p>
            <a:pPr marL="457200" marR="0" lvl="0" indent="-215900" algn="l" rtl="0">
              <a:lnSpc>
                <a:spcPct val="115000"/>
              </a:lnSpc>
              <a:spcBef>
                <a:spcPts val="1600"/>
              </a:spcBef>
              <a:spcAft>
                <a:spcPts val="0"/>
              </a:spcAft>
              <a:buClr>
                <a:schemeClr val="dk1"/>
              </a:buClr>
              <a:buSzPts val="1600"/>
              <a:buFont typeface="Roboto"/>
              <a:buAutoNum type="arabicParenR"/>
            </a:pPr>
            <a:r>
              <a:rPr lang="en-GB" sz="1300" b="0" i="0" u="none" strike="noStrike" cap="none" dirty="0">
                <a:solidFill>
                  <a:schemeClr val="dk1"/>
                </a:solidFill>
                <a:latin typeface="Roboto"/>
                <a:ea typeface="Roboto"/>
                <a:cs typeface="Roboto"/>
                <a:sym typeface="Roboto"/>
              </a:rPr>
              <a:t>RC ZELDA  </a:t>
            </a:r>
            <a:r>
              <a:rPr lang="en-GB" sz="1300" b="0" i="0" u="none" strike="noStrike" cap="none" dirty="0" err="1">
                <a:solidFill>
                  <a:schemeClr val="dk1"/>
                </a:solidFill>
                <a:latin typeface="Roboto"/>
                <a:ea typeface="Roboto"/>
                <a:cs typeface="Roboto"/>
                <a:sym typeface="Roboto"/>
              </a:rPr>
              <a:t>galvenās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aktivitātes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pētniecība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bezmaksas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juridiskās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palīdzības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nodrošināšana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atbalsta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sniegšana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lēmumu</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pieņemšanā</a:t>
            </a:r>
            <a:r>
              <a:rPr lang="en-GB" sz="1300" b="0" i="0" u="none" strike="noStrike" cap="none" dirty="0">
                <a:solidFill>
                  <a:schemeClr val="dk1"/>
                </a:solidFill>
                <a:latin typeface="Roboto"/>
                <a:ea typeface="Roboto"/>
                <a:cs typeface="Roboto"/>
                <a:sym typeface="Roboto"/>
              </a:rPr>
              <a:t>;</a:t>
            </a:r>
            <a:endParaRPr sz="1300" b="0" i="0" u="none" strike="noStrike" cap="none" dirty="0">
              <a:solidFill>
                <a:schemeClr val="dk1"/>
              </a:solidFill>
              <a:latin typeface="Roboto"/>
              <a:ea typeface="Roboto"/>
              <a:cs typeface="Roboto"/>
              <a:sym typeface="Roboto"/>
            </a:endParaRPr>
          </a:p>
          <a:p>
            <a:pPr marL="457200" marR="0" lvl="0" indent="-215900" algn="l" rtl="0">
              <a:lnSpc>
                <a:spcPct val="115000"/>
              </a:lnSpc>
              <a:spcBef>
                <a:spcPts val="1600"/>
              </a:spcBef>
              <a:spcAft>
                <a:spcPts val="0"/>
              </a:spcAft>
              <a:buClr>
                <a:schemeClr val="dk1"/>
              </a:buClr>
              <a:buSzPts val="1600"/>
              <a:buFont typeface="Roboto"/>
              <a:buAutoNum type="arabicParenR"/>
            </a:pPr>
            <a:r>
              <a:rPr lang="en-GB" sz="1300" b="0" i="0" u="none" strike="noStrike" cap="none" dirty="0" err="1">
                <a:solidFill>
                  <a:schemeClr val="dk1"/>
                </a:solidFill>
                <a:latin typeface="Roboto"/>
                <a:ea typeface="Roboto"/>
                <a:cs typeface="Roboto"/>
                <a:sym typeface="Roboto"/>
              </a:rPr>
              <a:t>Multidisciplināra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komanda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atbalsta</a:t>
            </a:r>
            <a:r>
              <a:rPr lang="en-GB" sz="1300" b="0" i="0" u="none" strike="noStrike" cap="none" dirty="0">
                <a:solidFill>
                  <a:schemeClr val="dk1"/>
                </a:solidFill>
                <a:latin typeface="Roboto"/>
                <a:ea typeface="Roboto"/>
                <a:cs typeface="Roboto"/>
                <a:sym typeface="Roboto"/>
              </a:rPr>
              <a:t> persona - </a:t>
            </a:r>
            <a:r>
              <a:rPr lang="en-GB" sz="1300" b="0" i="0" u="none" strike="noStrike" cap="none" dirty="0" err="1">
                <a:solidFill>
                  <a:schemeClr val="dk1"/>
                </a:solidFill>
                <a:latin typeface="Roboto"/>
                <a:ea typeface="Roboto"/>
                <a:cs typeface="Roboto"/>
                <a:sym typeface="Roboto"/>
              </a:rPr>
              <a:t>psihologs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atbalsta</a:t>
            </a:r>
            <a:r>
              <a:rPr lang="en-GB" sz="1300" b="0" i="0" u="none" strike="noStrike" cap="none" dirty="0">
                <a:solidFill>
                  <a:schemeClr val="dk1"/>
                </a:solidFill>
                <a:latin typeface="Roboto"/>
                <a:ea typeface="Roboto"/>
                <a:cs typeface="Roboto"/>
                <a:sym typeface="Roboto"/>
              </a:rPr>
              <a:t> persona - jurists, </a:t>
            </a:r>
            <a:r>
              <a:rPr lang="en-GB" sz="1300" b="0" i="0" u="none" strike="noStrike" cap="none" dirty="0" err="1">
                <a:solidFill>
                  <a:schemeClr val="dk1"/>
                </a:solidFill>
                <a:latin typeface="Roboto"/>
                <a:ea typeface="Roboto"/>
                <a:cs typeface="Roboto"/>
                <a:sym typeface="Roboto"/>
              </a:rPr>
              <a:t>atbalsta</a:t>
            </a:r>
            <a:r>
              <a:rPr lang="en-GB" sz="1300" b="0" i="0" u="none" strike="noStrike" cap="none" dirty="0">
                <a:solidFill>
                  <a:schemeClr val="dk1"/>
                </a:solidFill>
                <a:latin typeface="Roboto"/>
                <a:ea typeface="Roboto"/>
                <a:cs typeface="Roboto"/>
                <a:sym typeface="Roboto"/>
              </a:rPr>
              <a:t> persona - </a:t>
            </a:r>
            <a:r>
              <a:rPr lang="en-GB" sz="1300" b="0" i="0" u="none" strike="noStrike" cap="none" dirty="0" err="1">
                <a:solidFill>
                  <a:schemeClr val="dk1"/>
                </a:solidFill>
                <a:latin typeface="Roboto"/>
                <a:ea typeface="Roboto"/>
                <a:cs typeface="Roboto"/>
                <a:sym typeface="Roboto"/>
              </a:rPr>
              <a:t>sociālais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darbinieks</a:t>
            </a:r>
            <a:r>
              <a:rPr lang="en-GB" sz="1300" dirty="0"/>
              <a:t>:</a:t>
            </a:r>
            <a:endParaRPr sz="1300" b="0" i="0" u="none" strike="noStrike" cap="none" dirty="0">
              <a:solidFill>
                <a:schemeClr val="dk1"/>
              </a:solidFill>
              <a:latin typeface="Roboto"/>
              <a:ea typeface="Roboto"/>
              <a:cs typeface="Roboto"/>
              <a:sym typeface="Roboto"/>
            </a:endParaRPr>
          </a:p>
          <a:p>
            <a:pPr marL="457200" marR="0" lvl="0" indent="-215900" algn="l" rtl="0">
              <a:lnSpc>
                <a:spcPct val="115000"/>
              </a:lnSpc>
              <a:spcBef>
                <a:spcPts val="1600"/>
              </a:spcBef>
              <a:spcAft>
                <a:spcPts val="0"/>
              </a:spcAft>
              <a:buClr>
                <a:schemeClr val="dk1"/>
              </a:buClr>
              <a:buSzPts val="1600"/>
              <a:buFont typeface="Roboto"/>
              <a:buChar char="+"/>
            </a:pPr>
            <a:r>
              <a:rPr lang="en-GB" sz="1300" b="0" i="0" u="none" strike="noStrike" cap="none" dirty="0" err="1">
                <a:solidFill>
                  <a:schemeClr val="dk1"/>
                </a:solidFill>
                <a:latin typeface="Roboto"/>
                <a:ea typeface="Roboto"/>
                <a:cs typeface="Roboto"/>
                <a:sym typeface="Roboto"/>
              </a:rPr>
              <a:t>dažādi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speciālisti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kuri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tiek</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aicināti</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sadarboties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atsevišķos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gadījumos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psihiatrs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psihologs</a:t>
            </a:r>
            <a:r>
              <a:rPr lang="en-GB" sz="1300" b="0" i="0" u="none" strike="noStrike" cap="none" dirty="0">
                <a:solidFill>
                  <a:schemeClr val="dk1"/>
                </a:solidFill>
                <a:latin typeface="Roboto"/>
                <a:ea typeface="Roboto"/>
                <a:cs typeface="Roboto"/>
                <a:sym typeface="Roboto"/>
              </a:rPr>
              <a:t>, jurists, </a:t>
            </a:r>
            <a:r>
              <a:rPr lang="en-GB" sz="1300" b="0" i="0" u="none" strike="noStrike" cap="none" dirty="0" err="1">
                <a:solidFill>
                  <a:schemeClr val="dk1"/>
                </a:solidFill>
                <a:latin typeface="Roboto"/>
                <a:ea typeface="Roboto"/>
                <a:cs typeface="Roboto"/>
                <a:sym typeface="Roboto"/>
              </a:rPr>
              <a:t>vecmāte</a:t>
            </a:r>
            <a:r>
              <a:rPr lang="en-GB" sz="1300" b="0" i="0" u="none" strike="noStrike" cap="none" dirty="0">
                <a:solidFill>
                  <a:schemeClr val="dk1"/>
                </a:solidFill>
                <a:latin typeface="Roboto"/>
                <a:ea typeface="Roboto"/>
                <a:cs typeface="Roboto"/>
                <a:sym typeface="Roboto"/>
              </a:rPr>
              <a:t>/</a:t>
            </a:r>
            <a:r>
              <a:rPr lang="en-GB" sz="1300" b="0" i="0" u="none" strike="noStrike" cap="none" dirty="0" err="1">
                <a:solidFill>
                  <a:schemeClr val="dk1"/>
                </a:solidFill>
                <a:latin typeface="Roboto"/>
                <a:ea typeface="Roboto"/>
                <a:cs typeface="Roboto"/>
                <a:sym typeface="Roboto"/>
              </a:rPr>
              <a:t>dūla</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priesteris</a:t>
            </a:r>
            <a:r>
              <a:rPr lang="en-GB" sz="1300" b="0" i="0" u="none" strike="noStrike" cap="none" dirty="0">
                <a:solidFill>
                  <a:schemeClr val="dk1"/>
                </a:solidFill>
                <a:latin typeface="Roboto"/>
                <a:ea typeface="Roboto"/>
                <a:cs typeface="Roboto"/>
                <a:sym typeface="Roboto"/>
              </a:rPr>
              <a:t>, </a:t>
            </a:r>
            <a:r>
              <a:rPr lang="en-GB" sz="1300" b="0" i="0" u="none" strike="noStrike" cap="none" dirty="0" err="1">
                <a:solidFill>
                  <a:schemeClr val="dk1"/>
                </a:solidFill>
                <a:latin typeface="Roboto"/>
                <a:ea typeface="Roboto"/>
                <a:cs typeface="Roboto"/>
                <a:sym typeface="Roboto"/>
              </a:rPr>
              <a:t>u.c.</a:t>
            </a:r>
            <a:r>
              <a:rPr lang="en-GB" sz="1300" b="0" i="0" u="none" strike="noStrike" cap="none" dirty="0">
                <a:solidFill>
                  <a:schemeClr val="dk1"/>
                </a:solidFill>
                <a:latin typeface="Roboto"/>
                <a:ea typeface="Roboto"/>
                <a:cs typeface="Roboto"/>
                <a:sym typeface="Roboto"/>
              </a:rPr>
              <a:t>);</a:t>
            </a:r>
            <a:endParaRPr sz="1300" b="0" i="0" u="none" strike="noStrike" cap="none" dirty="0">
              <a:solidFill>
                <a:schemeClr val="dk1"/>
              </a:solidFill>
              <a:latin typeface="Roboto"/>
              <a:ea typeface="Roboto"/>
              <a:cs typeface="Roboto"/>
              <a:sym typeface="Roboto"/>
            </a:endParaRPr>
          </a:p>
          <a:p>
            <a:pPr marL="457200" marR="0" lvl="0" indent="-215900" algn="l" rtl="0">
              <a:lnSpc>
                <a:spcPct val="115000"/>
              </a:lnSpc>
              <a:spcBef>
                <a:spcPts val="1600"/>
              </a:spcBef>
              <a:spcAft>
                <a:spcPts val="0"/>
              </a:spcAft>
              <a:buClr>
                <a:schemeClr val="dk1"/>
              </a:buClr>
              <a:buSzPts val="1600"/>
              <a:buFont typeface="Roboto"/>
              <a:buChar char="+"/>
            </a:pPr>
            <a:r>
              <a:rPr lang="en-GB" sz="1300" dirty="0" err="1"/>
              <a:t>izmēģinājumprojekta</a:t>
            </a:r>
            <a:r>
              <a:rPr lang="en-GB" sz="1300" dirty="0"/>
              <a:t> </a:t>
            </a:r>
            <a:r>
              <a:rPr lang="en-GB" sz="1300" dirty="0" err="1"/>
              <a:t>ietvaros</a:t>
            </a:r>
            <a:r>
              <a:rPr lang="en-GB" sz="1300" dirty="0"/>
              <a:t>: 22 </a:t>
            </a:r>
            <a:r>
              <a:rPr lang="en-GB" sz="1300" dirty="0" err="1"/>
              <a:t>atbalsta</a:t>
            </a:r>
            <a:r>
              <a:rPr lang="en-GB" sz="1300" dirty="0"/>
              <a:t> personas </a:t>
            </a:r>
            <a:r>
              <a:rPr lang="en-GB" sz="1300" dirty="0" err="1"/>
              <a:t>visā</a:t>
            </a:r>
            <a:r>
              <a:rPr lang="en-GB" sz="1300" dirty="0"/>
              <a:t> </a:t>
            </a:r>
            <a:r>
              <a:rPr lang="en-GB" sz="1300" dirty="0" err="1"/>
              <a:t>Latvijā</a:t>
            </a:r>
            <a:r>
              <a:rPr lang="en-GB" sz="1300" dirty="0"/>
              <a:t> (</a:t>
            </a:r>
            <a:r>
              <a:rPr lang="en-GB" sz="1300" dirty="0" err="1"/>
              <a:t>līdz</a:t>
            </a:r>
            <a:r>
              <a:rPr lang="en-GB" sz="1300" dirty="0"/>
              <a:t> 2019 g. </a:t>
            </a:r>
            <a:r>
              <a:rPr lang="en-GB" sz="1300" dirty="0" err="1"/>
              <a:t>beigām</a:t>
            </a:r>
            <a:r>
              <a:rPr lang="en-GB" sz="1300" dirty="0"/>
              <a:t>).</a:t>
            </a:r>
            <a:endParaRPr sz="1300" dirty="0"/>
          </a:p>
          <a:p>
            <a:pPr marL="0" marR="0" lvl="0" indent="0" algn="l" rtl="0">
              <a:lnSpc>
                <a:spcPct val="115000"/>
              </a:lnSpc>
              <a:spcBef>
                <a:spcPts val="1600"/>
              </a:spcBef>
              <a:spcAft>
                <a:spcPts val="0"/>
              </a:spcAft>
              <a:buClr>
                <a:schemeClr val="dk1"/>
              </a:buClr>
              <a:buFont typeface="Roboto"/>
              <a:buNone/>
            </a:pPr>
            <a:endParaRPr sz="1300" b="0" i="0" u="none" strike="noStrike" cap="none" dirty="0">
              <a:solidFill>
                <a:schemeClr val="dk1"/>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Individuālā sociālās rehabilitācijas programma </a:t>
            </a:r>
            <a:endParaRPr/>
          </a:p>
        </p:txBody>
      </p:sp>
      <p:sp>
        <p:nvSpPr>
          <p:cNvPr id="76" name="Google Shape;76;p15"/>
          <p:cNvSpPr txBox="1">
            <a:spLocks noGrp="1"/>
          </p:cNvSpPr>
          <p:nvPr>
            <p:ph type="body" idx="1"/>
          </p:nvPr>
        </p:nvSpPr>
        <p:spPr>
          <a:xfrm>
            <a:off x="387900" y="1303225"/>
            <a:ext cx="8252100" cy="34785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600" b="0" i="0" u="none" strike="noStrike" cap="none">
                <a:solidFill>
                  <a:schemeClr val="dk1"/>
                </a:solidFill>
                <a:latin typeface="Roboto"/>
                <a:ea typeface="Roboto"/>
                <a:cs typeface="Roboto"/>
                <a:sym typeface="Roboto"/>
              </a:rPr>
              <a:t>Programmas dalībniece: jauna mamma ar garīga rakstura traucējumiem</a:t>
            </a:r>
            <a:endParaRPr sz="16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600" b="0" i="0" u="none" strike="noStrike" cap="none">
                <a:solidFill>
                  <a:schemeClr val="dk1"/>
                </a:solidFill>
                <a:latin typeface="Roboto"/>
                <a:ea typeface="Roboto"/>
                <a:cs typeface="Roboto"/>
                <a:sym typeface="Roboto"/>
              </a:rPr>
              <a:t>Viņa jau 6 mēnešus bija RC ZELDA redzeslokā un saņēma juridisko palīdzību. Jau bija profesionāļu komanda, kas zināja klienti, veica vērtējumus un piedāvāja atbalstu konkrētajā gadījumā, jo visi citi iespējamie pakalpojumu sniedzēji nebija gatavi sniegt palīdzību  - tāpēc RC ZELDA izlēma izveidot un reģistrēt sociālo pakalpojumu.</a:t>
            </a:r>
            <a:endParaRPr sz="16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600" b="0" i="0" u="none" strike="noStrike" cap="none">
                <a:solidFill>
                  <a:schemeClr val="dk1"/>
                </a:solidFill>
                <a:latin typeface="Roboto"/>
                <a:ea typeface="Roboto"/>
                <a:cs typeface="Roboto"/>
                <a:sym typeface="Roboto"/>
              </a:rPr>
              <a:t>Programmas darbības periods: 2016. gada septembris - 201</a:t>
            </a:r>
            <a:r>
              <a:rPr lang="en-GB" sz="1600"/>
              <a:t>8</a:t>
            </a:r>
            <a:r>
              <a:rPr lang="en-GB" sz="1600" b="0" i="0" u="none" strike="noStrike" cap="none">
                <a:solidFill>
                  <a:schemeClr val="dk1"/>
                </a:solidFill>
                <a:latin typeface="Roboto"/>
                <a:ea typeface="Roboto"/>
                <a:cs typeface="Roboto"/>
                <a:sym typeface="Roboto"/>
              </a:rPr>
              <a:t>. gada decembris </a:t>
            </a:r>
            <a:r>
              <a:rPr lang="en-GB" sz="1600" b="0" i="1" u="none" strike="noStrike" cap="none">
                <a:solidFill>
                  <a:schemeClr val="dk1"/>
                </a:solidFill>
                <a:latin typeface="Roboto"/>
                <a:ea typeface="Roboto"/>
                <a:cs typeface="Roboto"/>
                <a:sym typeface="Roboto"/>
              </a:rPr>
              <a:t>(ar iespēju pagarināt).</a:t>
            </a:r>
            <a:endParaRPr sz="1600" b="0" i="1"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600" b="0" i="0" u="none" strike="noStrike" cap="none">
                <a:solidFill>
                  <a:schemeClr val="dk1"/>
                </a:solidFill>
                <a:latin typeface="Roboto"/>
                <a:ea typeface="Roboto"/>
                <a:cs typeface="Roboto"/>
                <a:sym typeface="Roboto"/>
              </a:rPr>
              <a:t>Individuālā sociālā rehabilitācija tika uzsākta jau 2016. gada jūnijā (3 mēnešus iepriekš), izmantojot  citu finansēšanas mehānismu.</a:t>
            </a:r>
            <a:endParaRPr sz="1600" b="0" i="0" u="none" strike="noStrike" cap="none">
              <a:solidFill>
                <a:schemeClr val="dk1"/>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Komanda</a:t>
            </a:r>
            <a:endParaRPr sz="3000" b="0" i="0" u="none" strike="noStrike" cap="none">
              <a:solidFill>
                <a:schemeClr val="dk1"/>
              </a:solidFill>
              <a:latin typeface="Roboto Slab"/>
              <a:ea typeface="Roboto Slab"/>
              <a:cs typeface="Roboto Slab"/>
              <a:sym typeface="Roboto Slab"/>
            </a:endParaRPr>
          </a:p>
        </p:txBody>
      </p:sp>
      <p:sp>
        <p:nvSpPr>
          <p:cNvPr id="82" name="Google Shape;82;p16"/>
          <p:cNvSpPr txBox="1">
            <a:spLocks noGrp="1"/>
          </p:cNvSpPr>
          <p:nvPr>
            <p:ph type="body" idx="1"/>
          </p:nvPr>
        </p:nvSpPr>
        <p:spPr>
          <a:xfrm>
            <a:off x="395525" y="1347625"/>
            <a:ext cx="8368200" cy="3210300"/>
          </a:xfrm>
          <a:prstGeom prst="rect">
            <a:avLst/>
          </a:prstGeom>
          <a:noFill/>
          <a:ln>
            <a:noFill/>
          </a:ln>
        </p:spPr>
        <p:txBody>
          <a:bodyPr spcFirstLastPara="1" wrap="square" lIns="91425" tIns="91425" rIns="91425" bIns="91425" anchor="t" anchorCtr="0">
            <a:noAutofit/>
          </a:bodyPr>
          <a:lstStyle/>
          <a:p>
            <a:pPr marL="457200" lvl="0" indent="-190500" algn="l" rtl="0">
              <a:spcBef>
                <a:spcPts val="0"/>
              </a:spcBef>
              <a:spcAft>
                <a:spcPts val="0"/>
              </a:spcAft>
              <a:buClr>
                <a:schemeClr val="dk1"/>
              </a:buClr>
              <a:buSzPts val="1200"/>
              <a:buFont typeface="Roboto"/>
              <a:buChar char="-"/>
            </a:pPr>
            <a:r>
              <a:rPr lang="en-GB" sz="1200"/>
              <a:t>Programmas dalībniece</a:t>
            </a:r>
            <a:endParaRPr sz="1200"/>
          </a:p>
          <a:p>
            <a:pPr marL="0" marR="0" lvl="0" indent="0" algn="l" rtl="0">
              <a:lnSpc>
                <a:spcPct val="115000"/>
              </a:lnSpc>
              <a:spcBef>
                <a:spcPts val="0"/>
              </a:spcBef>
              <a:spcAft>
                <a:spcPts val="0"/>
              </a:spcAft>
              <a:buNone/>
            </a:pPr>
            <a:endParaRPr sz="1200"/>
          </a:p>
          <a:p>
            <a:pPr marL="457200" marR="0" lvl="0" indent="-190500" algn="l" rtl="0">
              <a:lnSpc>
                <a:spcPct val="115000"/>
              </a:lnSpc>
              <a:spcBef>
                <a:spcPts val="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Ģimenes asistents</a:t>
            </a:r>
            <a:endParaRPr sz="1200" b="0" i="0" u="none" strike="noStrike" cap="none">
              <a:solidFill>
                <a:schemeClr val="dk1"/>
              </a:solidFill>
              <a:latin typeface="Roboto"/>
              <a:ea typeface="Roboto"/>
              <a:cs typeface="Roboto"/>
              <a:sym typeface="Roboto"/>
            </a:endParaRPr>
          </a:p>
          <a:p>
            <a:pPr marL="457200" marR="0" lvl="0" indent="-190500" algn="l" rtl="0">
              <a:lnSpc>
                <a:spcPct val="115000"/>
              </a:lnSpc>
              <a:spcBef>
                <a:spcPts val="160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Psihologs</a:t>
            </a:r>
            <a:endParaRPr sz="1200" b="0" i="0" u="none" strike="noStrike" cap="none">
              <a:solidFill>
                <a:schemeClr val="dk1"/>
              </a:solidFill>
              <a:latin typeface="Roboto"/>
              <a:ea typeface="Roboto"/>
              <a:cs typeface="Roboto"/>
              <a:sym typeface="Roboto"/>
            </a:endParaRPr>
          </a:p>
          <a:p>
            <a:pPr marL="457200" marR="0" lvl="0" indent="-190500" algn="l" rtl="0">
              <a:lnSpc>
                <a:spcPct val="115000"/>
              </a:lnSpc>
              <a:spcBef>
                <a:spcPts val="1600"/>
              </a:spcBef>
              <a:spcAft>
                <a:spcPts val="0"/>
              </a:spcAft>
              <a:buClr>
                <a:schemeClr val="dk1"/>
              </a:buClr>
              <a:buSzPts val="1200"/>
              <a:buFont typeface="Roboto"/>
              <a:buChar char="-"/>
            </a:pPr>
            <a:r>
              <a:rPr lang="en-GB" sz="1200"/>
              <a:t>PEP mamma / d</a:t>
            </a:r>
            <a:r>
              <a:rPr lang="en-GB" sz="1200" b="0" i="0" u="none" strike="noStrike" cap="none">
                <a:solidFill>
                  <a:schemeClr val="dk1"/>
                </a:solidFill>
                <a:latin typeface="Roboto"/>
                <a:ea typeface="Roboto"/>
                <a:cs typeface="Roboto"/>
                <a:sym typeface="Roboto"/>
              </a:rPr>
              <a:t>ūla</a:t>
            </a:r>
            <a:endParaRPr sz="1200" b="0" i="0" u="none" strike="noStrike" cap="none">
              <a:solidFill>
                <a:schemeClr val="dk1"/>
              </a:solidFill>
              <a:latin typeface="Roboto"/>
              <a:ea typeface="Roboto"/>
              <a:cs typeface="Roboto"/>
              <a:sym typeface="Roboto"/>
            </a:endParaRPr>
          </a:p>
          <a:p>
            <a:pPr marL="457200" marR="0" lvl="0" indent="-190500" algn="l" rtl="0">
              <a:lnSpc>
                <a:spcPct val="115000"/>
              </a:lnSpc>
              <a:spcBef>
                <a:spcPts val="160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Sociālā darbiniece</a:t>
            </a:r>
            <a:endParaRPr sz="1200" b="0" i="0" u="none" strike="noStrike" cap="none">
              <a:solidFill>
                <a:schemeClr val="dk1"/>
              </a:solidFill>
              <a:latin typeface="Roboto"/>
              <a:ea typeface="Roboto"/>
              <a:cs typeface="Roboto"/>
              <a:sym typeface="Roboto"/>
            </a:endParaRPr>
          </a:p>
          <a:p>
            <a:pPr marL="457200" marR="0" lvl="0" indent="-190500" algn="l" rtl="0">
              <a:lnSpc>
                <a:spcPct val="115000"/>
              </a:lnSpc>
              <a:spcBef>
                <a:spcPts val="160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Juriste-atbalsta persona</a:t>
            </a:r>
            <a:endParaRPr sz="1200" b="0" i="0" u="none" strike="noStrike" cap="none">
              <a:solidFill>
                <a:schemeClr val="dk1"/>
              </a:solidFill>
              <a:latin typeface="Roboto"/>
              <a:ea typeface="Roboto"/>
              <a:cs typeface="Roboto"/>
              <a:sym typeface="Roboto"/>
            </a:endParaRPr>
          </a:p>
          <a:p>
            <a:pPr marL="457200" marR="0" lvl="0" indent="-190500" algn="l" rtl="0">
              <a:lnSpc>
                <a:spcPct val="115000"/>
              </a:lnSpc>
              <a:spcBef>
                <a:spcPts val="160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Nakts aprūpētāja </a:t>
            </a:r>
            <a:r>
              <a:rPr lang="en-GB" sz="1200"/>
              <a:t>/ dienas aprūpētāja</a:t>
            </a:r>
            <a:r>
              <a:rPr lang="en-GB" sz="1200" b="0" i="0" u="none" strike="noStrike" cap="none">
                <a:solidFill>
                  <a:schemeClr val="dk1"/>
                </a:solidFill>
                <a:latin typeface="Roboto"/>
                <a:ea typeface="Roboto"/>
                <a:cs typeface="Roboto"/>
                <a:sym typeface="Roboto"/>
              </a:rPr>
              <a:t>				</a:t>
            </a:r>
            <a:r>
              <a:rPr lang="en-GB" sz="1200"/>
              <a:t>- </a:t>
            </a:r>
            <a:r>
              <a:rPr lang="en-GB" sz="1200" b="0" i="0" u="none" strike="noStrike" cap="none">
                <a:solidFill>
                  <a:schemeClr val="dk1"/>
                </a:solidFill>
                <a:latin typeface="Roboto"/>
                <a:ea typeface="Roboto"/>
                <a:cs typeface="Roboto"/>
                <a:sym typeface="Roboto"/>
              </a:rPr>
              <a:t> Psihiatrs</a:t>
            </a:r>
            <a:endParaRPr sz="1200"/>
          </a:p>
          <a:p>
            <a:pPr marL="457200" marR="0" lvl="0" indent="-190500" algn="l" rtl="0">
              <a:lnSpc>
                <a:spcPct val="115000"/>
              </a:lnSpc>
              <a:spcBef>
                <a:spcPts val="1600"/>
              </a:spcBef>
              <a:spcAft>
                <a:spcPts val="0"/>
              </a:spcAft>
              <a:buClr>
                <a:schemeClr val="dk1"/>
              </a:buClr>
              <a:buSzPts val="1200"/>
              <a:buFont typeface="Roboto"/>
              <a:buChar char="-"/>
            </a:pPr>
            <a:r>
              <a:rPr lang="en-GB" sz="1200" b="0" i="0" u="none" strike="noStrike" cap="none">
                <a:solidFill>
                  <a:schemeClr val="dk1"/>
                </a:solidFill>
                <a:latin typeface="Roboto"/>
                <a:ea typeface="Roboto"/>
                <a:cs typeface="Roboto"/>
                <a:sym typeface="Roboto"/>
              </a:rPr>
              <a:t>Pakalpojums tiek nodrošināts ar noteiktu regularitāti, saskaņā ar klienta vajadzībām un novērtējumu.</a:t>
            </a:r>
            <a:endParaRPr sz="1200" b="0" i="0" u="none" strike="noStrike" cap="none">
              <a:solidFill>
                <a:schemeClr val="dk1"/>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Mērķis – sociālā rehabilitācija?</a:t>
            </a:r>
            <a:endParaRPr/>
          </a:p>
        </p:txBody>
      </p:sp>
      <p:sp>
        <p:nvSpPr>
          <p:cNvPr id="88" name="Google Shape;88;p17"/>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800" b="0" i="0" u="none" strike="noStrike" cap="none">
                <a:solidFill>
                  <a:schemeClr val="dk1"/>
                </a:solidFill>
                <a:latin typeface="Roboto"/>
                <a:ea typeface="Roboto"/>
                <a:cs typeface="Roboto"/>
                <a:sym typeface="Roboto"/>
              </a:rPr>
              <a:t>Attiecībā uz cilvēkiem ar garīga rakstura traucējumiem ir svarīgi saprast:</a:t>
            </a:r>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Ko cilvēks pats jau var darīt (neremontē to, kas nav salauzts);</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Ko var sasniegt ar rehabilitāciju;</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Kas prasīs nepārtrauktu atbalstu dzīves laikā.</a:t>
            </a:r>
            <a:endParaRPr sz="18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800" b="0" i="0" u="none" strike="noStrike" cap="none">
              <a:solidFill>
                <a:schemeClr val="dk1"/>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201</a:t>
            </a:r>
            <a:r>
              <a:rPr lang="en-GB"/>
              <a:t>8</a:t>
            </a:r>
            <a:r>
              <a:rPr lang="en-GB" sz="3000" b="0" i="0" u="none" strike="noStrike" cap="none">
                <a:solidFill>
                  <a:schemeClr val="dk1"/>
                </a:solidFill>
                <a:latin typeface="Roboto Slab"/>
                <a:ea typeface="Roboto Slab"/>
                <a:cs typeface="Roboto Slab"/>
                <a:sym typeface="Roboto Slab"/>
              </a:rPr>
              <a:t>g. oktobris - rezultāti</a:t>
            </a:r>
            <a:endParaRPr sz="3000" b="0" i="0" u="none" strike="noStrike" cap="none">
              <a:solidFill>
                <a:schemeClr val="dk1"/>
              </a:solidFill>
              <a:latin typeface="Roboto Slab"/>
              <a:ea typeface="Roboto Slab"/>
              <a:cs typeface="Roboto Slab"/>
              <a:sym typeface="Roboto Slab"/>
            </a:endParaRPr>
          </a:p>
        </p:txBody>
      </p:sp>
      <p:sp>
        <p:nvSpPr>
          <p:cNvPr id="94" name="Google Shape;94;p18"/>
          <p:cNvSpPr txBox="1">
            <a:spLocks noGrp="1"/>
          </p:cNvSpPr>
          <p:nvPr>
            <p:ph type="body" idx="1"/>
          </p:nvPr>
        </p:nvSpPr>
        <p:spPr>
          <a:xfrm>
            <a:off x="387900" y="1380774"/>
            <a:ext cx="8368200" cy="3078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400"/>
              <a:t>Programmas dalībnieces </a:t>
            </a:r>
            <a:r>
              <a:rPr lang="en-GB" sz="1400" b="0" i="0" u="none" strike="noStrike" cap="none">
                <a:solidFill>
                  <a:schemeClr val="dk1"/>
                </a:solidFill>
                <a:latin typeface="Roboto"/>
                <a:ea typeface="Roboto"/>
                <a:cs typeface="Roboto"/>
                <a:sym typeface="Roboto"/>
              </a:rPr>
              <a:t>mērķis - būt patstāvīgākai</a:t>
            </a:r>
            <a:r>
              <a:rPr lang="en-GB" sz="1400"/>
              <a:t>, dzīvot mierīgā vidē ar bērnu, stabila dzīve.</a:t>
            </a:r>
            <a:endParaRPr sz="1400"/>
          </a:p>
          <a:p>
            <a:pPr marL="0" marR="0" lvl="0" indent="0" algn="l" rtl="0">
              <a:lnSpc>
                <a:spcPct val="115000"/>
              </a:lnSpc>
              <a:spcBef>
                <a:spcPts val="1600"/>
              </a:spcBef>
              <a:spcAft>
                <a:spcPts val="0"/>
              </a:spcAft>
              <a:buClr>
                <a:schemeClr val="dk1"/>
              </a:buClr>
              <a:buFont typeface="Roboto"/>
              <a:buNone/>
            </a:pPr>
            <a:r>
              <a:rPr lang="en-GB" sz="1400" b="0" i="0" u="sng" strike="noStrike" cap="none">
                <a:solidFill>
                  <a:schemeClr val="dk1"/>
                </a:solidFill>
                <a:latin typeface="Roboto"/>
                <a:ea typeface="Roboto"/>
                <a:cs typeface="Roboto"/>
                <a:sym typeface="Roboto"/>
              </a:rPr>
              <a:t>Patstāvīgi</a:t>
            </a:r>
            <a:r>
              <a:rPr lang="en-GB" sz="1400" b="0" i="0" u="none" strike="noStrike" cap="none">
                <a:solidFill>
                  <a:schemeClr val="dk1"/>
                </a:solidFill>
                <a:latin typeface="Roboto"/>
                <a:ea typeface="Roboto"/>
                <a:cs typeface="Roboto"/>
                <a:sym typeface="Roboto"/>
              </a:rPr>
              <a:t> tiek galā ar: ikdienas sadzīvi (tīrīšanu, vienkāršu ēdienu gatavošanu, higiēnu, iepirkšanos veikalā), rēķinu apmaksu, bērna aprūpi (ēdiena gatavošanu, ēdināšanu, saskarsmi ar bērnu, veselības uzraudzību, bērna attīstību un rehabilitāciju); rūpēm par savu veselību (garīgo, fizisko veselīb</a:t>
            </a:r>
            <a:r>
              <a:rPr lang="en-GB" sz="1400"/>
              <a:t>u</a:t>
            </a:r>
            <a:r>
              <a:rPr lang="en-GB" sz="1400" b="0" i="0" u="none" strike="noStrike" cap="none">
                <a:solidFill>
                  <a:schemeClr val="dk1"/>
                </a:solidFill>
                <a:latin typeface="Roboto"/>
                <a:ea typeface="Roboto"/>
                <a:cs typeface="Roboto"/>
                <a:sym typeface="Roboto"/>
              </a:rPr>
              <a:t>), sociālā loka </a:t>
            </a:r>
            <a:r>
              <a:rPr lang="en-GB" sz="1400"/>
              <a:t>paplašināšanu</a:t>
            </a:r>
            <a:r>
              <a:rPr lang="en-GB" sz="1400" b="0" i="0" u="none" strike="noStrike" cap="none">
                <a:solidFill>
                  <a:schemeClr val="dk1"/>
                </a:solidFill>
                <a:latin typeface="Roboto"/>
                <a:ea typeface="Roboto"/>
                <a:cs typeface="Roboto"/>
                <a:sym typeface="Roboto"/>
              </a:rPr>
              <a:t>,  uzvedības stratēģijas izvēli vienkāršās situācijās</a:t>
            </a:r>
            <a:r>
              <a:rPr lang="en-GB" sz="1400"/>
              <a:t>, ilgtermiņa plānošanu, emociju izpratni.</a:t>
            </a: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r>
              <a:rPr lang="en-GB" sz="1400" b="0" i="0" u="sng" strike="noStrike" cap="none">
                <a:solidFill>
                  <a:schemeClr val="dk1"/>
                </a:solidFill>
                <a:latin typeface="Roboto"/>
                <a:ea typeface="Roboto"/>
                <a:cs typeface="Roboto"/>
                <a:sym typeface="Roboto"/>
              </a:rPr>
              <a:t>Ar atbalstu</a:t>
            </a:r>
            <a:r>
              <a:rPr lang="en-GB" sz="1400" b="0" i="0" u="none" strike="noStrike" cap="none">
                <a:solidFill>
                  <a:schemeClr val="dk1"/>
                </a:solidFill>
                <a:latin typeface="Roboto"/>
                <a:ea typeface="Roboto"/>
                <a:cs typeface="Roboto"/>
                <a:sym typeface="Roboto"/>
              </a:rPr>
              <a:t> spēj - komunicēt, orientēties pilsētā, plānot budžetu, veikt bērn</a:t>
            </a:r>
            <a:r>
              <a:rPr lang="en-GB" sz="1400"/>
              <a:t>a</a:t>
            </a:r>
            <a:r>
              <a:rPr lang="en-GB" sz="1400" b="0" i="0" u="none" strike="noStrike" cap="none">
                <a:solidFill>
                  <a:schemeClr val="dk1"/>
                </a:solidFill>
                <a:latin typeface="Roboto"/>
                <a:ea typeface="Roboto"/>
                <a:cs typeface="Roboto"/>
                <a:sym typeface="Roboto"/>
              </a:rPr>
              <a:t> aprūpi naktī (~ katru trešo nakti), strādāt,  pārvaldīt emocijas sar</a:t>
            </a:r>
            <a:r>
              <a:rPr lang="en-GB" sz="1400"/>
              <a:t>ežģītās situācijās</a:t>
            </a:r>
            <a:r>
              <a:rPr lang="en-GB" sz="1400" b="0" i="0" u="none" strike="noStrike" cap="none">
                <a:solidFill>
                  <a:schemeClr val="dk1"/>
                </a:solidFill>
                <a:latin typeface="Roboto"/>
                <a:ea typeface="Roboto"/>
                <a:cs typeface="Roboto"/>
                <a:sym typeface="Roboto"/>
              </a:rPr>
              <a:t>, izprast sarežģītu informāciju (veselības, finanšu un juridiskie jautājumi), lemt par bērn</a:t>
            </a:r>
            <a:r>
              <a:rPr lang="en-GB" sz="1400"/>
              <a:t>a</a:t>
            </a:r>
            <a:r>
              <a:rPr lang="en-GB" sz="1400" b="0" i="0" u="none" strike="noStrike" cap="none">
                <a:solidFill>
                  <a:schemeClr val="dk1"/>
                </a:solidFill>
                <a:latin typeface="Roboto"/>
                <a:ea typeface="Roboto"/>
                <a:cs typeface="Roboto"/>
                <a:sym typeface="Roboto"/>
              </a:rPr>
              <a:t> audzināšanas stratēģijām, attīstīt jaunas prasmes.</a:t>
            </a:r>
            <a:endParaRPr/>
          </a:p>
          <a:p>
            <a:pPr marL="0" marR="0" lvl="0" indent="0" algn="l" rtl="0">
              <a:lnSpc>
                <a:spcPct val="115000"/>
              </a:lnSpc>
              <a:spcBef>
                <a:spcPts val="1600"/>
              </a:spcBef>
              <a:spcAft>
                <a:spcPts val="0"/>
              </a:spcAft>
              <a:buClr>
                <a:schemeClr val="dk1"/>
              </a:buClr>
              <a:buFont typeface="Roboto"/>
              <a:buNone/>
            </a:pPr>
            <a:r>
              <a:rPr lang="en-GB" sz="1400"/>
              <a:t>Projekta īstenošanas laikā tikai viens krīzes periods (~1 mēnesis), kura laikā kliente centās sadarboties ar speciālistiem.</a:t>
            </a: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400" b="0" i="0" u="none" strike="noStrike" cap="none">
              <a:solidFill>
                <a:schemeClr val="dk1"/>
              </a:solidFill>
              <a:latin typeface="Roboto"/>
              <a:ea typeface="Roboto"/>
              <a:cs typeface="Roboto"/>
              <a:sym typeface="Roboto"/>
            </a:endParaRPr>
          </a:p>
          <a:p>
            <a:pPr marL="0" marR="0" lvl="0" indent="0" algn="l" rtl="0">
              <a:lnSpc>
                <a:spcPct val="115000"/>
              </a:lnSpc>
              <a:spcBef>
                <a:spcPts val="1600"/>
              </a:spcBef>
              <a:spcAft>
                <a:spcPts val="0"/>
              </a:spcAft>
              <a:buClr>
                <a:schemeClr val="dk1"/>
              </a:buClr>
              <a:buFont typeface="Roboto"/>
              <a:buNone/>
            </a:pPr>
            <a:endParaRPr sz="1400" b="0" i="0" u="none" strike="noStrike" cap="none">
              <a:solidFill>
                <a:schemeClr val="dk1"/>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Gadījuma novērtējums</a:t>
            </a:r>
            <a:endParaRPr sz="3000" b="0" i="0" u="none" strike="noStrike" cap="none">
              <a:solidFill>
                <a:schemeClr val="dk1"/>
              </a:solidFill>
              <a:latin typeface="Roboto Slab"/>
              <a:ea typeface="Roboto Slab"/>
              <a:cs typeface="Roboto Slab"/>
              <a:sym typeface="Roboto Slab"/>
            </a:endParaRPr>
          </a:p>
        </p:txBody>
      </p:sp>
      <p:sp>
        <p:nvSpPr>
          <p:cNvPr id="100" name="Google Shape;100;p19"/>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15000"/>
              </a:lnSpc>
              <a:spcBef>
                <a:spcPts val="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Uz personu vērstās domāšanas un plānošanas metodes (atbalsta plāna un programmas darbības pamatā)</a:t>
            </a:r>
            <a:endParaRPr sz="1800" b="0" i="0" u="none" strike="noStrike" cap="none">
              <a:solidFill>
                <a:schemeClr val="dk1"/>
              </a:solidFill>
              <a:latin typeface="Roboto"/>
              <a:ea typeface="Roboto"/>
              <a:cs typeface="Roboto"/>
              <a:sym typeface="Roboto"/>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Vecāku kapacitātes aptauja, bērn</a:t>
            </a:r>
            <a:r>
              <a:rPr lang="en-GB"/>
              <a:t>a</a:t>
            </a:r>
            <a:r>
              <a:rPr lang="en-GB" sz="1800" b="0" i="0" u="none" strike="noStrike" cap="none">
                <a:solidFill>
                  <a:schemeClr val="dk1"/>
                </a:solidFill>
                <a:latin typeface="Roboto"/>
                <a:ea typeface="Roboto"/>
                <a:cs typeface="Roboto"/>
                <a:sym typeface="Roboto"/>
              </a:rPr>
              <a:t> novērtējums, vecāku novērtējums (Learning curves. The Assessment of Parents with a Learning Disability)</a:t>
            </a:r>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Sociālā darba ar gadījumu novērtēšana </a:t>
            </a:r>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Sociālās situācijas un sociālās funkcionēšanas izvērtējums </a:t>
            </a:r>
            <a:endParaRPr/>
          </a:p>
          <a:p>
            <a:pPr marL="457200" marR="0" lvl="0" indent="-228600" algn="l" rtl="0">
              <a:lnSpc>
                <a:spcPct val="115000"/>
              </a:lnSpc>
              <a:spcBef>
                <a:spcPts val="160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Atbalsta intensitātes skalas instruments</a:t>
            </a:r>
            <a:endParaRPr/>
          </a:p>
          <a:p>
            <a:pPr marL="0" marR="0" lvl="0" indent="0" algn="l" rtl="0">
              <a:lnSpc>
                <a:spcPct val="115000"/>
              </a:lnSpc>
              <a:spcBef>
                <a:spcPts val="1600"/>
              </a:spcBef>
              <a:spcAft>
                <a:spcPts val="0"/>
              </a:spcAft>
              <a:buClr>
                <a:schemeClr val="dk1"/>
              </a:buClr>
              <a:buFont typeface="Roboto"/>
              <a:buNone/>
            </a:pPr>
            <a:endParaRPr sz="1800" b="0" i="0" u="none" strike="noStrike" cap="none">
              <a:solidFill>
                <a:schemeClr val="dk1"/>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Programmas novertējums</a:t>
            </a:r>
            <a:endParaRPr/>
          </a:p>
        </p:txBody>
      </p:sp>
      <p:sp>
        <p:nvSpPr>
          <p:cNvPr id="106" name="Google Shape;106;p20"/>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15000"/>
              </a:lnSpc>
              <a:spcBef>
                <a:spcPts val="0"/>
              </a:spcBef>
              <a:spcAft>
                <a:spcPts val="0"/>
              </a:spcAft>
              <a:buClr>
                <a:schemeClr val="dk1"/>
              </a:buClr>
              <a:buSzPts val="1800"/>
              <a:buFont typeface="Roboto"/>
              <a:buChar char="-"/>
            </a:pPr>
            <a:r>
              <a:rPr lang="en-GB" sz="1800" b="0" i="0" u="none" strike="noStrike" cap="none">
                <a:solidFill>
                  <a:schemeClr val="dk1"/>
                </a:solidFill>
                <a:latin typeface="Roboto"/>
                <a:ea typeface="Roboto"/>
                <a:cs typeface="Roboto"/>
                <a:sym typeface="Roboto"/>
              </a:rPr>
              <a:t>Sociālā pakalpojuma procesa un kvalitātes pašnovērtējums</a:t>
            </a:r>
            <a:endParaRPr/>
          </a:p>
          <a:p>
            <a:pPr marL="457200" marR="0" lvl="0" indent="-228600" algn="l" rtl="0">
              <a:lnSpc>
                <a:spcPct val="115000"/>
              </a:lnSpc>
              <a:spcBef>
                <a:spcPts val="1600"/>
              </a:spcBef>
              <a:spcAft>
                <a:spcPts val="0"/>
              </a:spcAft>
              <a:buClr>
                <a:schemeClr val="dk1"/>
              </a:buClr>
              <a:buSzPts val="1800"/>
              <a:buFont typeface="Roboto"/>
              <a:buChar char="-"/>
            </a:pPr>
            <a:r>
              <a:rPr lang="en-GB"/>
              <a:t>Programmas dalībnieces </a:t>
            </a:r>
            <a:r>
              <a:rPr lang="en-GB" b="0" i="0" u="none" strike="noStrike" cap="none">
                <a:solidFill>
                  <a:schemeClr val="dk1"/>
                </a:solidFill>
                <a:latin typeface="Roboto"/>
                <a:ea typeface="Roboto"/>
                <a:cs typeface="Roboto"/>
                <a:sym typeface="Roboto"/>
              </a:rPr>
              <a:t>apt</a:t>
            </a:r>
            <a:r>
              <a:rPr lang="en-GB" sz="1800" b="0" i="0" u="none" strike="noStrike" cap="none">
                <a:solidFill>
                  <a:schemeClr val="dk1"/>
                </a:solidFill>
                <a:latin typeface="Roboto"/>
                <a:ea typeface="Roboto"/>
                <a:cs typeface="Roboto"/>
                <a:sym typeface="Roboto"/>
              </a:rPr>
              <a:t>auja („Mental Health Statistics Improvement Program (MHSIP) Survey, Version 1.2” (adaptētā versija))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87900" y="111850"/>
            <a:ext cx="8368200" cy="10323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Font typeface="Roboto Slab"/>
              <a:buNone/>
            </a:pPr>
            <a:endParaRPr sz="3000" b="0" i="0" u="none" strike="noStrike" cap="none">
              <a:solidFill>
                <a:schemeClr val="dk1"/>
              </a:solidFill>
              <a:latin typeface="Roboto Slab"/>
              <a:ea typeface="Roboto Slab"/>
              <a:cs typeface="Roboto Slab"/>
              <a:sym typeface="Roboto Slab"/>
            </a:endParaRPr>
          </a:p>
          <a:p>
            <a:pPr marL="0" marR="0" lvl="0" indent="0" algn="l" rtl="0">
              <a:lnSpc>
                <a:spcPct val="100000"/>
              </a:lnSpc>
              <a:spcBef>
                <a:spcPts val="0"/>
              </a:spcBef>
              <a:spcAft>
                <a:spcPts val="0"/>
              </a:spcAft>
              <a:buClr>
                <a:schemeClr val="dk1"/>
              </a:buClr>
              <a:buFont typeface="Roboto Slab"/>
              <a:buNone/>
            </a:pPr>
            <a:endParaRPr sz="3000" b="0" i="0" u="none" strike="noStrike" cap="none">
              <a:solidFill>
                <a:schemeClr val="dk1"/>
              </a:solidFill>
              <a:latin typeface="Roboto Slab"/>
              <a:ea typeface="Roboto Slab"/>
              <a:cs typeface="Roboto Slab"/>
              <a:sym typeface="Roboto Slab"/>
            </a:endParaRPr>
          </a:p>
          <a:p>
            <a:pPr marL="0" marR="0" lvl="0" indent="0" algn="l" rtl="0">
              <a:lnSpc>
                <a:spcPct val="100000"/>
              </a:lnSpc>
              <a:spcBef>
                <a:spcPts val="0"/>
              </a:spcBef>
              <a:spcAft>
                <a:spcPts val="0"/>
              </a:spcAft>
              <a:buClr>
                <a:schemeClr val="dk1"/>
              </a:buClr>
              <a:buFont typeface="Roboto Slab"/>
              <a:buNone/>
            </a:pPr>
            <a:r>
              <a:rPr lang="en-GB" sz="3000" b="0" i="0" u="none" strike="noStrike" cap="none">
                <a:solidFill>
                  <a:schemeClr val="dk1"/>
                </a:solidFill>
                <a:latin typeface="Roboto Slab"/>
                <a:ea typeface="Roboto Slab"/>
                <a:cs typeface="Roboto Slab"/>
                <a:sym typeface="Roboto Slab"/>
              </a:rPr>
              <a:t>RC ZELDA pieredze: kad individuālā sociālās rehabilitācijas programma ir nepieciešama </a:t>
            </a:r>
            <a:endParaRPr/>
          </a:p>
        </p:txBody>
      </p:sp>
      <p:sp>
        <p:nvSpPr>
          <p:cNvPr id="112" name="Google Shape;112;p21"/>
          <p:cNvSpPr txBox="1">
            <a:spLocks noGrp="1"/>
          </p:cNvSpPr>
          <p:nvPr>
            <p:ph type="body" idx="1"/>
          </p:nvPr>
        </p:nvSpPr>
        <p:spPr>
          <a:xfrm>
            <a:off x="387900" y="1489825"/>
            <a:ext cx="8368200" cy="3232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Font typeface="Roboto"/>
              <a:buNone/>
            </a:pPr>
            <a:r>
              <a:rPr lang="en-GB" sz="1100"/>
              <a:t>Tagad mēs redzam, ka tas varētu būt ieguvums jebkuram klientam ar GRT, jo tas ir personalizēts!</a:t>
            </a:r>
            <a:endParaRPr sz="1100"/>
          </a:p>
          <a:p>
            <a:pPr marL="0" marR="0" lvl="0" indent="0" algn="l" rtl="0">
              <a:lnSpc>
                <a:spcPct val="115000"/>
              </a:lnSpc>
              <a:spcBef>
                <a:spcPts val="0"/>
              </a:spcBef>
              <a:spcAft>
                <a:spcPts val="0"/>
              </a:spcAft>
              <a:buClr>
                <a:schemeClr val="dk1"/>
              </a:buClr>
              <a:buFont typeface="Roboto"/>
              <a:buNone/>
            </a:pPr>
            <a:endParaRPr sz="1100"/>
          </a:p>
          <a:p>
            <a:pPr marL="0" marR="0" lvl="0" indent="0" algn="l" rtl="0">
              <a:lnSpc>
                <a:spcPct val="115000"/>
              </a:lnSpc>
              <a:spcBef>
                <a:spcPts val="0"/>
              </a:spcBef>
              <a:spcAft>
                <a:spcPts val="0"/>
              </a:spcAft>
              <a:buClr>
                <a:schemeClr val="dk1"/>
              </a:buClr>
              <a:buFont typeface="Roboto"/>
              <a:buNone/>
            </a:pPr>
            <a:r>
              <a:rPr lang="en-GB" sz="1100"/>
              <a:t>Bet, ja resursi ir ierobežoti, m</a:t>
            </a:r>
            <a:r>
              <a:rPr lang="en-GB" sz="1100" b="0" i="0" u="none" strike="noStrike" cap="none">
                <a:solidFill>
                  <a:schemeClr val="dk1"/>
                </a:solidFill>
                <a:latin typeface="Roboto"/>
                <a:ea typeface="Roboto"/>
                <a:cs typeface="Roboto"/>
                <a:sym typeface="Roboto"/>
              </a:rPr>
              <a:t>ūsu izpratnē tas varētu būt noderīgi:</a:t>
            </a:r>
            <a:endParaRPr sz="1100"/>
          </a:p>
          <a:p>
            <a:pPr marL="457200" marR="0" lvl="0" indent="-298450" algn="l" rtl="0">
              <a:lnSpc>
                <a:spcPct val="115000"/>
              </a:lnSpc>
              <a:spcBef>
                <a:spcPts val="1600"/>
              </a:spcBef>
              <a:spcAft>
                <a:spcPts val="0"/>
              </a:spcAft>
              <a:buClr>
                <a:schemeClr val="dk1"/>
              </a:buClr>
              <a:buSzPts val="1100"/>
              <a:buFont typeface="Roboto"/>
              <a:buAutoNum type="arabicParenR"/>
            </a:pPr>
            <a:r>
              <a:rPr lang="en-GB" sz="1100" b="0" i="0" u="none" strike="noStrike" cap="none">
                <a:solidFill>
                  <a:schemeClr val="dk1"/>
                </a:solidFill>
                <a:latin typeface="Roboto"/>
                <a:ea typeface="Roboto"/>
                <a:cs typeface="Roboto"/>
                <a:sym typeface="Roboto"/>
              </a:rPr>
              <a:t>Ja </a:t>
            </a:r>
            <a:r>
              <a:rPr lang="en-GB" sz="1100"/>
              <a:t>personas</a:t>
            </a:r>
            <a:r>
              <a:rPr lang="en-GB" sz="1100" b="0" i="0" u="none" strike="noStrike" cap="none">
                <a:solidFill>
                  <a:schemeClr val="dk1"/>
                </a:solidFill>
                <a:latin typeface="Roboto"/>
                <a:ea typeface="Roboto"/>
                <a:cs typeface="Roboto"/>
                <a:sym typeface="Roboto"/>
              </a:rPr>
              <a:t> gadījumā nepieciešam</a:t>
            </a:r>
            <a:r>
              <a:rPr lang="en-GB" sz="1100"/>
              <a:t>s</a:t>
            </a:r>
            <a:r>
              <a:rPr lang="en-GB" sz="1100" b="0" i="0" u="none" strike="noStrike" cap="none">
                <a:solidFill>
                  <a:schemeClr val="dk1"/>
                </a:solidFill>
                <a:latin typeface="Roboto"/>
                <a:ea typeface="Roboto"/>
                <a:cs typeface="Roboto"/>
                <a:sym typeface="Roboto"/>
              </a:rPr>
              <a:t> vairāk individuāls un intensīvs dažādu speciālistu komandas darbs - </a:t>
            </a:r>
            <a:r>
              <a:rPr lang="en-GB" sz="1100"/>
              <a:t>persona </a:t>
            </a:r>
            <a:r>
              <a:rPr lang="en-GB" sz="1100" b="0" i="0" u="none" strike="noStrike" cap="none">
                <a:solidFill>
                  <a:schemeClr val="dk1"/>
                </a:solidFill>
                <a:latin typeface="Roboto"/>
                <a:ea typeface="Roboto"/>
                <a:cs typeface="Roboto"/>
                <a:sym typeface="Roboto"/>
              </a:rPr>
              <a:t>ar vairākām problēmām (multi-problem)</a:t>
            </a:r>
            <a:endParaRPr sz="1100"/>
          </a:p>
          <a:p>
            <a:pPr marL="457200" marR="0" lvl="0" indent="-298450" algn="l" rtl="0">
              <a:lnSpc>
                <a:spcPct val="115000"/>
              </a:lnSpc>
              <a:spcBef>
                <a:spcPts val="1600"/>
              </a:spcBef>
              <a:spcAft>
                <a:spcPts val="0"/>
              </a:spcAft>
              <a:buClr>
                <a:schemeClr val="dk1"/>
              </a:buClr>
              <a:buSzPts val="1100"/>
              <a:buFont typeface="Roboto"/>
              <a:buAutoNum type="arabicParenR"/>
            </a:pPr>
            <a:r>
              <a:rPr lang="en-GB" sz="1100" b="0" i="0" u="none" strike="noStrike" cap="none">
                <a:solidFill>
                  <a:schemeClr val="dk1"/>
                </a:solidFill>
                <a:latin typeface="Roboto"/>
                <a:ea typeface="Roboto"/>
                <a:cs typeface="Roboto"/>
                <a:sym typeface="Roboto"/>
              </a:rPr>
              <a:t>Ja </a:t>
            </a:r>
            <a:r>
              <a:rPr lang="en-GB" sz="1100"/>
              <a:t>persona </a:t>
            </a:r>
            <a:r>
              <a:rPr lang="en-GB" sz="1100" b="0" i="0" u="none" strike="noStrike" cap="none">
                <a:solidFill>
                  <a:schemeClr val="dk1"/>
                </a:solidFill>
                <a:latin typeface="Roboto"/>
                <a:ea typeface="Roboto"/>
                <a:cs typeface="Roboto"/>
                <a:sym typeface="Roboto"/>
              </a:rPr>
              <a:t>ar vairākām problēmām vienlaicīgi atrodas krīzes situācijā vai pārejas periodā (pāreja uz pieaugušo dzīvi, bērna piedzimšana, bērna aizvešanas risks, pārcelšanās uz citu vietu, vienīgie radinieki (aizbildņi ) ir miruši</a:t>
            </a:r>
            <a:r>
              <a:rPr lang="en-GB" sz="1100"/>
              <a:t>, </a:t>
            </a:r>
            <a:r>
              <a:rPr lang="en-GB" sz="1100" b="0" i="0" u="none" strike="noStrike" cap="none">
                <a:solidFill>
                  <a:schemeClr val="dk1"/>
                </a:solidFill>
                <a:latin typeface="Roboto"/>
                <a:ea typeface="Roboto"/>
                <a:cs typeface="Roboto"/>
                <a:sym typeface="Roboto"/>
              </a:rPr>
              <a:t>u.c.)</a:t>
            </a:r>
            <a:endParaRPr sz="1100" b="0" i="0" u="none" strike="noStrike" cap="none">
              <a:solidFill>
                <a:schemeClr val="dk1"/>
              </a:solidFill>
              <a:latin typeface="Roboto"/>
              <a:ea typeface="Roboto"/>
              <a:cs typeface="Roboto"/>
              <a:sym typeface="Roboto"/>
            </a:endParaRPr>
          </a:p>
          <a:p>
            <a:pPr marL="457200" marR="0" lvl="0" indent="-298450" algn="l" rtl="0">
              <a:lnSpc>
                <a:spcPct val="115000"/>
              </a:lnSpc>
              <a:spcBef>
                <a:spcPts val="1600"/>
              </a:spcBef>
              <a:spcAft>
                <a:spcPts val="0"/>
              </a:spcAft>
              <a:buClr>
                <a:schemeClr val="dk1"/>
              </a:buClr>
              <a:buSzPts val="1100"/>
              <a:buFont typeface="Roboto"/>
              <a:buAutoNum type="arabicParenR"/>
            </a:pPr>
            <a:r>
              <a:rPr lang="en-GB" sz="1100" b="0" i="0" u="none" strike="noStrike" cap="none">
                <a:solidFill>
                  <a:schemeClr val="dk1"/>
                </a:solidFill>
                <a:latin typeface="Roboto"/>
                <a:ea typeface="Roboto"/>
                <a:cs typeface="Roboto"/>
                <a:sym typeface="Roboto"/>
              </a:rPr>
              <a:t>Ja neviens cits pakalpojums nav sasniedzis mērķi, vai arī nav pieejams gatavs pakalpojums,</a:t>
            </a:r>
            <a:r>
              <a:rPr lang="en-GB" sz="1100"/>
              <a:t> </a:t>
            </a:r>
            <a:r>
              <a:rPr lang="en-GB" sz="1100" b="0" i="0" u="none" strike="noStrike" cap="none">
                <a:solidFill>
                  <a:schemeClr val="dk1"/>
                </a:solidFill>
                <a:latin typeface="Roboto"/>
                <a:ea typeface="Roboto"/>
                <a:cs typeface="Roboto"/>
                <a:sym typeface="Roboto"/>
              </a:rPr>
              <a:t>un vēlaties izmēģināt jaunu modeli (mammas ar GRT, mammas pēc krīzes centriem, kuri sāk dzīvot sabiedrībā, cilvēki, kas pārceļas no institūcijām uz dzīvi sabiedrībā utt.)</a:t>
            </a:r>
            <a:endParaRPr sz="1100" b="0" i="0" u="none" strike="noStrike" cap="none">
              <a:solidFill>
                <a:schemeClr val="dk1"/>
              </a:solidFill>
              <a:latin typeface="Roboto"/>
              <a:ea typeface="Roboto"/>
              <a:cs typeface="Roboto"/>
              <a:sym typeface="Roboto"/>
            </a:endParaRPr>
          </a:p>
          <a:p>
            <a:pPr marL="457200" marR="0" lvl="0" indent="-298450" algn="l" rtl="0">
              <a:lnSpc>
                <a:spcPct val="115000"/>
              </a:lnSpc>
              <a:spcBef>
                <a:spcPts val="1600"/>
              </a:spcBef>
              <a:spcAft>
                <a:spcPts val="0"/>
              </a:spcAft>
              <a:buClr>
                <a:schemeClr val="dk1"/>
              </a:buClr>
              <a:buSzPts val="1100"/>
              <a:buFont typeface="Roboto"/>
              <a:buAutoNum type="arabicParenR"/>
            </a:pPr>
            <a:r>
              <a:rPr lang="en-GB" sz="1100"/>
              <a:t>Ja nav organizācijas / telpas pakalpojumu sniegšanai - šis pakalpojums ir mobīls, to var nodrošināt  tur, kur klients dzīvo.</a:t>
            </a:r>
            <a:endParaRPr sz="1100"/>
          </a:p>
          <a:p>
            <a:pPr marL="0" marR="0" lvl="0" indent="0" algn="l" rtl="0">
              <a:lnSpc>
                <a:spcPct val="115000"/>
              </a:lnSpc>
              <a:spcBef>
                <a:spcPts val="1600"/>
              </a:spcBef>
              <a:spcAft>
                <a:spcPts val="0"/>
              </a:spcAft>
              <a:buClr>
                <a:schemeClr val="dk1"/>
              </a:buClr>
              <a:buFont typeface="Roboto"/>
              <a:buNone/>
            </a:pPr>
            <a:endParaRPr sz="1100" b="0" i="0" u="none" strike="noStrike" cap="none">
              <a:solidFill>
                <a:schemeClr val="dk1"/>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1122</Words>
  <Application>Microsoft Office PowerPoint</Application>
  <PresentationFormat>Slaidrāde ekrānā (16:9)</PresentationFormat>
  <Paragraphs>90</Paragraphs>
  <Slides>16</Slides>
  <Notes>16</Notes>
  <HiddenSlides>0</HiddenSlides>
  <MMClips>0</MMClips>
  <ScaleCrop>false</ScaleCrop>
  <HeadingPairs>
    <vt:vector size="4" baseType="variant">
      <vt:variant>
        <vt:lpstr>Dizains</vt:lpstr>
      </vt:variant>
      <vt:variant>
        <vt:i4>1</vt:i4>
      </vt:variant>
      <vt:variant>
        <vt:lpstr>Slaidu virsraksti</vt:lpstr>
      </vt:variant>
      <vt:variant>
        <vt:i4>16</vt:i4>
      </vt:variant>
    </vt:vector>
  </HeadingPairs>
  <TitlesOfParts>
    <vt:vector size="17" baseType="lpstr">
      <vt:lpstr>Marina</vt:lpstr>
      <vt:lpstr>   Individuālās sociālās rehabilitācijas programmas īstenošana: RC ZELDA pieredze</vt:lpstr>
      <vt:lpstr>RC ZELDA: vispārīga informācija</vt:lpstr>
      <vt:lpstr>Individuālā sociālās rehabilitācijas programma </vt:lpstr>
      <vt:lpstr>Komanda</vt:lpstr>
      <vt:lpstr>Mērķis – sociālā rehabilitācija?</vt:lpstr>
      <vt:lpstr>2018g. oktobris - rezultāti</vt:lpstr>
      <vt:lpstr>Gadījuma novērtējums</vt:lpstr>
      <vt:lpstr>Programmas novertējums</vt:lpstr>
      <vt:lpstr>  RC ZELDA pieredze: kad individuālā sociālās rehabilitācijas programma ir nepieciešama </vt:lpstr>
      <vt:lpstr>Individuālā sociālās rehabilitācijas programma: darbs komandā</vt:lpstr>
      <vt:lpstr>Svarīgi momenti, iespējamās kļūdas un riski</vt:lpstr>
      <vt:lpstr>Svarīgi momenti, iespējamās kļūdas un riski</vt:lpstr>
      <vt:lpstr>Svarīgi momenti, iespējamās kļūdas un riski</vt:lpstr>
      <vt:lpstr>Svarīgi momenti, iespējamās kļūdas un riski</vt:lpstr>
      <vt:lpstr>Sadarbība ar RSD</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Individuālās sociālās rehabilitācijas programmas īstenošana: RC ZELDA pieredze</dc:title>
  <dc:creator>Hedviga Upīte</dc:creator>
  <cp:lastModifiedBy>Hedviga Upīte</cp:lastModifiedBy>
  <cp:revision>2</cp:revision>
  <cp:lastPrinted>2018-09-13T07:51:17Z</cp:lastPrinted>
  <dcterms:modified xsi:type="dcterms:W3CDTF">2018-09-13T09:44:07Z</dcterms:modified>
</cp:coreProperties>
</file>