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4" r:id="rId14"/>
    <p:sldId id="27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3359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070C8-5B19-4D11-95B0-30813079CBC0}" type="datetimeFigureOut">
              <a:rPr lang="lv-LV" smtClean="0"/>
              <a:pPr/>
              <a:t>13.09.2018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4D43E-E92C-41F6-837E-70DAAF4FCFD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451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4508-D647-4124-96FC-AD8085435F6F}" type="datetimeFigureOut">
              <a:rPr lang="lv-LV" smtClean="0"/>
              <a:pPr/>
              <a:t>13.09.2018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571E8-0757-4D85-8AD0-8860E1D613A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472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* Biedrība dibināta 1994.gada 25.oktobrī;</a:t>
            </a:r>
          </a:p>
          <a:p>
            <a:endParaRPr lang="lv-LV" dirty="0"/>
          </a:p>
          <a:p>
            <a:r>
              <a:rPr lang="lv-LV" dirty="0"/>
              <a:t>* Aktīvi vecāki, kas cīnījās</a:t>
            </a:r>
            <a:r>
              <a:rPr lang="lv-LV" baseline="0" dirty="0"/>
              <a:t> par savu bērnu ar garīgās attīstības traucējumiem iespējām;</a:t>
            </a:r>
          </a:p>
          <a:p>
            <a:endParaRPr lang="lv-LV" baseline="0" dirty="0"/>
          </a:p>
          <a:p>
            <a:r>
              <a:rPr lang="lv-LV" baseline="0" dirty="0"/>
              <a:t>* Informācija par to, ka ārzemēs ir DAC;</a:t>
            </a:r>
          </a:p>
          <a:p>
            <a:endParaRPr lang="lv-LV" baseline="0" dirty="0"/>
          </a:p>
          <a:p>
            <a:r>
              <a:rPr lang="lv-LV" baseline="0" dirty="0"/>
              <a:t>* Tiek atvērts pirmais DAC Latvijā “Cerību māja”.</a:t>
            </a:r>
          </a:p>
          <a:p>
            <a:endParaRPr lang="lv-LV" baseline="0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r>
              <a:rPr lang="lv-LV" sz="1000" dirty="0"/>
              <a:t>Šodien</a:t>
            </a:r>
            <a:r>
              <a:rPr lang="lv-LV" sz="1000" baseline="0" dirty="0"/>
              <a:t> biedrībai ir 11 struktūrvienības:</a:t>
            </a:r>
          </a:p>
          <a:p>
            <a:endParaRPr lang="lv-LV" sz="10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baseline="0" dirty="0"/>
              <a:t>1 DAC pirmsskolas vecuma bērniem;</a:t>
            </a:r>
            <a:endParaRPr lang="lv-LV" sz="1000" dirty="0"/>
          </a:p>
          <a:p>
            <a:r>
              <a:rPr lang="lv-LV" sz="1000" baseline="0" dirty="0"/>
              <a:t>5 DAC jauniešiem un pieaugušiem cilvēkiem ar garīgās attīstības traucējumiem;</a:t>
            </a:r>
          </a:p>
          <a:p>
            <a:r>
              <a:rPr lang="lv-LV" sz="1000" baseline="0" dirty="0"/>
              <a:t>1 specializētā galdniecības darbnīca;</a:t>
            </a:r>
          </a:p>
          <a:p>
            <a:r>
              <a:rPr lang="lv-LV" sz="1000" baseline="0" dirty="0"/>
              <a:t>3 grupu mājas/ grupu dzīvokļi, kur jauniešiem iespēja dzīvot patstāvīgi saņemot to atbalstu, kas nepieciešams no darbiniekiem.</a:t>
            </a:r>
          </a:p>
          <a:p>
            <a:endParaRPr lang="lv-LV" sz="1000" baseline="0" dirty="0"/>
          </a:p>
          <a:p>
            <a:r>
              <a:rPr lang="lv-LV" sz="1000" baseline="0" dirty="0"/>
              <a:t>Pakalpojumu izvietojums – lielākā daļa Latgales, Vidzemes priekšpilsēta. Ir arī Pārdaugava un Bolderāja. </a:t>
            </a:r>
          </a:p>
          <a:p>
            <a:endParaRPr lang="lv-LV" sz="1000" baseline="0" dirty="0"/>
          </a:p>
          <a:p>
            <a:r>
              <a:rPr lang="lv-LV" sz="1000" baseline="0" dirty="0"/>
              <a:t>Pakalpojumu klāsts – atbalsta nodrošināšana ģimenēm, kurās ir bērns ar garīgās attīstības traucējumiem, visā bērna dzīves garumā. </a:t>
            </a:r>
          </a:p>
          <a:p>
            <a:endParaRPr lang="lv-LV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11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pjuberns.lv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297180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Biedrība</a:t>
            </a:r>
            <a:b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</a:b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Rīgas pilsētas “Rūpju bērns”</a:t>
            </a:r>
            <a:b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</a:b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/>
            </a:r>
            <a:b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</a:b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          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6128"/>
          </a:xfrm>
        </p:spPr>
        <p:txBody>
          <a:bodyPr>
            <a:normAutofit lnSpcReduction="10000"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600" y="762000"/>
            <a:ext cx="2448272" cy="2448272"/>
            <a:chOff x="472209" y="836712"/>
            <a:chExt cx="2448272" cy="2448272"/>
          </a:xfrm>
        </p:grpSpPr>
        <p:sp>
          <p:nvSpPr>
            <p:cNvPr id="5" name="Rectangle 4"/>
            <p:cNvSpPr/>
            <p:nvPr/>
          </p:nvSpPr>
          <p:spPr>
            <a:xfrm>
              <a:off x="472209" y="2533893"/>
              <a:ext cx="2448272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v-LV" sz="12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„Man ir tiesības būt</a:t>
              </a:r>
            </a:p>
            <a:p>
              <a:pPr algn="ctr"/>
              <a:r>
                <a:rPr lang="lv-LV" sz="12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tādam kāds es esmu!”</a:t>
              </a:r>
            </a:p>
            <a:p>
              <a:pPr algn="ctr">
                <a:spcBef>
                  <a:spcPts val="600"/>
                </a:spcBef>
              </a:pPr>
              <a:r>
                <a:rPr lang="lv-LV" sz="800" i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(Biedrības devīze 1994-2013)</a:t>
              </a:r>
            </a:p>
          </p:txBody>
        </p:sp>
        <p:pic>
          <p:nvPicPr>
            <p:cNvPr id="6" name="Picture 2" descr="http://t0.gstatic.com/images?q=tbn:ANd9GcSyd9RRWuwRSGaxxtFm5ZafU24flUMVxXenCWcaLKfU31U_51TKT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6" y="1136338"/>
              <a:ext cx="1243353" cy="12041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604985" y="836712"/>
              <a:ext cx="2099757" cy="244827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solidFill>
                  <a:schemeClr val="accent2">
                    <a:lumMod val="75000"/>
                  </a:schemeClr>
                </a:solidFill>
                <a:latin typeface="Balloon XBd TL" pitchFamily="66" charset="0"/>
              </a:rPr>
              <a:t>Specializētās galdniecības darbnīcas “Skaida” aktivitātes</a:t>
            </a:r>
          </a:p>
        </p:txBody>
      </p:sp>
      <p:pic>
        <p:nvPicPr>
          <p:cNvPr id="5" name="Content Placeholder 4" descr="SK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2743200" cy="20478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4953000" cy="4876800"/>
          </a:xfrm>
        </p:spPr>
        <p:txBody>
          <a:bodyPr>
            <a:normAutofit/>
          </a:bodyPr>
          <a:lstStyle/>
          <a:p>
            <a:r>
              <a:rPr lang="lv-LV" sz="2400" dirty="0"/>
              <a:t>Kokapstrādes arodprasmju apguves nodarbības;</a:t>
            </a:r>
          </a:p>
          <a:p>
            <a:r>
              <a:rPr lang="lv-LV" sz="2400" dirty="0"/>
              <a:t>Sociālo prasmju un </a:t>
            </a:r>
            <a:r>
              <a:rPr lang="lv-LV" sz="2400" dirty="0" err="1"/>
              <a:t>pašaprūpes</a:t>
            </a:r>
            <a:r>
              <a:rPr lang="lv-LV" sz="2400" dirty="0"/>
              <a:t> iemaņas attīstošas nodarbības;</a:t>
            </a:r>
          </a:p>
          <a:p>
            <a:r>
              <a:rPr lang="lv-LV" sz="2400" dirty="0"/>
              <a:t>Sporta nodarbība 1x nedēļā;</a:t>
            </a:r>
          </a:p>
          <a:p>
            <a:r>
              <a:rPr lang="lv-LV" sz="2400" dirty="0"/>
              <a:t>Izbraukumi, ekskursijas, izstāžu, muzeju apmeklējumi;</a:t>
            </a:r>
          </a:p>
          <a:p>
            <a:r>
              <a:rPr lang="lv-LV" sz="2400" dirty="0"/>
              <a:t>Piedalīšanās kultūras un sporta pasākumos ārpus centra;</a:t>
            </a:r>
          </a:p>
          <a:p>
            <a:r>
              <a:rPr lang="lv-LV" sz="2400" dirty="0"/>
              <a:t>Sociālā darbinieka konsultācijas/sociālo problēmu risināšana.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6" name="Picture 5" descr="SK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Grupu mājas/dzīvokļu pakalpojumi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219200"/>
            <a:ext cx="4572000" cy="5410200"/>
          </a:xfrm>
        </p:spPr>
        <p:txBody>
          <a:bodyPr>
            <a:normAutofit fontScale="85000" lnSpcReduction="10000"/>
          </a:bodyPr>
          <a:lstStyle/>
          <a:p>
            <a:r>
              <a:rPr lang="lv-LV" dirty="0"/>
              <a:t>Klientu sociālā rehabilitācija, konsultēšana, sociālo problēmu risināšana;</a:t>
            </a:r>
          </a:p>
          <a:p>
            <a:pPr>
              <a:buNone/>
            </a:pPr>
            <a:endParaRPr lang="lv-LV" dirty="0"/>
          </a:p>
          <a:p>
            <a:r>
              <a:rPr lang="lv-LV" dirty="0"/>
              <a:t>Sadarbība ar klientu DAC, skolu, darba vietu;</a:t>
            </a:r>
          </a:p>
          <a:p>
            <a:pPr>
              <a:buNone/>
            </a:pPr>
            <a:endParaRPr lang="lv-LV" dirty="0"/>
          </a:p>
          <a:p>
            <a:r>
              <a:rPr lang="lv-LV" dirty="0"/>
              <a:t>Sadarbība ar klientu piederīgajiem, sociālo dienestu;</a:t>
            </a:r>
          </a:p>
          <a:p>
            <a:pPr>
              <a:buNone/>
            </a:pPr>
            <a:endParaRPr lang="lv-LV" dirty="0"/>
          </a:p>
          <a:p>
            <a:r>
              <a:rPr lang="lv-LV" dirty="0">
                <a:solidFill>
                  <a:srgbClr val="00B050"/>
                </a:solidFill>
              </a:rPr>
              <a:t>Aprūpes nodrošināšana (nepieciešamības gadījumā);</a:t>
            </a:r>
          </a:p>
          <a:p>
            <a:pPr>
              <a:buNone/>
            </a:pPr>
            <a:endParaRPr lang="lv-LV" dirty="0">
              <a:solidFill>
                <a:srgbClr val="00B050"/>
              </a:solidFill>
            </a:endParaRPr>
          </a:p>
          <a:p>
            <a:r>
              <a:rPr lang="lv-LV" dirty="0">
                <a:solidFill>
                  <a:srgbClr val="00B050"/>
                </a:solidFill>
              </a:rPr>
              <a:t>Ēdināšana.</a:t>
            </a:r>
          </a:p>
          <a:p>
            <a:endParaRPr lang="lv-LV" dirty="0"/>
          </a:p>
        </p:txBody>
      </p:sp>
      <p:grpSp>
        <p:nvGrpSpPr>
          <p:cNvPr id="7" name="Group 51"/>
          <p:cNvGrpSpPr/>
          <p:nvPr/>
        </p:nvGrpSpPr>
        <p:grpSpPr>
          <a:xfrm>
            <a:off x="380999" y="1447800"/>
            <a:ext cx="2590801" cy="1494435"/>
            <a:chOff x="1277705" y="4324025"/>
            <a:chExt cx="1818683" cy="1426795"/>
          </a:xfrm>
        </p:grpSpPr>
        <p:grpSp>
          <p:nvGrpSpPr>
            <p:cNvPr id="16" name="Group 36"/>
            <p:cNvGrpSpPr/>
            <p:nvPr/>
          </p:nvGrpSpPr>
          <p:grpSpPr>
            <a:xfrm>
              <a:off x="1277705" y="4324025"/>
              <a:ext cx="896489" cy="1426795"/>
              <a:chOff x="1996320" y="1570157"/>
              <a:chExt cx="896489" cy="1426795"/>
            </a:xfrm>
          </p:grpSpPr>
          <p:pic>
            <p:nvPicPr>
              <p:cNvPr id="27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580" y="1596188"/>
                <a:ext cx="838591" cy="107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1996320" y="2600908"/>
                <a:ext cx="80236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000" b="1" dirty="0">
                    <a:solidFill>
                      <a:srgbClr val="00B0F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ŠŪPOLES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96321" y="2006664"/>
                <a:ext cx="896488" cy="2336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GrDz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996321" y="1570157"/>
                <a:ext cx="855850" cy="1273681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prstClr val="white">
                      <a:lumMod val="50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7" name="Group 41"/>
            <p:cNvGrpSpPr/>
            <p:nvPr/>
          </p:nvGrpSpPr>
          <p:grpSpPr>
            <a:xfrm>
              <a:off x="2187047" y="4324026"/>
              <a:ext cx="909341" cy="1409230"/>
              <a:chOff x="1620708" y="1587722"/>
              <a:chExt cx="909341" cy="1409230"/>
            </a:xfrm>
          </p:grpSpPr>
          <p:pic>
            <p:nvPicPr>
              <p:cNvPr id="23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4198" y="1613122"/>
                <a:ext cx="855851" cy="107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727689" y="2600908"/>
                <a:ext cx="80236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0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Mēness māja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55684" y="2096979"/>
                <a:ext cx="360403" cy="290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GrM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620708" y="1587722"/>
                <a:ext cx="909340" cy="1309520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228600" y="30480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 </a:t>
            </a:r>
            <a:r>
              <a:rPr lang="lv-LV" sz="1600" dirty="0">
                <a:solidFill>
                  <a:srgbClr val="0070C0"/>
                </a:solidFill>
              </a:rPr>
              <a:t>Platā iela 9       </a:t>
            </a:r>
            <a:r>
              <a:rPr lang="lv-LV" sz="1600" dirty="0">
                <a:solidFill>
                  <a:srgbClr val="00B050"/>
                </a:solidFill>
              </a:rPr>
              <a:t>Putnu iela 6        </a:t>
            </a:r>
            <a:r>
              <a:rPr lang="lv-LV" sz="1600" dirty="0">
                <a:solidFill>
                  <a:schemeClr val="accent1">
                    <a:lumMod val="75000"/>
                  </a:schemeClr>
                </a:solidFill>
              </a:rPr>
              <a:t>Lubānas iela 39B</a:t>
            </a:r>
          </a:p>
          <a:p>
            <a:r>
              <a:rPr lang="lv-LV" dirty="0"/>
              <a:t>    </a:t>
            </a:r>
          </a:p>
          <a:p>
            <a:r>
              <a:rPr lang="lv-LV" b="1" dirty="0"/>
              <a:t>Klientu vietas:</a:t>
            </a:r>
          </a:p>
          <a:p>
            <a:r>
              <a:rPr lang="lv-LV" dirty="0"/>
              <a:t>         13                       14                         9</a:t>
            </a:r>
          </a:p>
          <a:p>
            <a:endParaRPr lang="lv-LV" b="1" dirty="0"/>
          </a:p>
          <a:p>
            <a:r>
              <a:rPr lang="lv-LV" b="1" dirty="0"/>
              <a:t>Darbinieki:        </a:t>
            </a:r>
          </a:p>
          <a:p>
            <a:r>
              <a:rPr lang="lv-LV" b="1" dirty="0"/>
              <a:t>           </a:t>
            </a:r>
            <a:r>
              <a:rPr lang="lv-LV" dirty="0">
                <a:solidFill>
                  <a:srgbClr val="0070C0"/>
                </a:solidFill>
              </a:rPr>
              <a:t>4</a:t>
            </a:r>
            <a:r>
              <a:rPr lang="lv-LV" dirty="0"/>
              <a:t>                       </a:t>
            </a:r>
            <a:r>
              <a:rPr lang="lv-LV" dirty="0">
                <a:solidFill>
                  <a:srgbClr val="00B050"/>
                </a:solidFill>
              </a:rPr>
              <a:t> 7                           </a:t>
            </a:r>
            <a:r>
              <a:rPr lang="lv-LV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  <a:p>
            <a:endParaRPr lang="lv-LV" dirty="0"/>
          </a:p>
          <a:p>
            <a:r>
              <a:rPr lang="lv-LV" b="1" dirty="0"/>
              <a:t>                    Katram klienta sava istaba</a:t>
            </a:r>
          </a:p>
          <a:p>
            <a:endParaRPr lang="lv-LV" dirty="0"/>
          </a:p>
          <a:p>
            <a:r>
              <a:rPr lang="lv-LV" b="1" dirty="0"/>
              <a:t>Sanitārais mezgls:</a:t>
            </a:r>
          </a:p>
          <a:p>
            <a:r>
              <a:rPr lang="lv-LV" dirty="0">
                <a:solidFill>
                  <a:srgbClr val="0070C0"/>
                </a:solidFill>
              </a:rPr>
              <a:t>koplietošanas</a:t>
            </a:r>
            <a:r>
              <a:rPr lang="lv-LV" dirty="0"/>
              <a:t>    </a:t>
            </a:r>
            <a:r>
              <a:rPr lang="lv-LV" dirty="0">
                <a:solidFill>
                  <a:srgbClr val="00B050"/>
                </a:solidFill>
              </a:rPr>
              <a:t>individuālais  </a:t>
            </a:r>
            <a:r>
              <a:rPr lang="lv-LV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koplietošanas</a:t>
            </a:r>
          </a:p>
          <a:p>
            <a:endParaRPr lang="lv-LV" dirty="0"/>
          </a:p>
        </p:txBody>
      </p:sp>
      <p:grpSp>
        <p:nvGrpSpPr>
          <p:cNvPr id="32" name="Group 51"/>
          <p:cNvGrpSpPr/>
          <p:nvPr/>
        </p:nvGrpSpPr>
        <p:grpSpPr>
          <a:xfrm>
            <a:off x="2971800" y="1447800"/>
            <a:ext cx="1377950" cy="1447801"/>
            <a:chOff x="1224215" y="4244758"/>
            <a:chExt cx="1658211" cy="1506061"/>
          </a:xfrm>
        </p:grpSpPr>
        <p:grpSp>
          <p:nvGrpSpPr>
            <p:cNvPr id="33" name="Group 36"/>
            <p:cNvGrpSpPr/>
            <p:nvPr/>
          </p:nvGrpSpPr>
          <p:grpSpPr>
            <a:xfrm>
              <a:off x="1224215" y="4244758"/>
              <a:ext cx="1650570" cy="1506061"/>
              <a:chOff x="1942830" y="1490890"/>
              <a:chExt cx="1650570" cy="1506061"/>
            </a:xfrm>
          </p:grpSpPr>
          <p:pic>
            <p:nvPicPr>
              <p:cNvPr id="39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580" y="1596187"/>
                <a:ext cx="1488122" cy="1079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1942830" y="2600908"/>
                <a:ext cx="1650570" cy="3960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000" b="1" dirty="0">
                    <a:solidFill>
                      <a:srgbClr val="00B0F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Cerību dore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309623" y="2045754"/>
                <a:ext cx="896488" cy="2336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GrDz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996321" y="1490890"/>
                <a:ext cx="1597079" cy="1426794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prstClr val="white">
                      <a:lumMod val="50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522023" y="4727527"/>
              <a:ext cx="360403" cy="3960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lv-LV" sz="12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Balloon XBd TL" panose="03060B02030402060201" pitchFamily="66" charset="0"/>
              </a:rPr>
              <a:t>Ģimenes asistenta pakalpojums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209800" cy="4602163"/>
          </a:xfrm>
        </p:spPr>
        <p:txBody>
          <a:bodyPr/>
          <a:lstStyle/>
          <a:p>
            <a:pPr marL="0" indent="0">
              <a:buNone/>
            </a:pPr>
            <a:r>
              <a:rPr lang="lv-LV" b="1" u="sng" dirty="0"/>
              <a:t>Klienti: </a:t>
            </a:r>
          </a:p>
          <a:p>
            <a:pPr marL="514350" indent="-514350">
              <a:buAutoNum type="arabicParenR"/>
            </a:pPr>
            <a:r>
              <a:rPr lang="lv-LV" dirty="0"/>
              <a:t>Patstāvīgi dzīvojošas personas ar GRT;</a:t>
            </a:r>
          </a:p>
          <a:p>
            <a:pPr marL="514350" indent="-514350">
              <a:buAutoNum type="arabicParenR"/>
            </a:pPr>
            <a:endParaRPr lang="lv-LV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2"/>
          </p:nvPr>
        </p:nvSpPr>
        <p:spPr>
          <a:xfrm>
            <a:off x="2895600" y="1524000"/>
            <a:ext cx="60198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u="sng" dirty="0"/>
              <a:t>Uzdevums – atbalsts un palīdzība:</a:t>
            </a:r>
          </a:p>
          <a:p>
            <a:pPr marL="0" indent="0">
              <a:buNone/>
            </a:pPr>
            <a:r>
              <a:rPr lang="lv-LV" dirty="0"/>
              <a:t>1)mājokļa,</a:t>
            </a:r>
          </a:p>
          <a:p>
            <a:pPr marL="0" indent="0">
              <a:buNone/>
            </a:pPr>
            <a:r>
              <a:rPr lang="lv-LV" dirty="0"/>
              <a:t>2)nodarbinātības,</a:t>
            </a:r>
          </a:p>
          <a:p>
            <a:pPr marL="0" indent="0">
              <a:buNone/>
            </a:pPr>
            <a:r>
              <a:rPr lang="lv-LV" dirty="0"/>
              <a:t>3)izglītības,</a:t>
            </a:r>
          </a:p>
          <a:p>
            <a:pPr marL="0" indent="0">
              <a:buNone/>
            </a:pPr>
            <a:r>
              <a:rPr lang="lv-LV" dirty="0"/>
              <a:t>4)budžeta plānošanas,</a:t>
            </a:r>
          </a:p>
          <a:p>
            <a:pPr marL="0" indent="0">
              <a:buNone/>
            </a:pPr>
            <a:r>
              <a:rPr lang="lv-LV" dirty="0"/>
              <a:t>5)atkarības problēmu,</a:t>
            </a:r>
          </a:p>
          <a:p>
            <a:pPr marL="0" indent="0">
              <a:buNone/>
            </a:pPr>
            <a:r>
              <a:rPr lang="lv-LV" dirty="0"/>
              <a:t>6)veselības jautājumu risināšanā;</a:t>
            </a:r>
          </a:p>
          <a:p>
            <a:pPr marL="0" indent="0">
              <a:buNone/>
            </a:pPr>
            <a:r>
              <a:rPr lang="lv-LV" dirty="0"/>
              <a:t>7)sociālo,</a:t>
            </a:r>
          </a:p>
          <a:p>
            <a:pPr marL="0" indent="0">
              <a:buNone/>
            </a:pPr>
            <a:r>
              <a:rPr lang="lv-LV" dirty="0"/>
              <a:t>8)pašaprūpes, </a:t>
            </a:r>
          </a:p>
          <a:p>
            <a:pPr marL="0" indent="0">
              <a:buNone/>
            </a:pPr>
            <a:r>
              <a:rPr lang="lv-LV" dirty="0"/>
              <a:t>9)sadzīves  prasmju attīstīšana.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5891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FF0000"/>
                </a:solidFill>
                <a:latin typeface="Balloon XBd TL" pitchFamily="66" charset="0"/>
              </a:rPr>
              <a:t>Uzņemšanas kārtība biedrības pakalpojumos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lv-LV" dirty="0"/>
              <a:t>1. </a:t>
            </a:r>
            <a:r>
              <a:rPr lang="lv-LV" sz="3400" dirty="0"/>
              <a:t>Klientam jāvēršas RSD:</a:t>
            </a:r>
          </a:p>
          <a:p>
            <a:pPr marL="514350" indent="-514350"/>
            <a:r>
              <a:rPr lang="lv-LV" sz="3400" dirty="0"/>
              <a:t>RSD darbinieks sniedz konsultāciju par DAC  pakalpojumiem, un pirms nosūtījuma izsniegšanas </a:t>
            </a:r>
            <a:r>
              <a:rPr lang="lv-LV" sz="3400" b="1" u="sng" dirty="0">
                <a:solidFill>
                  <a:srgbClr val="FF0000"/>
                </a:solidFill>
              </a:rPr>
              <a:t>sazinās ar  RB par vietu pieejamību un pakalpojuma piemērotību konkrētam klientam;</a:t>
            </a:r>
          </a:p>
          <a:p>
            <a:pPr marL="514350" indent="-514350"/>
            <a:r>
              <a:rPr lang="lv-LV" sz="3400" dirty="0"/>
              <a:t>Iesniegumu nepieciešamā pakalpojuma apmeklēšanai;</a:t>
            </a:r>
          </a:p>
          <a:p>
            <a:pPr marL="514350" indent="-514350"/>
            <a:r>
              <a:rPr lang="lv-LV" sz="3400" dirty="0"/>
              <a:t>Ģimenes ārsta izziņu par medicīnisko kontrindikāciju neesamību;</a:t>
            </a:r>
          </a:p>
          <a:p>
            <a:pPr marL="514350" indent="-514350"/>
            <a:r>
              <a:rPr lang="lv-LV" sz="3400" dirty="0"/>
              <a:t>Invaliditāti apliecinošu dokumentu;</a:t>
            </a:r>
          </a:p>
          <a:p>
            <a:pPr marL="514350" indent="-514350">
              <a:buNone/>
            </a:pPr>
            <a:r>
              <a:rPr lang="lv-LV" sz="3400" dirty="0"/>
              <a:t>2. RSD pieprasīs psihiatra atzinumu par psihiatrisko kontrindikāciju neesamību konkrēta pakalpojuma saņemšanai;</a:t>
            </a:r>
          </a:p>
          <a:p>
            <a:pPr marL="514350" indent="-514350">
              <a:buNone/>
            </a:pPr>
            <a:r>
              <a:rPr lang="lv-LV" sz="3400" dirty="0"/>
              <a:t>3. RSD izsniegs nosūtījumu konkrēta sociālā pakalpojuma saņemšanai;</a:t>
            </a:r>
          </a:p>
          <a:p>
            <a:pPr marL="514350" indent="-514350">
              <a:buNone/>
            </a:pPr>
            <a:r>
              <a:rPr lang="lv-LV" sz="3400" dirty="0"/>
              <a:t>4. Klients ar RSD izsniegtiem dokumentiem vēršas pie pakalpojuma sniedzēja un slēdz līgumu par pakalpojuma saņemšanu.</a:t>
            </a:r>
          </a:p>
          <a:p>
            <a:endParaRPr lang="lv-LV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  <a:latin typeface="Balloon XBd TL" pitchFamily="66" charset="0"/>
              </a:rPr>
              <a:t>Mūsu koordinātes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algn="ctr">
              <a:buNone/>
            </a:pPr>
            <a:r>
              <a:rPr lang="lv-LV" sz="3200" dirty="0">
                <a:solidFill>
                  <a:srgbClr val="FF0000"/>
                </a:solidFill>
              </a:rPr>
              <a:t>Rīga, Balvu iela 11</a:t>
            </a:r>
          </a:p>
          <a:p>
            <a:pPr algn="ctr">
              <a:buNone/>
            </a:pPr>
            <a:r>
              <a:rPr lang="lv-LV" sz="3200" dirty="0">
                <a:solidFill>
                  <a:srgbClr val="FF0000"/>
                </a:solidFill>
              </a:rPr>
              <a:t>Klientu apkalpošanas vadītāja </a:t>
            </a:r>
          </a:p>
          <a:p>
            <a:pPr algn="ctr">
              <a:buNone/>
            </a:pPr>
            <a:r>
              <a:rPr lang="lv-LV" sz="3200" dirty="0">
                <a:solidFill>
                  <a:srgbClr val="FF0000"/>
                </a:solidFill>
              </a:rPr>
              <a:t>Margita Erele</a:t>
            </a:r>
          </a:p>
          <a:p>
            <a:pPr algn="ctr">
              <a:buNone/>
            </a:pPr>
            <a:r>
              <a:rPr lang="lv-LV" dirty="0" err="1">
                <a:solidFill>
                  <a:srgbClr val="FF0000"/>
                </a:solidFill>
              </a:rPr>
              <a:t>tel.nr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sz="4000" b="1" dirty="0">
                <a:solidFill>
                  <a:srgbClr val="FF0000"/>
                </a:solidFill>
              </a:rPr>
              <a:t>28451510</a:t>
            </a:r>
          </a:p>
          <a:p>
            <a:pPr algn="ctr">
              <a:buNone/>
            </a:pPr>
            <a:r>
              <a:rPr lang="lv-LV" sz="3200" dirty="0" err="1">
                <a:solidFill>
                  <a:srgbClr val="00B0F0"/>
                </a:solidFill>
                <a:hlinkClick r:id="rId2"/>
              </a:rPr>
              <a:t>www.rupjuberns.lv</a:t>
            </a:r>
            <a:endParaRPr lang="lv-LV" sz="3200" dirty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lv-LV" sz="3200" dirty="0" err="1">
                <a:solidFill>
                  <a:srgbClr val="00B0F0"/>
                </a:solidFill>
              </a:rPr>
              <a:t>Facebook.com</a:t>
            </a:r>
            <a:endParaRPr lang="lv-LV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>Paldies par uzmanību!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lv-LV" dirty="0">
                <a:solidFill>
                  <a:srgbClr val="FF0000"/>
                </a:solidFill>
              </a:rPr>
              <a:t>                               </a:t>
            </a:r>
          </a:p>
          <a:p>
            <a:pPr>
              <a:buNone/>
            </a:pPr>
            <a:endParaRPr lang="lv-LV" dirty="0">
              <a:solidFill>
                <a:schemeClr val="accent1">
                  <a:lumMod val="75000"/>
                </a:schemeClr>
              </a:solidFill>
              <a:latin typeface="Balloon XBd TL" pitchFamily="66" charset="0"/>
            </a:endParaRPr>
          </a:p>
          <a:p>
            <a:pPr>
              <a:buNone/>
            </a:pPr>
            <a:endParaRPr lang="lv-LV" dirty="0">
              <a:solidFill>
                <a:schemeClr val="accent1">
                  <a:lumMod val="75000"/>
                </a:schemeClr>
              </a:solidFill>
              <a:latin typeface="Balloon XBd TL" pitchFamily="66" charset="0"/>
            </a:endParaRPr>
          </a:p>
          <a:p>
            <a:pPr>
              <a:buNone/>
            </a:pPr>
            <a:endParaRPr lang="lv-LV" dirty="0">
              <a:solidFill>
                <a:schemeClr val="accent1">
                  <a:lumMod val="75000"/>
                </a:schemeClr>
              </a:solidFill>
              <a:latin typeface="Balloon XBd TL" pitchFamily="66" charset="0"/>
            </a:endParaRPr>
          </a:p>
          <a:p>
            <a:pPr algn="ctr">
              <a:buNone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Jūsu jautājumi???</a:t>
            </a:r>
          </a:p>
          <a:p>
            <a:pPr>
              <a:buNone/>
            </a:pPr>
            <a:endParaRPr lang="lv-LV" dirty="0">
              <a:solidFill>
                <a:schemeClr val="accent1">
                  <a:lumMod val="75000"/>
                </a:schemeClr>
              </a:solidFill>
              <a:latin typeface="Balloon XBd T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Biedrības mērķa grupa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lv-LV" dirty="0"/>
          </a:p>
          <a:p>
            <a:endParaRPr lang="lv-LV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1219200"/>
            <a:ext cx="6019800" cy="4038600"/>
            <a:chOff x="-96785" y="2439568"/>
            <a:chExt cx="4187901" cy="2501600"/>
          </a:xfrm>
        </p:grpSpPr>
        <p:grpSp>
          <p:nvGrpSpPr>
            <p:cNvPr id="5" name="Group 26"/>
            <p:cNvGrpSpPr/>
            <p:nvPr/>
          </p:nvGrpSpPr>
          <p:grpSpPr>
            <a:xfrm>
              <a:off x="683568" y="3070413"/>
              <a:ext cx="2583019" cy="1870755"/>
              <a:chOff x="-4564" y="3212976"/>
              <a:chExt cx="2993080" cy="2056284"/>
            </a:xfrm>
          </p:grpSpPr>
          <p:grpSp>
            <p:nvGrpSpPr>
              <p:cNvPr id="9" name="Group 30"/>
              <p:cNvGrpSpPr/>
              <p:nvPr/>
            </p:nvGrpSpPr>
            <p:grpSpPr>
              <a:xfrm>
                <a:off x="-4564" y="3212976"/>
                <a:ext cx="2993080" cy="2056284"/>
                <a:chOff x="-4564" y="3212976"/>
                <a:chExt cx="2993080" cy="2056284"/>
              </a:xfrm>
            </p:grpSpPr>
            <p:pic>
              <p:nvPicPr>
                <p:cNvPr id="11" name="Picture 6" descr="http://www.meetingroomskent.com/images/063568-green-jelly-icon-people-things-people-man1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564" y="3212976"/>
                  <a:ext cx="2056284" cy="20562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6" descr="http://www.meetingroomskent.com/images/063568-green-jelly-icon-people-things-people-man1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532" y="3212976"/>
                  <a:ext cx="2128984" cy="20562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Rectangle 9"/>
              <p:cNvSpPr/>
              <p:nvPr/>
            </p:nvSpPr>
            <p:spPr>
              <a:xfrm>
                <a:off x="1403648" y="3347588"/>
                <a:ext cx="936104" cy="1809603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5496" y="2439568"/>
              <a:ext cx="3952892" cy="6120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Cilvēki ar garīga rakstura traucējumiem</a:t>
              </a:r>
              <a:endParaRPr lang="en-GB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2771800" y="3212976"/>
              <a:ext cx="1319316" cy="864096"/>
            </a:xfrm>
            <a:prstGeom prst="wedgeRoundRectCallout">
              <a:avLst>
                <a:gd name="adj1" fmla="val -79105"/>
                <a:gd name="adj2" fmla="val 107175"/>
                <a:gd name="adj3" fmla="val 16667"/>
              </a:avLst>
            </a:pr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chemeClr val="tx1"/>
                  </a:solidFill>
                </a:rPr>
                <a:t>Cilvēki ar intelektuālās attīstības </a:t>
              </a:r>
            </a:p>
            <a:p>
              <a:pPr algn="ctr"/>
              <a:r>
                <a:rPr lang="lv-LV" dirty="0">
                  <a:solidFill>
                    <a:schemeClr val="tx1"/>
                  </a:solidFill>
                </a:rPr>
                <a:t>traucējumiem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-96785" y="3192880"/>
              <a:ext cx="1356419" cy="884191"/>
            </a:xfrm>
            <a:prstGeom prst="wedgeRoundRectCallout">
              <a:avLst>
                <a:gd name="adj1" fmla="val 66186"/>
                <a:gd name="adj2" fmla="val 91825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Cilvēki ar garīgās veselības</a:t>
              </a:r>
            </a:p>
            <a:p>
              <a:pPr algn="ctr"/>
              <a:r>
                <a:rPr lang="lv-LV" sz="1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traucējumiem</a:t>
              </a:r>
              <a:endParaRPr lang="en-GB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685800"/>
            <a:ext cx="3886200" cy="228600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Biedrības struktūrvienības</a:t>
            </a: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304800" y="1066800"/>
            <a:ext cx="8284502" cy="4920663"/>
            <a:chOff x="-27213" y="1333110"/>
            <a:chExt cx="3618109" cy="3723696"/>
          </a:xfrm>
        </p:grpSpPr>
        <p:grpSp>
          <p:nvGrpSpPr>
            <p:cNvPr id="5" name="Group 5"/>
            <p:cNvGrpSpPr/>
            <p:nvPr/>
          </p:nvGrpSpPr>
          <p:grpSpPr>
            <a:xfrm>
              <a:off x="-27213" y="1333110"/>
              <a:ext cx="3618109" cy="3517509"/>
              <a:chOff x="3715602" y="1840253"/>
              <a:chExt cx="5322542" cy="464813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715602" y="1840253"/>
                <a:ext cx="5322542" cy="4648137"/>
                <a:chOff x="192767" y="2102804"/>
                <a:chExt cx="5156457" cy="4330356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0" t="16920" r="31101" b="15217"/>
                <a:stretch/>
              </p:blipFill>
              <p:spPr bwMode="auto">
                <a:xfrm>
                  <a:off x="192767" y="2102804"/>
                  <a:ext cx="2595318" cy="4330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3214940" y="2351267"/>
                  <a:ext cx="2134284" cy="42966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4-Point Star 7"/>
              <p:cNvSpPr/>
              <p:nvPr/>
            </p:nvSpPr>
            <p:spPr>
              <a:xfrm>
                <a:off x="4387310" y="2716541"/>
                <a:ext cx="288032" cy="288032"/>
              </a:xfrm>
              <a:prstGeom prst="star4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en-GB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4-Point Star 8"/>
              <p:cNvSpPr/>
              <p:nvPr/>
            </p:nvSpPr>
            <p:spPr>
              <a:xfrm>
                <a:off x="4925828" y="4469117"/>
                <a:ext cx="288032" cy="304796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GB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4-Point Star 9"/>
              <p:cNvSpPr/>
              <p:nvPr/>
            </p:nvSpPr>
            <p:spPr>
              <a:xfrm>
                <a:off x="5055057" y="4757149"/>
                <a:ext cx="338332" cy="288032"/>
              </a:xfrm>
              <a:prstGeom prst="star4">
                <a:avLst>
                  <a:gd name="adj" fmla="val 125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GB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4-Point Star 10"/>
              <p:cNvSpPr/>
              <p:nvPr/>
            </p:nvSpPr>
            <p:spPr>
              <a:xfrm>
                <a:off x="4624372" y="4839442"/>
                <a:ext cx="288032" cy="288032"/>
              </a:xfrm>
              <a:prstGeom prst="star4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GB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4-Point Star 12"/>
              <p:cNvSpPr/>
              <p:nvPr/>
            </p:nvSpPr>
            <p:spPr>
              <a:xfrm>
                <a:off x="5200756" y="4085075"/>
                <a:ext cx="288032" cy="288032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GB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4-Point Star 13"/>
              <p:cNvSpPr/>
              <p:nvPr/>
            </p:nvSpPr>
            <p:spPr>
              <a:xfrm>
                <a:off x="4571200" y="4722859"/>
                <a:ext cx="288032" cy="288032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GB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4-Point Star 14"/>
              <p:cNvSpPr/>
              <p:nvPr/>
            </p:nvSpPr>
            <p:spPr>
              <a:xfrm>
                <a:off x="5317477" y="4621515"/>
                <a:ext cx="257938" cy="273274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GB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960228" y="1823253"/>
              <a:ext cx="1597391" cy="32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spcBef>
                  <a:spcPts val="200"/>
                </a:spcBef>
              </a:pPr>
              <a:r>
                <a:rPr lang="lv-LV" sz="1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Dienas aprūpes centrs «Cerību ligzda» </a:t>
              </a:r>
            </a:p>
            <a:p>
              <a:pPr marL="228600" indent="-228600">
                <a:spcBef>
                  <a:spcPts val="200"/>
                </a:spcBef>
              </a:pP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[Rīgā, Balvu ielā 11];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Dienas aprūpes centrs «Cerību skola» 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[Rīgā, Ludzas ielā 43].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Dienas aprūpes centrs «Cerību tilts» 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[Rīgā, Ieriķu ielā 2B];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Dienas aprūpes centrs «Cerību māja» 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[Rīgā, Rēzeknes ielā 2A];</a:t>
              </a:r>
              <a:r>
                <a:rPr lang="lv-LV" sz="1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Dienas aprūpes centrs «Mēness māja» 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[Rīgā, Putnu ielā 6];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Specializētā galdniecības darbnīca «Skaida» 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[Rīgā, Lubānas ielā 39b];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7. </a:t>
              </a:r>
              <a:r>
                <a:rPr lang="lv-LV" sz="1200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Grupu dzīvoklis “Cerību dore”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[Rīgā, Lubānas ielā 39B];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Grupu dzīvoklis «Šūpoles» 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[Rīgā, Platā ielā 9];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9. 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Grupu māja «Mēness māja» 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[Rīgā, Putnu ielā 6];</a:t>
              </a:r>
            </a:p>
            <a:p>
              <a:pPr>
                <a:spcBef>
                  <a:spcPts val="200"/>
                </a:spcBef>
              </a:pPr>
              <a:r>
                <a:rPr lang="lv-LV" sz="12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10.</a:t>
              </a:r>
              <a:r>
                <a:rPr lang="lv-LV" sz="1200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Ģimenes  asistenta pakalpojums</a:t>
              </a:r>
            </a:p>
            <a:p>
              <a:pPr>
                <a:spcBef>
                  <a:spcPts val="200"/>
                </a:spcBef>
              </a:pPr>
              <a:r>
                <a:rPr lang="lv-LV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[Rīgā, Balvu ielā 11].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76600" y="1066800"/>
            <a:ext cx="91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4-Point Star 8"/>
          <p:cNvSpPr/>
          <p:nvPr/>
        </p:nvSpPr>
        <p:spPr>
          <a:xfrm>
            <a:off x="2410945" y="3657599"/>
            <a:ext cx="448320" cy="304800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4-Point Star 7"/>
          <p:cNvSpPr/>
          <p:nvPr/>
        </p:nvSpPr>
        <p:spPr>
          <a:xfrm>
            <a:off x="2562154" y="4134610"/>
            <a:ext cx="448320" cy="288036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GB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DAC jauniešiem un pilngadīgām personām ar INTELEKTUĀLĀS attīstības traucējumiem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" y="25908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Adrese:         </a:t>
            </a:r>
            <a:r>
              <a:rPr lang="lv-LV" dirty="0"/>
              <a:t>Rēzeknes           Ieriķu                Balvu             Ludzas               Putnu</a:t>
            </a:r>
          </a:p>
          <a:p>
            <a:r>
              <a:rPr lang="lv-LV" dirty="0"/>
              <a:t>                         iela 2a</a:t>
            </a:r>
            <a:r>
              <a:rPr lang="lv-LV" dirty="0">
                <a:solidFill>
                  <a:srgbClr val="00B0F0"/>
                </a:solidFill>
              </a:rPr>
              <a:t>*</a:t>
            </a:r>
            <a:r>
              <a:rPr lang="lv-LV" dirty="0"/>
              <a:t>           iela 2b              iela 11           iela 43</a:t>
            </a:r>
            <a:r>
              <a:rPr lang="lv-LV" dirty="0">
                <a:solidFill>
                  <a:srgbClr val="00B0F0"/>
                </a:solidFill>
              </a:rPr>
              <a:t>*</a:t>
            </a:r>
            <a:r>
              <a:rPr lang="lv-LV" dirty="0"/>
              <a:t>               iela 6</a:t>
            </a:r>
            <a:r>
              <a:rPr lang="lv-LV" dirty="0">
                <a:solidFill>
                  <a:srgbClr val="00B0F0"/>
                </a:solidFill>
              </a:rPr>
              <a:t>*</a:t>
            </a:r>
          </a:p>
          <a:p>
            <a:endParaRPr lang="lv-LV" b="1" dirty="0"/>
          </a:p>
          <a:p>
            <a:r>
              <a:rPr lang="lv-LV" b="1" dirty="0"/>
              <a:t>Klientu vietas:   24                  24                      48                   12                    15 </a:t>
            </a:r>
          </a:p>
          <a:p>
            <a:endParaRPr lang="lv-LV" b="1" dirty="0"/>
          </a:p>
          <a:p>
            <a:r>
              <a:rPr lang="lv-LV" b="1" dirty="0"/>
              <a:t>Klienti </a:t>
            </a:r>
            <a:r>
              <a:rPr lang="lv-LV" dirty="0"/>
              <a:t>- pilngadīgas personas ar intelektuālās attīstības traucējumiem, kurām nepieciešama sociālā aprūpe un rehabilitācija dienas laikā. </a:t>
            </a:r>
          </a:p>
          <a:p>
            <a:r>
              <a:rPr lang="lv-LV" sz="1600" dirty="0"/>
              <a:t>Atsevišķos gadījumos personas ar intelektuālās attīstības traucējumiem no 16 gadu vecuma, kas neapmeklē izglītības iestādes (izņemot skolēnu brīvlaikus) un nav nodarbinātas pastāvīgā algotā darbā pilnu slodzi ;</a:t>
            </a:r>
          </a:p>
          <a:p>
            <a:endParaRPr lang="lv-LV" dirty="0"/>
          </a:p>
          <a:p>
            <a:r>
              <a:rPr lang="lv-LV" dirty="0"/>
              <a:t>Darba laiks: darba dienās no plkst. </a:t>
            </a:r>
            <a:r>
              <a:rPr lang="lv-LV" b="1" dirty="0"/>
              <a:t>8.00 – 18.00;</a:t>
            </a:r>
          </a:p>
          <a:p>
            <a:endParaRPr lang="lv-LV" b="1" dirty="0"/>
          </a:p>
          <a:p>
            <a:r>
              <a:rPr lang="lv-LV" b="1" dirty="0"/>
              <a:t>Bezmaksas sociālais pakalpojums ar Rīgas sociālā dienesta nosūtījumu.</a:t>
            </a:r>
          </a:p>
          <a:p>
            <a:r>
              <a:rPr lang="lv-LV" b="1" dirty="0">
                <a:solidFill>
                  <a:srgbClr val="00B0F0"/>
                </a:solidFill>
              </a:rPr>
              <a:t>* Pusdienas par maksu. </a:t>
            </a:r>
          </a:p>
          <a:p>
            <a:endParaRPr lang="lv-LV" dirty="0"/>
          </a:p>
          <a:p>
            <a:endParaRPr lang="lv-LV" b="1" dirty="0"/>
          </a:p>
          <a:p>
            <a:endParaRPr lang="lv-LV" b="1" dirty="0"/>
          </a:p>
          <a:p>
            <a:endParaRPr lang="lv-LV" b="1" dirty="0"/>
          </a:p>
        </p:txBody>
      </p:sp>
      <p:grpSp>
        <p:nvGrpSpPr>
          <p:cNvPr id="6" name="Group 51"/>
          <p:cNvGrpSpPr/>
          <p:nvPr/>
        </p:nvGrpSpPr>
        <p:grpSpPr>
          <a:xfrm>
            <a:off x="1447800" y="1219200"/>
            <a:ext cx="6477000" cy="1447800"/>
            <a:chOff x="1189599" y="2866660"/>
            <a:chExt cx="6444730" cy="1428196"/>
          </a:xfrm>
        </p:grpSpPr>
        <p:grpSp>
          <p:nvGrpSpPr>
            <p:cNvPr id="9" name="Group 10"/>
            <p:cNvGrpSpPr/>
            <p:nvPr/>
          </p:nvGrpSpPr>
          <p:grpSpPr>
            <a:xfrm>
              <a:off x="1189599" y="2877158"/>
              <a:ext cx="1258243" cy="1417698"/>
              <a:chOff x="1914640" y="1579254"/>
              <a:chExt cx="1258243" cy="1417698"/>
            </a:xfrm>
          </p:grpSpPr>
          <p:pic>
            <p:nvPicPr>
              <p:cNvPr id="50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580" y="1613122"/>
                <a:ext cx="1079822" cy="107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4"/>
              <p:cNvSpPr/>
              <p:nvPr/>
            </p:nvSpPr>
            <p:spPr>
              <a:xfrm>
                <a:off x="1914640" y="2600908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Cerību MĀJA</a:t>
                </a:r>
              </a:p>
            </p:txBody>
          </p:sp>
          <p:sp>
            <p:nvSpPr>
              <p:cNvPr id="52" name="Rectangle 8"/>
              <p:cNvSpPr/>
              <p:nvPr/>
            </p:nvSpPr>
            <p:spPr>
              <a:xfrm>
                <a:off x="1955683" y="1991223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DAC</a:t>
                </a:r>
              </a:p>
            </p:txBody>
          </p:sp>
          <p:sp>
            <p:nvSpPr>
              <p:cNvPr id="53" name="Rounded Rectangle 9"/>
              <p:cNvSpPr/>
              <p:nvPr/>
            </p:nvSpPr>
            <p:spPr>
              <a:xfrm>
                <a:off x="1979712" y="1579254"/>
                <a:ext cx="1152128" cy="1273682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prstClr val="white">
                      <a:lumMod val="50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11"/>
            <p:cNvGrpSpPr/>
            <p:nvPr/>
          </p:nvGrpSpPr>
          <p:grpSpPr>
            <a:xfrm>
              <a:off x="2484248" y="2866660"/>
              <a:ext cx="1266710" cy="1417698"/>
              <a:chOff x="1914640" y="1579254"/>
              <a:chExt cx="1266710" cy="1417698"/>
            </a:xfrm>
          </p:grpSpPr>
          <p:pic>
            <p:nvPicPr>
              <p:cNvPr id="46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580" y="1613122"/>
                <a:ext cx="1079822" cy="107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12"/>
              <p:cNvSpPr/>
              <p:nvPr/>
            </p:nvSpPr>
            <p:spPr>
              <a:xfrm>
                <a:off x="1914640" y="2600908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Cerību TILTS</a:t>
                </a:r>
              </a:p>
            </p:txBody>
          </p:sp>
          <p:sp>
            <p:nvSpPr>
              <p:cNvPr id="48" name="Rectangle 14"/>
              <p:cNvSpPr/>
              <p:nvPr/>
            </p:nvSpPr>
            <p:spPr>
              <a:xfrm>
                <a:off x="1964150" y="1991223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DAC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979712" y="1579254"/>
                <a:ext cx="1152128" cy="1273682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prstClr val="white">
                      <a:lumMod val="50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" name="Group 16"/>
            <p:cNvGrpSpPr/>
            <p:nvPr/>
          </p:nvGrpSpPr>
          <p:grpSpPr>
            <a:xfrm>
              <a:off x="5104206" y="2872610"/>
              <a:ext cx="1229700" cy="1417698"/>
              <a:chOff x="1947216" y="1579254"/>
              <a:chExt cx="1229700" cy="1417698"/>
            </a:xfrm>
          </p:grpSpPr>
          <p:pic>
            <p:nvPicPr>
              <p:cNvPr id="42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580" y="1613122"/>
                <a:ext cx="1079822" cy="107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959716" y="2600908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Cerību SKOLA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947216" y="1991223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DAC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1979712" y="1579254"/>
                <a:ext cx="1152128" cy="1273682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prstClr val="white">
                      <a:lumMod val="50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3822016" y="2871203"/>
              <a:ext cx="1226959" cy="1417698"/>
              <a:chOff x="1955683" y="1579254"/>
              <a:chExt cx="1226959" cy="1417698"/>
            </a:xfrm>
          </p:grpSpPr>
          <p:pic>
            <p:nvPicPr>
              <p:cNvPr id="38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580" y="1613122"/>
                <a:ext cx="1079822" cy="107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1965442" y="2600908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Cerību LIGZDA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55683" y="1991223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DAC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1979712" y="1579254"/>
                <a:ext cx="1152128" cy="1273682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prstClr val="white">
                      <a:lumMod val="50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" name="Group 26"/>
            <p:cNvGrpSpPr/>
            <p:nvPr/>
          </p:nvGrpSpPr>
          <p:grpSpPr>
            <a:xfrm>
              <a:off x="6367619" y="2871583"/>
              <a:ext cx="1266710" cy="1417698"/>
              <a:chOff x="1914640" y="1579254"/>
              <a:chExt cx="1266710" cy="1417698"/>
            </a:xfrm>
          </p:grpSpPr>
          <p:pic>
            <p:nvPicPr>
              <p:cNvPr id="34" name="Picture 8" descr="http://thumbs.dreamstime.com/thumbimg_577/129587699814HN5W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3580" y="1613122"/>
                <a:ext cx="1079822" cy="107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1914640" y="2600908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Mēness MĀJA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64150" y="1991223"/>
                <a:ext cx="1217200" cy="396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200" b="1" dirty="0">
                    <a:solidFill>
                      <a:prstClr val="white">
                        <a:lumMod val="50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DAC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979712" y="1579254"/>
                <a:ext cx="1152128" cy="1273682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endParaRPr lang="en-GB" sz="1200" dirty="0">
                  <a:solidFill>
                    <a:prstClr val="white">
                      <a:lumMod val="50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Dac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 Dienas kārtība</a:t>
            </a:r>
          </a:p>
        </p:txBody>
      </p:sp>
      <p:pic>
        <p:nvPicPr>
          <p:cNvPr id="5" name="Content Placeholder 4" descr="IMG_109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2590800" cy="172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00200"/>
            <a:ext cx="5715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v-LV" dirty="0"/>
              <a:t>8.00 – 9.00          klientu ierašanās centrā, 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/>
              <a:t>09.00 – 13.00      nodarbības;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/>
              <a:t>13.00 -  14.00      pusdienas, brīvais laiks;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/>
              <a:t>14.00 – 15.30       tematiskās nodarbības;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/>
              <a:t>16.00 -18.00         telpu uzkopšana, brīvais laiks, došanās mājās.  </a:t>
            </a:r>
          </a:p>
        </p:txBody>
      </p:sp>
      <p:pic>
        <p:nvPicPr>
          <p:cNvPr id="6" name="Picture 5" descr="IMG_1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241800"/>
            <a:ext cx="25908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DAC nodarbības</a:t>
            </a:r>
          </a:p>
        </p:txBody>
      </p:sp>
      <p:pic>
        <p:nvPicPr>
          <p:cNvPr id="5" name="Content Placeholder 4" descr="CT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2743200" cy="2057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143000"/>
            <a:ext cx="5105400" cy="5334000"/>
          </a:xfrm>
        </p:spPr>
        <p:txBody>
          <a:bodyPr>
            <a:normAutofit fontScale="77500" lnSpcReduction="20000"/>
          </a:bodyPr>
          <a:lstStyle/>
          <a:p>
            <a:r>
              <a:rPr lang="lv-LV" dirty="0"/>
              <a:t>Skolā apgūto prasmju saglabāšana: matemātika, rakstīšana, lasīšana, prāta spēles, krustvārdu mīklas, rēbusi);</a:t>
            </a:r>
          </a:p>
          <a:p>
            <a:pPr>
              <a:buNone/>
            </a:pPr>
            <a:endParaRPr lang="lv-LV" dirty="0"/>
          </a:p>
          <a:p>
            <a:pPr lvl="0"/>
            <a:r>
              <a:rPr lang="lv-LV" dirty="0"/>
              <a:t>Radošas nodarbības (zīmēšana, aplicēšana, darbs ar plastilīnu, plastikātu,  kartiņu izgatavošana </a:t>
            </a:r>
            <a:r>
              <a:rPr lang="lv-LV" dirty="0" err="1"/>
              <a:t>u.c</a:t>
            </a:r>
            <a:r>
              <a:rPr lang="lv-LV" dirty="0"/>
              <a:t>);</a:t>
            </a:r>
          </a:p>
          <a:p>
            <a:pPr lvl="0">
              <a:buNone/>
            </a:pPr>
            <a:endParaRPr lang="lv-LV" dirty="0"/>
          </a:p>
          <a:p>
            <a:pPr lvl="0"/>
            <a:r>
              <a:rPr lang="lv-LV" dirty="0"/>
              <a:t>Rokdarbi: </a:t>
            </a:r>
            <a:r>
              <a:rPr lang="lv-LV" dirty="0" err="1"/>
              <a:t>filcēšana</a:t>
            </a:r>
            <a:r>
              <a:rPr lang="lv-LV" dirty="0"/>
              <a:t>, </a:t>
            </a:r>
            <a:r>
              <a:rPr lang="lv-LV" dirty="0" err="1"/>
              <a:t>pērļošana,izšūšana</a:t>
            </a:r>
            <a:r>
              <a:rPr lang="lv-LV" dirty="0"/>
              <a:t>, aušana;</a:t>
            </a:r>
          </a:p>
          <a:p>
            <a:pPr lvl="0">
              <a:buNone/>
            </a:pPr>
            <a:endParaRPr lang="lv-LV" dirty="0"/>
          </a:p>
          <a:p>
            <a:pPr lvl="0"/>
            <a:r>
              <a:rPr lang="lv-LV" dirty="0"/>
              <a:t>Kokapstrāde: dēlīšu, klucīšu slīpēšana, apzīmēšana, krāsošana;</a:t>
            </a:r>
          </a:p>
          <a:p>
            <a:pPr lvl="0">
              <a:buNone/>
            </a:pPr>
            <a:endParaRPr lang="lv-LV" dirty="0"/>
          </a:p>
          <a:p>
            <a:pPr lvl="0"/>
            <a:r>
              <a:rPr lang="lv-LV" dirty="0"/>
              <a:t>Klūgu pīšana;</a:t>
            </a:r>
          </a:p>
          <a:p>
            <a:pPr lvl="0">
              <a:buNone/>
            </a:pPr>
            <a:endParaRPr lang="lv-LV" dirty="0"/>
          </a:p>
          <a:p>
            <a:pPr lvl="0"/>
            <a:r>
              <a:rPr lang="lv-LV" dirty="0"/>
              <a:t>Keramika;</a:t>
            </a:r>
          </a:p>
        </p:txBody>
      </p:sp>
      <p:pic>
        <p:nvPicPr>
          <p:cNvPr id="6" name="Picture 5" descr="Re-exposure of P1059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DAC nodarbības</a:t>
            </a:r>
          </a:p>
        </p:txBody>
      </p:sp>
      <p:pic>
        <p:nvPicPr>
          <p:cNvPr id="5" name="Content Placeholder 4" descr="PC0854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2743200" cy="2057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49530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lv-LV" dirty="0"/>
              <a:t>Sociālo prasmju un </a:t>
            </a:r>
            <a:r>
              <a:rPr lang="lv-LV" dirty="0" err="1"/>
              <a:t>pašaprūpes</a:t>
            </a:r>
            <a:r>
              <a:rPr lang="lv-LV" dirty="0"/>
              <a:t> iemaņas attīstošas nodarbības;</a:t>
            </a:r>
          </a:p>
          <a:p>
            <a:pPr lvl="0"/>
            <a:r>
              <a:rPr lang="lv-LV" dirty="0"/>
              <a:t>Mūzikas nodarbības;</a:t>
            </a:r>
          </a:p>
          <a:p>
            <a:pPr lvl="0"/>
            <a:r>
              <a:rPr lang="lv-LV" dirty="0"/>
              <a:t>Teātra nodarbības;</a:t>
            </a:r>
          </a:p>
          <a:p>
            <a:pPr lvl="0"/>
            <a:r>
              <a:rPr lang="lv-LV" dirty="0" err="1"/>
              <a:t>Datornodarbības</a:t>
            </a:r>
            <a:r>
              <a:rPr lang="lv-LV" dirty="0"/>
              <a:t>;</a:t>
            </a:r>
          </a:p>
          <a:p>
            <a:pPr lvl="0"/>
            <a:r>
              <a:rPr lang="lv-LV" dirty="0"/>
              <a:t>Mājturība;</a:t>
            </a:r>
          </a:p>
          <a:p>
            <a:pPr lvl="0"/>
            <a:r>
              <a:rPr lang="lv-LV" dirty="0"/>
              <a:t>Dežūras virtuvē;</a:t>
            </a:r>
          </a:p>
          <a:p>
            <a:pPr lvl="0"/>
            <a:r>
              <a:rPr lang="lv-LV" dirty="0"/>
              <a:t>Fizioterapija;</a:t>
            </a:r>
          </a:p>
          <a:p>
            <a:pPr lvl="0"/>
            <a:r>
              <a:rPr lang="lv-LV" dirty="0" err="1"/>
              <a:t>Kanisterapija</a:t>
            </a:r>
            <a:r>
              <a:rPr lang="lv-LV" dirty="0"/>
              <a:t>;</a:t>
            </a:r>
          </a:p>
          <a:p>
            <a:pPr lvl="0"/>
            <a:r>
              <a:rPr lang="lv-LV" dirty="0"/>
              <a:t>Mediju grupa.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6" name="Picture 5" descr="IMG_1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91000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Balloon XBd TL" pitchFamily="66" charset="0"/>
              </a:rPr>
              <a:t>DAC papildus aktivitātes</a:t>
            </a:r>
          </a:p>
        </p:txBody>
      </p:sp>
      <p:pic>
        <p:nvPicPr>
          <p:cNvPr id="5" name="Content Placeholder 4" descr="Re-exposure of P51722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2844800" cy="2133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43000"/>
            <a:ext cx="4953000" cy="5334000"/>
          </a:xfrm>
        </p:spPr>
        <p:txBody>
          <a:bodyPr/>
          <a:lstStyle/>
          <a:p>
            <a:r>
              <a:rPr lang="lv-LV" dirty="0"/>
              <a:t>Izbraukumi, ekskursijas, izstāžu, muzeju apmeklējumi;</a:t>
            </a:r>
          </a:p>
          <a:p>
            <a:pPr>
              <a:buNone/>
            </a:pPr>
            <a:endParaRPr lang="lv-LV" dirty="0"/>
          </a:p>
          <a:p>
            <a:r>
              <a:rPr lang="lv-LV" dirty="0"/>
              <a:t>Pasākumu organizēšana centrā;</a:t>
            </a:r>
          </a:p>
          <a:p>
            <a:pPr>
              <a:buNone/>
            </a:pPr>
            <a:endParaRPr lang="lv-LV" dirty="0"/>
          </a:p>
          <a:p>
            <a:r>
              <a:rPr lang="lv-LV" dirty="0"/>
              <a:t>Piedalīšanās kultūras un sporta pasākumos ārpus centra;</a:t>
            </a:r>
          </a:p>
          <a:p>
            <a:pPr>
              <a:buNone/>
            </a:pPr>
            <a:endParaRPr lang="lv-LV" dirty="0"/>
          </a:p>
          <a:p>
            <a:r>
              <a:rPr lang="lv-LV" dirty="0"/>
              <a:t>Iesaistīšanās projektos.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6" name="Picture 5" descr="P5168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91000"/>
            <a:ext cx="28194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15962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chemeClr val="accent2">
                    <a:lumMod val="75000"/>
                  </a:schemeClr>
                </a:solidFill>
                <a:latin typeface="Balloon XBd TL" pitchFamily="66" charset="0"/>
              </a:rPr>
              <a:t>Specializētā galdniecības darbnīca “Skaida”</a:t>
            </a:r>
          </a:p>
        </p:txBody>
      </p:sp>
      <p:pic>
        <p:nvPicPr>
          <p:cNvPr id="5" name="Content Placeholder 4" descr="IMG_1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514600" cy="1676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143000"/>
            <a:ext cx="5334000" cy="4983163"/>
          </a:xfrm>
        </p:spPr>
        <p:txBody>
          <a:bodyPr>
            <a:normAutofit fontScale="85000" lnSpcReduction="20000"/>
          </a:bodyPr>
          <a:lstStyle/>
          <a:p>
            <a:r>
              <a:rPr lang="lv-LV" dirty="0"/>
              <a:t>Klienti - </a:t>
            </a:r>
            <a:r>
              <a:rPr lang="lv-LV" b="1" dirty="0"/>
              <a:t>pilngadīgas personas ar intelektuālās attīstības traucējumiem</a:t>
            </a:r>
            <a:r>
              <a:rPr lang="lv-LV" dirty="0"/>
              <a:t>, kam nepieciešama sociālā aprūpe un rehabilitācija dienas laikā;</a:t>
            </a:r>
          </a:p>
          <a:p>
            <a:pPr>
              <a:buNone/>
            </a:pPr>
            <a:endParaRPr lang="lv-LV" dirty="0"/>
          </a:p>
          <a:p>
            <a:r>
              <a:rPr lang="lv-LV" b="1" dirty="0"/>
              <a:t>8</a:t>
            </a:r>
            <a:r>
              <a:rPr lang="lv-LV" dirty="0"/>
              <a:t> klientu vietas;</a:t>
            </a:r>
          </a:p>
          <a:p>
            <a:pPr>
              <a:buNone/>
            </a:pPr>
            <a:endParaRPr lang="lv-LV" dirty="0"/>
          </a:p>
          <a:p>
            <a:r>
              <a:rPr lang="lv-LV" dirty="0"/>
              <a:t>Darba laiks: darba dienās no </a:t>
            </a:r>
          </a:p>
          <a:p>
            <a:pPr>
              <a:buNone/>
            </a:pPr>
            <a:r>
              <a:rPr lang="lv-LV" b="1" dirty="0"/>
              <a:t>      8.00-16.00;</a:t>
            </a:r>
          </a:p>
          <a:p>
            <a:endParaRPr lang="lv-LV" dirty="0"/>
          </a:p>
          <a:p>
            <a:r>
              <a:rPr lang="lv-LV" b="1" dirty="0"/>
              <a:t>2 darbinieki </a:t>
            </a:r>
            <a:r>
              <a:rPr lang="lv-LV" dirty="0"/>
              <a:t>: 1sociālais darbinieks/rehabilitētājs un 1 interešu pulciņa audzinātājs (kokapstrādes meistars).</a:t>
            </a:r>
          </a:p>
        </p:txBody>
      </p:sp>
      <p:pic>
        <p:nvPicPr>
          <p:cNvPr id="6" name="Picture 5" descr="DSCN8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2514600" cy="1672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960</Words>
  <Application>Microsoft Office PowerPoint</Application>
  <PresentationFormat>Slaidrāde ekrānā (4:3)</PresentationFormat>
  <Paragraphs>212</Paragraphs>
  <Slides>15</Slides>
  <Notes>6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6" baseType="lpstr">
      <vt:lpstr>Office Theme</vt:lpstr>
      <vt:lpstr>Biedrība Rīgas pilsētas “Rūpju bērns”                                    </vt:lpstr>
      <vt:lpstr>Biedrības mērķa grupa</vt:lpstr>
      <vt:lpstr>Biedrības struktūrvienības</vt:lpstr>
      <vt:lpstr>DAC jauniešiem un pilngadīgām personām ar INTELEKTUĀLĀS attīstības traucējumiem</vt:lpstr>
      <vt:lpstr>Dac Dienas kārtība</vt:lpstr>
      <vt:lpstr>DAC nodarbības</vt:lpstr>
      <vt:lpstr>DAC nodarbības</vt:lpstr>
      <vt:lpstr>DAC papildus aktivitātes</vt:lpstr>
      <vt:lpstr>Specializētā galdniecības darbnīca “Skaida”</vt:lpstr>
      <vt:lpstr>Specializētās galdniecības darbnīcas “Skaida” aktivitātes</vt:lpstr>
      <vt:lpstr>Grupu mājas/dzīvokļu pakalpojumi</vt:lpstr>
      <vt:lpstr>Ģimenes asistenta pakalpojums</vt:lpstr>
      <vt:lpstr>Uzņemšanas kārtība biedrības pakalpojumos</vt:lpstr>
      <vt:lpstr>Mūsu koordinātes</vt:lpstr>
      <vt:lpstr>     Paldies par uzmanību!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Biedrība Rīgas pilsētas “Rūpju bērns”</dc:title>
  <dc:creator>Ieva</dc:creator>
  <cp:lastModifiedBy>Hedviga Upīte</cp:lastModifiedBy>
  <cp:revision>168</cp:revision>
  <dcterms:created xsi:type="dcterms:W3CDTF">2006-08-16T00:00:00Z</dcterms:created>
  <dcterms:modified xsi:type="dcterms:W3CDTF">2018-09-13T09:44:47Z</dcterms:modified>
</cp:coreProperties>
</file>