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drawings/drawing1.xml" ContentType="application/vnd.openxmlformats-officedocument.drawingml.chartshapes+xml"/>
  <Override PartName="/ppt/charts/chart6.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7.xml" ContentType="application/vnd.openxmlformats-officedocument.drawingml.chart+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1" r:id="rId1"/>
  </p:sldMasterIdLst>
  <p:notesMasterIdLst>
    <p:notesMasterId r:id="rId18"/>
  </p:notesMasterIdLst>
  <p:handoutMasterIdLst>
    <p:handoutMasterId r:id="rId19"/>
  </p:handoutMasterIdLst>
  <p:sldIdLst>
    <p:sldId id="256" r:id="rId2"/>
    <p:sldId id="464" r:id="rId3"/>
    <p:sldId id="261" r:id="rId4"/>
    <p:sldId id="415" r:id="rId5"/>
    <p:sldId id="453" r:id="rId6"/>
    <p:sldId id="446" r:id="rId7"/>
    <p:sldId id="463" r:id="rId8"/>
    <p:sldId id="411" r:id="rId9"/>
    <p:sldId id="450" r:id="rId10"/>
    <p:sldId id="421" r:id="rId11"/>
    <p:sldId id="456" r:id="rId12"/>
    <p:sldId id="457" r:id="rId13"/>
    <p:sldId id="461" r:id="rId14"/>
    <p:sldId id="458" r:id="rId15"/>
    <p:sldId id="459" r:id="rId16"/>
    <p:sldId id="347" r:id="rId17"/>
  </p:sldIdLst>
  <p:sldSz cx="9144000" cy="6858000" type="screen4x3"/>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iba Skuja" initials="BS" lastIdx="1" clrIdx="0"/>
  <p:cmAuthor id="1" name="Moors" initials="M" lastIdx="2" clrIdx="1"/>
  <p:cmAuthor id="2" name="Mārtiņš Moors" initials="MM"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CC"/>
    <a:srgbClr val="FFFFFF"/>
    <a:srgbClr val="990033"/>
    <a:srgbClr val="80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5" autoAdjust="0"/>
    <p:restoredTop sz="88521" autoAdjust="0"/>
  </p:normalViewPr>
  <p:slideViewPr>
    <p:cSldViewPr>
      <p:cViewPr varScale="1">
        <p:scale>
          <a:sx n="103" d="100"/>
          <a:sy n="103" d="100"/>
        </p:scale>
        <p:origin x="-1854" y="-96"/>
      </p:cViewPr>
      <p:guideLst>
        <p:guide orient="horz" pos="2160"/>
        <p:guide pos="2880"/>
      </p:guideLst>
    </p:cSldViewPr>
  </p:slideViewPr>
  <p:outlineViewPr>
    <p:cViewPr>
      <p:scale>
        <a:sx n="33" d="100"/>
        <a:sy n="33" d="100"/>
      </p:scale>
      <p:origin x="48" y="374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kcinite2\Documents\Dokumenti\2018\U&#353;akovam\septembris\finanses%2016-19.xlsx" TargetMode="Externa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spPr>
        <a:solidFill>
          <a:schemeClr val="accent5">
            <a:lumMod val="20000"/>
            <a:lumOff val="80000"/>
            <a:alpha val="40000"/>
          </a:schemeClr>
        </a:solidFill>
      </c:spPr>
    </c:floor>
    <c:sideWall>
      <c:thickness val="0"/>
      <c:spPr>
        <a:noFill/>
        <a:ln w="25400">
          <a:noFill/>
        </a:ln>
        <a:effectLst>
          <a:innerShdw blurRad="63500" dist="50800" dir="8100000">
            <a:schemeClr val="accent1">
              <a:lumMod val="60000"/>
              <a:lumOff val="40000"/>
              <a:alpha val="50000"/>
            </a:schemeClr>
          </a:innerShdw>
        </a:effectLst>
        <a:scene3d>
          <a:camera prst="orthographicFront"/>
          <a:lightRig rig="threePt" dir="t"/>
        </a:scene3d>
        <a:sp3d>
          <a:bevelT prst="relaxedInset"/>
        </a:sp3d>
      </c:spPr>
    </c:sideWall>
    <c:backWall>
      <c:thickness val="0"/>
      <c:spPr>
        <a:noFill/>
        <a:ln w="25400">
          <a:noFill/>
        </a:ln>
        <a:effectLst>
          <a:innerShdw blurRad="63500" dist="50800" dir="8100000">
            <a:schemeClr val="accent1">
              <a:lumMod val="60000"/>
              <a:lumOff val="40000"/>
              <a:alpha val="50000"/>
            </a:schemeClr>
          </a:innerShdw>
        </a:effectLst>
        <a:scene3d>
          <a:camera prst="orthographicFront"/>
          <a:lightRig rig="threePt" dir="t"/>
        </a:scene3d>
        <a:sp3d>
          <a:bevelT prst="relaxedInset"/>
        </a:sp3d>
      </c:spPr>
    </c:backWall>
    <c:plotArea>
      <c:layout/>
      <c:bar3DChart>
        <c:barDir val="col"/>
        <c:grouping val="clustered"/>
        <c:varyColors val="0"/>
        <c:ser>
          <c:idx val="0"/>
          <c:order val="0"/>
          <c:tx>
            <c:strRef>
              <c:f>Lapa1!$B$1</c:f>
              <c:strCache>
                <c:ptCount val="1"/>
                <c:pt idx="0">
                  <c:v>Sociālo pabalstu saņēmēji</c:v>
                </c:pt>
              </c:strCache>
            </c:strRef>
          </c:tx>
          <c:spPr>
            <a:solidFill>
              <a:schemeClr val="accent6">
                <a:lumMod val="60000"/>
                <a:lumOff val="40000"/>
              </a:schemeClr>
            </a:solidFill>
          </c:spPr>
          <c:invertIfNegative val="0"/>
          <c:dLbls>
            <c:dLbl>
              <c:idx val="0"/>
              <c:layout>
                <c:manualLayout>
                  <c:x val="2.0833333333333333E-3"/>
                  <c:y val="0.16250000000000001"/>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2360-4148-AE35-B35734C7741C}"/>
                </c:ext>
              </c:extLst>
            </c:dLbl>
            <c:dLbl>
              <c:idx val="1"/>
              <c:layout>
                <c:manualLayout>
                  <c:x val="3.819400322405998E-17"/>
                  <c:y val="0.15625"/>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2360-4148-AE35-B35734C7741C}"/>
                </c:ext>
              </c:extLst>
            </c:dLbl>
            <c:dLbl>
              <c:idx val="2"/>
              <c:layout>
                <c:manualLayout>
                  <c:x val="0"/>
                  <c:y val="0.1687500000000000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2360-4148-AE35-B35734C7741C}"/>
                </c:ext>
              </c:extLst>
            </c:dLbl>
            <c:dLbl>
              <c:idx val="3"/>
              <c:layout>
                <c:manualLayout>
                  <c:x val="0"/>
                  <c:y val="0.16562500000000005"/>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2360-4148-AE35-B35734C7741C}"/>
                </c:ext>
              </c:extLst>
            </c:dLbl>
            <c:dLbl>
              <c:idx val="4"/>
              <c:layout>
                <c:manualLayout>
                  <c:x val="-7.638800644811996E-17"/>
                  <c:y val="0.13750000000000001"/>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2360-4148-AE35-B35734C7741C}"/>
                </c:ext>
              </c:extLst>
            </c:dLbl>
            <c:spPr>
              <a:noFill/>
              <a:ln>
                <a:noFill/>
              </a:ln>
              <a:effectLst/>
            </c:spPr>
            <c:txPr>
              <a:bodyPr rot="-5400000" vert="horz" anchor="ctr" anchorCtr="0"/>
              <a:lstStyle/>
              <a:p>
                <a:pPr>
                  <a:defRPr sz="1400" b="1">
                    <a:latin typeface="+mj-lt"/>
                    <a:cs typeface="Times New Roman" panose="02020603050405020304" pitchFamily="18" charset="0"/>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Lapa1!$A$2:$A$6</c:f>
              <c:strCache>
                <c:ptCount val="5"/>
                <c:pt idx="0">
                  <c:v>2014</c:v>
                </c:pt>
                <c:pt idx="1">
                  <c:v>2015</c:v>
                </c:pt>
                <c:pt idx="2">
                  <c:v>2016</c:v>
                </c:pt>
                <c:pt idx="3">
                  <c:v>2017</c:v>
                </c:pt>
                <c:pt idx="4">
                  <c:v>2018 I-VI</c:v>
                </c:pt>
              </c:strCache>
            </c:strRef>
          </c:cat>
          <c:val>
            <c:numRef>
              <c:f>Lapa1!$B$2:$B$6</c:f>
              <c:numCache>
                <c:formatCode>#,##0</c:formatCode>
                <c:ptCount val="5"/>
                <c:pt idx="0">
                  <c:v>53512</c:v>
                </c:pt>
                <c:pt idx="1">
                  <c:v>42477</c:v>
                </c:pt>
                <c:pt idx="2">
                  <c:v>31671</c:v>
                </c:pt>
                <c:pt idx="3">
                  <c:v>28156</c:v>
                </c:pt>
                <c:pt idx="4">
                  <c:v>16865</c:v>
                </c:pt>
              </c:numCache>
            </c:numRef>
          </c:val>
          <c:extLst xmlns:c16r2="http://schemas.microsoft.com/office/drawing/2015/06/chart">
            <c:ext xmlns:c16="http://schemas.microsoft.com/office/drawing/2014/chart" uri="{C3380CC4-5D6E-409C-BE32-E72D297353CC}">
              <c16:uniqueId val="{00000005-2360-4148-AE35-B35734C7741C}"/>
            </c:ext>
          </c:extLst>
        </c:ser>
        <c:ser>
          <c:idx val="1"/>
          <c:order val="1"/>
          <c:tx>
            <c:strRef>
              <c:f>Lapa1!$C$1</c:f>
              <c:strCache>
                <c:ptCount val="1"/>
                <c:pt idx="0">
                  <c:v>Sociālo pakalpojumu saņēmēji</c:v>
                </c:pt>
              </c:strCache>
            </c:strRef>
          </c:tx>
          <c:invertIfNegative val="0"/>
          <c:dLbls>
            <c:dLbl>
              <c:idx val="0"/>
              <c:layout>
                <c:manualLayout>
                  <c:x val="1.0416666666666666E-2"/>
                  <c:y val="0.16875000000000001"/>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2360-4148-AE35-B35734C7741C}"/>
                </c:ext>
              </c:extLst>
            </c:dLbl>
            <c:dLbl>
              <c:idx val="1"/>
              <c:layout>
                <c:manualLayout>
                  <c:x val="0"/>
                  <c:y val="0.18437500000000001"/>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2360-4148-AE35-B35734C7741C}"/>
                </c:ext>
              </c:extLst>
            </c:dLbl>
            <c:dLbl>
              <c:idx val="2"/>
              <c:layout>
                <c:manualLayout>
                  <c:x val="-2.0833333333333333E-3"/>
                  <c:y val="0.16875000000000001"/>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2360-4148-AE35-B35734C7741C}"/>
                </c:ext>
              </c:extLst>
            </c:dLbl>
            <c:dLbl>
              <c:idx val="3"/>
              <c:layout>
                <c:manualLayout>
                  <c:x val="6.2500000000000003E-3"/>
                  <c:y val="0.17499999999999999"/>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2360-4148-AE35-B35734C7741C}"/>
                </c:ext>
              </c:extLst>
            </c:dLbl>
            <c:dLbl>
              <c:idx val="4"/>
              <c:layout>
                <c:manualLayout>
                  <c:x val="6.2500000000000767E-3"/>
                  <c:y val="0.15937499999999999"/>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2360-4148-AE35-B35734C7741C}"/>
                </c:ext>
              </c:extLst>
            </c:dLbl>
            <c:spPr>
              <a:noFill/>
              <a:ln>
                <a:noFill/>
              </a:ln>
              <a:effectLst/>
            </c:spPr>
            <c:txPr>
              <a:bodyPr rot="-5400000" vert="horz"/>
              <a:lstStyle/>
              <a:p>
                <a:pPr>
                  <a:defRPr sz="1400" b="1">
                    <a:latin typeface="+mj-lt"/>
                    <a:cs typeface="Times New Roman" panose="02020603050405020304" pitchFamily="18" charset="0"/>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Lapa1!$A$2:$A$6</c:f>
              <c:strCache>
                <c:ptCount val="5"/>
                <c:pt idx="0">
                  <c:v>2014</c:v>
                </c:pt>
                <c:pt idx="1">
                  <c:v>2015</c:v>
                </c:pt>
                <c:pt idx="2">
                  <c:v>2016</c:v>
                </c:pt>
                <c:pt idx="3">
                  <c:v>2017</c:v>
                </c:pt>
                <c:pt idx="4">
                  <c:v>2018 I-VI</c:v>
                </c:pt>
              </c:strCache>
            </c:strRef>
          </c:cat>
          <c:val>
            <c:numRef>
              <c:f>Lapa1!$C$2:$C$6</c:f>
              <c:numCache>
                <c:formatCode>#,##0</c:formatCode>
                <c:ptCount val="5"/>
                <c:pt idx="0">
                  <c:v>18106</c:v>
                </c:pt>
                <c:pt idx="1">
                  <c:v>19053</c:v>
                </c:pt>
                <c:pt idx="2">
                  <c:v>19528</c:v>
                </c:pt>
                <c:pt idx="3">
                  <c:v>21437</c:v>
                </c:pt>
                <c:pt idx="4">
                  <c:v>15660</c:v>
                </c:pt>
              </c:numCache>
            </c:numRef>
          </c:val>
          <c:extLst xmlns:c16r2="http://schemas.microsoft.com/office/drawing/2015/06/chart">
            <c:ext xmlns:c16="http://schemas.microsoft.com/office/drawing/2014/chart" uri="{C3380CC4-5D6E-409C-BE32-E72D297353CC}">
              <c16:uniqueId val="{0000000B-2360-4148-AE35-B35734C7741C}"/>
            </c:ext>
          </c:extLst>
        </c:ser>
        <c:dLbls>
          <c:showLegendKey val="0"/>
          <c:showVal val="0"/>
          <c:showCatName val="0"/>
          <c:showSerName val="0"/>
          <c:showPercent val="0"/>
          <c:showBubbleSize val="0"/>
        </c:dLbls>
        <c:gapWidth val="150"/>
        <c:shape val="box"/>
        <c:axId val="83746816"/>
        <c:axId val="83748352"/>
        <c:axId val="0"/>
      </c:bar3DChart>
      <c:catAx>
        <c:axId val="83746816"/>
        <c:scaling>
          <c:orientation val="minMax"/>
        </c:scaling>
        <c:delete val="0"/>
        <c:axPos val="b"/>
        <c:numFmt formatCode="General" sourceLinked="1"/>
        <c:majorTickMark val="out"/>
        <c:minorTickMark val="none"/>
        <c:tickLblPos val="nextTo"/>
        <c:txPr>
          <a:bodyPr/>
          <a:lstStyle/>
          <a:p>
            <a:pPr>
              <a:defRPr sz="1600">
                <a:latin typeface="Times New Roman" panose="02020603050405020304" pitchFamily="18" charset="0"/>
                <a:cs typeface="Times New Roman" panose="02020603050405020304" pitchFamily="18" charset="0"/>
              </a:defRPr>
            </a:pPr>
            <a:endParaRPr lang="lv-LV"/>
          </a:p>
        </c:txPr>
        <c:crossAx val="83748352"/>
        <c:crosses val="autoZero"/>
        <c:auto val="1"/>
        <c:lblAlgn val="ctr"/>
        <c:lblOffset val="100"/>
        <c:noMultiLvlLbl val="0"/>
      </c:catAx>
      <c:valAx>
        <c:axId val="83748352"/>
        <c:scaling>
          <c:orientation val="minMax"/>
        </c:scaling>
        <c:delete val="0"/>
        <c:axPos val="l"/>
        <c:majorGridlines>
          <c:spPr>
            <a:ln>
              <a:solidFill>
                <a:schemeClr val="accent1">
                  <a:lumMod val="20000"/>
                  <a:lumOff val="80000"/>
                </a:schemeClr>
              </a:solidFill>
            </a:ln>
          </c:spPr>
        </c:majorGridlines>
        <c:title>
          <c:tx>
            <c:rich>
              <a:bodyPr rot="-5400000" vert="horz"/>
              <a:lstStyle/>
              <a:p>
                <a:pPr>
                  <a:defRPr sz="1400" b="0">
                    <a:latin typeface="+mj-lt"/>
                    <a:cs typeface="Times New Roman" panose="02020603050405020304" pitchFamily="18" charset="0"/>
                  </a:defRPr>
                </a:pPr>
                <a:r>
                  <a:rPr lang="lv-LV" sz="1400" b="0" dirty="0">
                    <a:latin typeface="+mj-lt"/>
                    <a:cs typeface="Times New Roman" panose="02020603050405020304" pitchFamily="18" charset="0"/>
                  </a:rPr>
                  <a:t>Personu skaits</a:t>
                </a:r>
              </a:p>
            </c:rich>
          </c:tx>
          <c:layout/>
          <c:overlay val="0"/>
        </c:title>
        <c:numFmt formatCode="#,##0" sourceLinked="1"/>
        <c:majorTickMark val="out"/>
        <c:minorTickMark val="none"/>
        <c:tickLblPos val="nextTo"/>
        <c:txPr>
          <a:bodyPr/>
          <a:lstStyle/>
          <a:p>
            <a:pPr>
              <a:defRPr sz="1200">
                <a:latin typeface="+mj-lt"/>
                <a:cs typeface="Times New Roman" panose="02020603050405020304" pitchFamily="18" charset="0"/>
              </a:defRPr>
            </a:pPr>
            <a:endParaRPr lang="lv-LV"/>
          </a:p>
        </c:txPr>
        <c:crossAx val="83746816"/>
        <c:crosses val="autoZero"/>
        <c:crossBetween val="between"/>
      </c:valAx>
    </c:plotArea>
    <c:legend>
      <c:legendPos val="b"/>
      <c:layout/>
      <c:overlay val="0"/>
      <c:txPr>
        <a:bodyPr/>
        <a:lstStyle/>
        <a:p>
          <a:pPr>
            <a:defRPr sz="1400" b="0">
              <a:latin typeface="+mj-lt"/>
              <a:cs typeface="Times New Roman" panose="02020603050405020304" pitchFamily="18" charset="0"/>
            </a:defRPr>
          </a:pPr>
          <a:endParaRPr lang="lv-LV"/>
        </a:p>
      </c:txPr>
    </c:legend>
    <c:plotVisOnly val="1"/>
    <c:dispBlanksAs val="gap"/>
    <c:showDLblsOverMax val="0"/>
  </c:chart>
  <c:txPr>
    <a:bodyPr/>
    <a:lstStyle/>
    <a:p>
      <a:pPr>
        <a:defRPr sz="1800"/>
      </a:pPr>
      <a:endParaRPr lang="lv-LV"/>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76817873013398"/>
          <c:y val="0.12481291550974802"/>
          <c:w val="0.85665935322441134"/>
          <c:h val="0.73858597758536282"/>
        </c:manualLayout>
      </c:layout>
      <c:lineChart>
        <c:grouping val="stacked"/>
        <c:varyColors val="0"/>
        <c:ser>
          <c:idx val="0"/>
          <c:order val="0"/>
          <c:tx>
            <c:strRef>
              <c:f>'soc pak un pab'!$A$18</c:f>
              <c:strCache>
                <c:ptCount val="1"/>
                <c:pt idx="0">
                  <c:v>Sociālā palīdzība</c:v>
                </c:pt>
              </c:strCache>
            </c:strRef>
          </c:tx>
          <c:spPr>
            <a:ln>
              <a:solidFill>
                <a:srgbClr val="00B0F0"/>
              </a:solidFill>
            </a:ln>
          </c:spPr>
          <c:marker>
            <c:spPr>
              <a:solidFill>
                <a:srgbClr val="00B0F0"/>
              </a:solidFill>
              <a:ln>
                <a:solidFill>
                  <a:srgbClr val="00B0F0"/>
                </a:solidFill>
              </a:ln>
            </c:spPr>
          </c:marker>
          <c:dLbls>
            <c:spPr>
              <a:noFill/>
              <a:ln>
                <a:noFill/>
              </a:ln>
              <a:effectLst/>
            </c:sp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'soc pak un pab'!$B$17:$D$17</c:f>
              <c:strCache>
                <c:ptCount val="3"/>
                <c:pt idx="0">
                  <c:v>2016*</c:v>
                </c:pt>
                <c:pt idx="1">
                  <c:v>2017*</c:v>
                </c:pt>
                <c:pt idx="2">
                  <c:v>2018**</c:v>
                </c:pt>
              </c:strCache>
            </c:strRef>
          </c:cat>
          <c:val>
            <c:numRef>
              <c:f>'soc pak un pab'!$B$18:$D$18</c:f>
              <c:numCache>
                <c:formatCode>#,##0</c:formatCode>
                <c:ptCount val="3"/>
                <c:pt idx="0">
                  <c:v>12538325</c:v>
                </c:pt>
                <c:pt idx="1">
                  <c:v>12282091</c:v>
                </c:pt>
                <c:pt idx="2">
                  <c:v>13920447</c:v>
                </c:pt>
              </c:numCache>
            </c:numRef>
          </c:val>
          <c:smooth val="1"/>
          <c:extLst xmlns:c16r2="http://schemas.microsoft.com/office/drawing/2015/06/chart">
            <c:ext xmlns:c16="http://schemas.microsoft.com/office/drawing/2014/chart" uri="{C3380CC4-5D6E-409C-BE32-E72D297353CC}">
              <c16:uniqueId val="{00000000-3C27-4C83-85BC-E835724487B3}"/>
            </c:ext>
          </c:extLst>
        </c:ser>
        <c:ser>
          <c:idx val="1"/>
          <c:order val="1"/>
          <c:tx>
            <c:strRef>
              <c:f>'soc pak un pab'!$A$19</c:f>
              <c:strCache>
                <c:ptCount val="1"/>
                <c:pt idx="0">
                  <c:v>Sociālie pakalpojumi</c:v>
                </c:pt>
              </c:strCache>
            </c:strRef>
          </c:tx>
          <c:spPr>
            <a:ln>
              <a:solidFill>
                <a:srgbClr val="00B050"/>
              </a:solidFill>
            </a:ln>
          </c:spPr>
          <c:marker>
            <c:spPr>
              <a:solidFill>
                <a:srgbClr val="00B050"/>
              </a:solidFill>
              <a:ln>
                <a:solidFill>
                  <a:srgbClr val="00B050"/>
                </a:solidFill>
              </a:ln>
            </c:spPr>
          </c:marker>
          <c:dLbls>
            <c:dLbl>
              <c:idx val="2"/>
              <c:layout>
                <c:manualLayout>
                  <c:x val="-7.1054039114409315E-2"/>
                  <c:y val="-6.1246048764749136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3C27-4C83-85BC-E835724487B3}"/>
                </c:ext>
              </c:extLst>
            </c:dLbl>
            <c:spPr>
              <a:noFill/>
              <a:ln>
                <a:noFill/>
              </a:ln>
              <a:effectLst/>
            </c:sp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'soc pak un pab'!$B$17:$D$17</c:f>
              <c:strCache>
                <c:ptCount val="3"/>
                <c:pt idx="0">
                  <c:v>2016*</c:v>
                </c:pt>
                <c:pt idx="1">
                  <c:v>2017*</c:v>
                </c:pt>
                <c:pt idx="2">
                  <c:v>2018**</c:v>
                </c:pt>
              </c:strCache>
            </c:strRef>
          </c:cat>
          <c:val>
            <c:numRef>
              <c:f>'soc pak un pab'!$B$19:$D$19</c:f>
              <c:numCache>
                <c:formatCode>#,##0</c:formatCode>
                <c:ptCount val="3"/>
                <c:pt idx="0">
                  <c:v>41892028</c:v>
                </c:pt>
                <c:pt idx="1">
                  <c:v>45593147</c:v>
                </c:pt>
                <c:pt idx="2">
                  <c:v>52731668</c:v>
                </c:pt>
              </c:numCache>
            </c:numRef>
          </c:val>
          <c:smooth val="1"/>
          <c:extLst xmlns:c16r2="http://schemas.microsoft.com/office/drawing/2015/06/chart">
            <c:ext xmlns:c16="http://schemas.microsoft.com/office/drawing/2014/chart" uri="{C3380CC4-5D6E-409C-BE32-E72D297353CC}">
              <c16:uniqueId val="{00000002-3C27-4C83-85BC-E835724487B3}"/>
            </c:ext>
          </c:extLst>
        </c:ser>
        <c:dLbls>
          <c:dLblPos val="t"/>
          <c:showLegendKey val="0"/>
          <c:showVal val="1"/>
          <c:showCatName val="0"/>
          <c:showSerName val="0"/>
          <c:showPercent val="0"/>
          <c:showBubbleSize val="0"/>
        </c:dLbls>
        <c:marker val="1"/>
        <c:smooth val="0"/>
        <c:axId val="83416576"/>
        <c:axId val="83418112"/>
      </c:lineChart>
      <c:catAx>
        <c:axId val="83416576"/>
        <c:scaling>
          <c:orientation val="minMax"/>
        </c:scaling>
        <c:delete val="0"/>
        <c:axPos val="b"/>
        <c:numFmt formatCode="General" sourceLinked="1"/>
        <c:majorTickMark val="out"/>
        <c:minorTickMark val="none"/>
        <c:tickLblPos val="nextTo"/>
        <c:txPr>
          <a:bodyPr/>
          <a:lstStyle/>
          <a:p>
            <a:pPr>
              <a:defRPr>
                <a:latin typeface="+mn-lt"/>
              </a:defRPr>
            </a:pPr>
            <a:endParaRPr lang="lv-LV"/>
          </a:p>
        </c:txPr>
        <c:crossAx val="83418112"/>
        <c:crosses val="autoZero"/>
        <c:auto val="1"/>
        <c:lblAlgn val="ctr"/>
        <c:lblOffset val="100"/>
        <c:noMultiLvlLbl val="0"/>
      </c:catAx>
      <c:valAx>
        <c:axId val="83418112"/>
        <c:scaling>
          <c:orientation val="minMax"/>
        </c:scaling>
        <c:delete val="0"/>
        <c:axPos val="l"/>
        <c:majorGridlines/>
        <c:numFmt formatCode="#,##0" sourceLinked="1"/>
        <c:majorTickMark val="out"/>
        <c:minorTickMark val="none"/>
        <c:tickLblPos val="nextTo"/>
        <c:crossAx val="83416576"/>
        <c:crosses val="autoZero"/>
        <c:crossBetween val="between"/>
      </c:valAx>
    </c:plotArea>
    <c:legend>
      <c:legendPos val="r"/>
      <c:layout>
        <c:manualLayout>
          <c:xMode val="edge"/>
          <c:yMode val="edge"/>
          <c:x val="0.2490394836665227"/>
          <c:y val="0.94716701949402882"/>
          <c:w val="0.52614896471274419"/>
          <c:h val="5.2832912602769649E-2"/>
        </c:manualLayout>
      </c:layout>
      <c:overlay val="0"/>
      <c:txPr>
        <a:bodyPr/>
        <a:lstStyle/>
        <a:p>
          <a:pPr>
            <a:defRPr>
              <a:latin typeface="+mn-lt"/>
            </a:defRPr>
          </a:pPr>
          <a:endParaRPr lang="lv-LV"/>
        </a:p>
      </c:txPr>
    </c:legend>
    <c:plotVisOnly val="1"/>
    <c:dispBlanksAs val="gap"/>
    <c:showDLblsOverMax val="0"/>
  </c:chart>
  <c:txPr>
    <a:bodyPr/>
    <a:lstStyle/>
    <a:p>
      <a:pPr>
        <a:defRPr sz="1400">
          <a:latin typeface="+mn-lt"/>
          <a:cs typeface="Times New Roman" panose="02020603050405020304" pitchFamily="18" charset="0"/>
        </a:defRPr>
      </a:pPr>
      <a:endParaRPr lang="lv-LV"/>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lv-LV" sz="2000" noProof="0" dirty="0">
                <a:solidFill>
                  <a:schemeClr val="accent1">
                    <a:lumMod val="50000"/>
                  </a:schemeClr>
                </a:solidFill>
              </a:rPr>
              <a:t>2017.gadā no Rīgas pilsētas pašvaldības budžeta finansētas</a:t>
            </a:r>
            <a:r>
              <a:rPr lang="lv-LV" sz="2000" baseline="0" noProof="0" dirty="0">
                <a:solidFill>
                  <a:schemeClr val="accent1">
                    <a:lumMod val="50000"/>
                  </a:schemeClr>
                </a:solidFill>
              </a:rPr>
              <a:t> 115 </a:t>
            </a:r>
            <a:r>
              <a:rPr lang="lv-LV" sz="2000" noProof="0" dirty="0">
                <a:solidFill>
                  <a:schemeClr val="accent1">
                    <a:lumMod val="50000"/>
                  </a:schemeClr>
                </a:solidFill>
              </a:rPr>
              <a:t>vietas, t.i. astoņas</a:t>
            </a:r>
            <a:r>
              <a:rPr lang="lv-LV" sz="2000" baseline="0" noProof="0" dirty="0">
                <a:solidFill>
                  <a:schemeClr val="accent1">
                    <a:lumMod val="50000"/>
                  </a:schemeClr>
                </a:solidFill>
              </a:rPr>
              <a:t> grupu mājas, </a:t>
            </a:r>
            <a:r>
              <a:rPr lang="lv-LV" sz="2000" baseline="0" noProof="0" dirty="0" err="1">
                <a:solidFill>
                  <a:schemeClr val="accent1">
                    <a:lumMod val="50000"/>
                  </a:schemeClr>
                </a:solidFill>
              </a:rPr>
              <a:t>t.sk</a:t>
            </a:r>
            <a:r>
              <a:rPr lang="lv-LV" sz="2000" baseline="0" dirty="0">
                <a:solidFill>
                  <a:schemeClr val="accent1">
                    <a:lumMod val="50000"/>
                  </a:schemeClr>
                </a:solidFill>
              </a:rPr>
              <a:t>.:</a:t>
            </a:r>
            <a:endParaRPr lang="en-US" sz="2000" dirty="0">
              <a:solidFill>
                <a:schemeClr val="accent1">
                  <a:lumMod val="50000"/>
                </a:schemeClr>
              </a:solidFill>
            </a:endParaRPr>
          </a:p>
        </c:rich>
      </c:tx>
      <c:layout>
        <c:manualLayout>
          <c:xMode val="edge"/>
          <c:yMode val="edge"/>
          <c:x val="4.6307127076955015E-2"/>
          <c:y val="2.1292526792537354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5.6362362287614674E-2"/>
          <c:y val="0.23751964528997571"/>
          <c:w val="0.53748649967854212"/>
          <c:h val="0.68863183611661871"/>
        </c:manualLayout>
      </c:layout>
      <c:pie3DChart>
        <c:varyColors val="1"/>
        <c:ser>
          <c:idx val="0"/>
          <c:order val="0"/>
          <c:tx>
            <c:strRef>
              <c:f>Lapa1!$B$63</c:f>
              <c:strCache>
                <c:ptCount val="1"/>
                <c:pt idx="0">
                  <c:v>No Rīgas pilsētas pašvaldības budžeta finansētas 115 vietas,t.i.  8 grupu mājas, t.sk.:</c:v>
                </c:pt>
              </c:strCache>
            </c:strRef>
          </c:tx>
          <c:explosion val="28"/>
          <c:dPt>
            <c:idx val="0"/>
            <c:bubble3D val="0"/>
            <c:explosion val="39"/>
            <c:spPr>
              <a:solidFill>
                <a:schemeClr val="tx2">
                  <a:lumMod val="60000"/>
                  <a:lumOff val="40000"/>
                </a:schemeClr>
              </a:solidFill>
            </c:spPr>
            <c:extLst xmlns:c16r2="http://schemas.microsoft.com/office/drawing/2015/06/chart">
              <c:ext xmlns:c16="http://schemas.microsoft.com/office/drawing/2014/chart" uri="{C3380CC4-5D6E-409C-BE32-E72D297353CC}">
                <c16:uniqueId val="{00000001-060A-44F5-9D21-3E9CF7D819E4}"/>
              </c:ext>
            </c:extLst>
          </c:dPt>
          <c:dPt>
            <c:idx val="1"/>
            <c:bubble3D val="0"/>
            <c:spPr>
              <a:solidFill>
                <a:srgbClr val="D564EC"/>
              </a:solidFill>
            </c:spPr>
            <c:extLst xmlns:c16r2="http://schemas.microsoft.com/office/drawing/2015/06/chart">
              <c:ext xmlns:c16="http://schemas.microsoft.com/office/drawing/2014/chart" uri="{C3380CC4-5D6E-409C-BE32-E72D297353CC}">
                <c16:uniqueId val="{00000003-060A-44F5-9D21-3E9CF7D819E4}"/>
              </c:ext>
            </c:extLst>
          </c:dPt>
          <c:dPt>
            <c:idx val="2"/>
            <c:bubble3D val="0"/>
            <c:spPr>
              <a:solidFill>
                <a:srgbClr val="33CC33"/>
              </a:solidFill>
            </c:spPr>
            <c:extLst xmlns:c16r2="http://schemas.microsoft.com/office/drawing/2015/06/chart">
              <c:ext xmlns:c16="http://schemas.microsoft.com/office/drawing/2014/chart" uri="{C3380CC4-5D6E-409C-BE32-E72D297353CC}">
                <c16:uniqueId val="{00000005-060A-44F5-9D21-3E9CF7D819E4}"/>
              </c:ext>
            </c:extLst>
          </c:dPt>
          <c:dLbls>
            <c:dLbl>
              <c:idx val="0"/>
              <c:layout>
                <c:manualLayout>
                  <c:x val="3.605274701278402E-2"/>
                  <c:y val="-0.11067363850411277"/>
                </c:manualLayout>
              </c:layout>
              <c:tx>
                <c:rich>
                  <a:bodyPr/>
                  <a:lstStyle/>
                  <a:p>
                    <a:r>
                      <a:rPr lang="en-US" sz="1800" b="1" dirty="0"/>
                      <a:t>63</a:t>
                    </a:r>
                    <a:endParaRPr lang="en-US" sz="1600" b="1"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60A-44F5-9D21-3E9CF7D819E4}"/>
                </c:ext>
              </c:extLst>
            </c:dLbl>
            <c:dLbl>
              <c:idx val="1"/>
              <c:layout>
                <c:manualLayout>
                  <c:x val="-9.8474451114627104E-3"/>
                  <c:y val="1.3589273155368009E-2"/>
                </c:manualLayout>
              </c:layout>
              <c:spPr/>
              <c:txPr>
                <a:bodyPr/>
                <a:lstStyle/>
                <a:p>
                  <a:pPr>
                    <a:defRPr sz="1800" b="1"/>
                  </a:pPr>
                  <a:endParaRPr lang="lv-LV"/>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60A-44F5-9D21-3E9CF7D819E4}"/>
                </c:ext>
              </c:extLst>
            </c:dLbl>
            <c:dLbl>
              <c:idx val="2"/>
              <c:layout>
                <c:manualLayout>
                  <c:x val="8.2250765397651623E-2"/>
                  <c:y val="0.15703121149112403"/>
                </c:manualLayout>
              </c:layout>
              <c:spPr/>
              <c:txPr>
                <a:bodyPr/>
                <a:lstStyle/>
                <a:p>
                  <a:pPr>
                    <a:defRPr sz="1800" b="1"/>
                  </a:pPr>
                  <a:endParaRPr lang="lv-LV"/>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60A-44F5-9D21-3E9CF7D819E4}"/>
                </c:ext>
              </c:extLst>
            </c:dLbl>
            <c:spPr>
              <a:noFill/>
              <a:ln>
                <a:noFill/>
              </a:ln>
              <a:effectLst/>
            </c:spPr>
            <c:txPr>
              <a:bodyPr/>
              <a:lstStyle/>
              <a:p>
                <a:pPr>
                  <a:defRPr sz="1800"/>
                </a:pPr>
                <a:endParaRPr lang="lv-LV"/>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extLst>
          </c:dLbls>
          <c:cat>
            <c:strRef>
              <c:f>Lapa1!$A$64:$A$66</c:f>
              <c:strCache>
                <c:ptCount val="3"/>
                <c:pt idx="0">
                  <c:v>piecas grupu mājās (dzīvokļi) personām ar vidēji smagiem garīga rakstura traucējumiem, 63 vietas</c:v>
                </c:pt>
                <c:pt idx="1">
                  <c:v>divas grupa mājas (dzīvokļi) personām ar smagiem garīga rakstura traucējumiem, 38 vietas</c:v>
                </c:pt>
                <c:pt idx="2">
                  <c:v>viena grupu māja (dzīvoklis) personām ar garīga rakstura traucējumiem (psihiskām saslimšanām), 14 vietas </c:v>
                </c:pt>
              </c:strCache>
            </c:strRef>
          </c:cat>
          <c:val>
            <c:numRef>
              <c:f>Lapa1!$B$64:$B$66</c:f>
              <c:numCache>
                <c:formatCode>General</c:formatCode>
                <c:ptCount val="3"/>
                <c:pt idx="0">
                  <c:v>63</c:v>
                </c:pt>
                <c:pt idx="1">
                  <c:v>38</c:v>
                </c:pt>
                <c:pt idx="2">
                  <c:v>14</c:v>
                </c:pt>
              </c:numCache>
            </c:numRef>
          </c:val>
          <c:extLst xmlns:c16r2="http://schemas.microsoft.com/office/drawing/2015/06/chart">
            <c:ext xmlns:c16="http://schemas.microsoft.com/office/drawing/2014/chart" uri="{C3380CC4-5D6E-409C-BE32-E72D297353CC}">
              <c16:uniqueId val="{00000006-060A-44F5-9D21-3E9CF7D819E4}"/>
            </c:ext>
          </c:extLst>
        </c:ser>
        <c:dLbls>
          <c:showLegendKey val="0"/>
          <c:showVal val="0"/>
          <c:showCatName val="0"/>
          <c:showSerName val="0"/>
          <c:showPercent val="0"/>
          <c:showBubbleSize val="0"/>
          <c:showLeaderLines val="1"/>
        </c:dLbls>
      </c:pie3DChart>
    </c:plotArea>
    <c:legend>
      <c:legendPos val="r"/>
      <c:layout>
        <c:manualLayout>
          <c:xMode val="edge"/>
          <c:yMode val="edge"/>
          <c:x val="0.6969392050308586"/>
          <c:y val="7.2284272333764887E-2"/>
          <c:w val="0.29784238508647959"/>
          <c:h val="0.91649104523505109"/>
        </c:manualLayout>
      </c:layout>
      <c:overlay val="0"/>
      <c:txPr>
        <a:bodyPr/>
        <a:lstStyle/>
        <a:p>
          <a:pPr>
            <a:defRPr sz="1200"/>
          </a:pPr>
          <a:endParaRPr lang="lv-LV"/>
        </a:p>
      </c:txPr>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81520519629274"/>
          <c:y val="2.9544643709384404E-2"/>
          <c:w val="0.53279271786702886"/>
          <c:h val="0.53279271786702886"/>
        </c:manualLayout>
      </c:layout>
      <c:pieChart>
        <c:varyColors val="1"/>
        <c:ser>
          <c:idx val="0"/>
          <c:order val="0"/>
          <c:tx>
            <c:strRef>
              <c:f>Lapa1!$B$1</c:f>
              <c:strCache>
                <c:ptCount val="1"/>
                <c:pt idx="0">
                  <c:v>uz 31.08.2016.:</c:v>
                </c:pt>
              </c:strCache>
            </c:strRef>
          </c:tx>
          <c:spPr>
            <a:ln w="127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effectLst>
              <a:outerShdw blurRad="50800" dist="50800" dir="5400000" algn="ctr" rotWithShape="0">
                <a:srgbClr val="800000"/>
              </a:outerShdw>
            </a:effectLst>
            <a:scene3d>
              <a:camera prst="orthographicFront"/>
              <a:lightRig rig="threePt" dir="t"/>
            </a:scene3d>
            <a:sp3d>
              <a:bevelT h="19050"/>
              <a:bevelB w="12700" h="82550"/>
            </a:sp3d>
          </c:spPr>
          <c:dLbls>
            <c:dLbl>
              <c:idx val="0"/>
              <c:layout>
                <c:manualLayout>
                  <c:x val="-0.10298981387125568"/>
                  <c:y val="0.10605102492168815"/>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29F1-4475-A125-DAD295FFCD29}"/>
                </c:ext>
              </c:extLst>
            </c:dLbl>
            <c:dLbl>
              <c:idx val="1"/>
              <c:layout>
                <c:manualLayout>
                  <c:x val="-0.11753296068264389"/>
                  <c:y val="-5.1947746546679996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29F1-4475-A125-DAD295FFCD29}"/>
                </c:ext>
              </c:extLst>
            </c:dLbl>
            <c:dLbl>
              <c:idx val="2"/>
              <c:layout>
                <c:manualLayout>
                  <c:x val="2.2634458240272153E-2"/>
                  <c:y val="-0.1242810322662561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29F1-4475-A125-DAD295FFCD29}"/>
                </c:ext>
              </c:extLst>
            </c:dLbl>
            <c:dLbl>
              <c:idx val="3"/>
              <c:layout>
                <c:manualLayout>
                  <c:x val="0.10853846699025779"/>
                  <c:y val="4.3918136080118082E-2"/>
                </c:manualLayout>
              </c:layout>
              <c:spPr>
                <a:ln cmpd="sng">
                  <a:noFill/>
                </a:ln>
                <a:effectLst>
                  <a:outerShdw blurRad="50800" dist="50800" dir="5400000" algn="ctr" rotWithShape="0">
                    <a:srgbClr val="990033"/>
                  </a:outerShdw>
                </a:effectLst>
              </c:spPr>
              <c:txPr>
                <a:bodyPr/>
                <a:lstStyle/>
                <a:p>
                  <a:pPr>
                    <a:defRPr b="1"/>
                  </a:pPr>
                  <a:endParaRPr lang="lv-LV"/>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29F1-4475-A125-DAD295FFCD29}"/>
                </c:ext>
              </c:extLst>
            </c:dLbl>
            <c:dLbl>
              <c:idx val="4"/>
              <c:layout>
                <c:manualLayout>
                  <c:x val="6.1800969046557019E-2"/>
                  <c:y val="0.10723715883420361"/>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29F1-4475-A125-DAD295FFCD29}"/>
                </c:ext>
              </c:extLst>
            </c:dLbl>
            <c:spPr>
              <a:ln>
                <a:noFill/>
              </a:ln>
              <a:effectLst>
                <a:outerShdw blurRad="50800" dist="50800" dir="5400000" algn="ctr" rotWithShape="0">
                  <a:srgbClr val="990033"/>
                </a:outerShdw>
              </a:effectLst>
            </c:spPr>
            <c:txPr>
              <a:bodyPr/>
              <a:lstStyle/>
              <a:p>
                <a:pPr>
                  <a:defRPr b="1"/>
                </a:pPr>
                <a:endParaRPr lang="lv-LV"/>
              </a:p>
            </c:tx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Lapa1!$A$2:$A$6</c:f>
              <c:strCache>
                <c:ptCount val="5"/>
                <c:pt idx="0">
                  <c:v>strādā - 30 personas</c:v>
                </c:pt>
                <c:pt idx="1">
                  <c:v>mācās - 15 personas</c:v>
                </c:pt>
                <c:pt idx="2">
                  <c:v>apmeklē DAC - 31 persona</c:v>
                </c:pt>
                <c:pt idx="3">
                  <c:v>apmeklē specializētās darbnīcas - 24 personas</c:v>
                </c:pt>
                <c:pt idx="4">
                  <c:v>grupu dzīvoklī uz vietas pa dienu - 16 personas</c:v>
                </c:pt>
              </c:strCache>
            </c:strRef>
          </c:cat>
          <c:val>
            <c:numRef>
              <c:f>Lapa1!$B$2:$B$6</c:f>
              <c:numCache>
                <c:formatCode>General</c:formatCode>
                <c:ptCount val="5"/>
                <c:pt idx="0">
                  <c:v>30</c:v>
                </c:pt>
                <c:pt idx="1">
                  <c:v>15</c:v>
                </c:pt>
                <c:pt idx="2">
                  <c:v>31</c:v>
                </c:pt>
                <c:pt idx="3">
                  <c:v>24</c:v>
                </c:pt>
                <c:pt idx="4">
                  <c:v>16</c:v>
                </c:pt>
              </c:numCache>
            </c:numRef>
          </c:val>
          <c:extLst xmlns:c16r2="http://schemas.microsoft.com/office/drawing/2015/06/chart">
            <c:ext xmlns:c16="http://schemas.microsoft.com/office/drawing/2014/chart" uri="{C3380CC4-5D6E-409C-BE32-E72D297353CC}">
              <c16:uniqueId val="{00000005-29F1-4475-A125-DAD295FFCD29}"/>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68803290244745885"/>
          <c:y val="1.2635528759715351E-4"/>
          <c:w val="0.26237230254839411"/>
          <c:h val="0.98575119196458605"/>
        </c:manualLayout>
      </c:layout>
      <c:overlay val="0"/>
      <c:txPr>
        <a:bodyPr/>
        <a:lstStyle/>
        <a:p>
          <a:pPr>
            <a:defRPr sz="1200">
              <a:solidFill>
                <a:schemeClr val="bg2">
                  <a:lumMod val="10000"/>
                </a:schemeClr>
              </a:solidFill>
            </a:defRPr>
          </a:pPr>
          <a:endParaRPr lang="lv-LV"/>
        </a:p>
      </c:txPr>
    </c:legend>
    <c:plotVisOnly val="1"/>
    <c:dispBlanksAs val="gap"/>
    <c:showDLblsOverMax val="0"/>
  </c:chart>
  <c:spPr>
    <a:solidFill>
      <a:schemeClr val="lt1"/>
    </a:solidFill>
    <a:ln w="55000" cap="flat" cmpd="thickThin" algn="ctr">
      <a:solidFill>
        <a:schemeClr val="accent5"/>
      </a:solidFill>
      <a:prstDash val="solid"/>
    </a:ln>
    <a:effectLst/>
  </c:spPr>
  <c:txPr>
    <a:bodyPr/>
    <a:lstStyle/>
    <a:p>
      <a:pPr>
        <a:defRPr>
          <a:solidFill>
            <a:schemeClr val="dk1"/>
          </a:solidFill>
          <a:latin typeface="+mn-lt"/>
          <a:ea typeface="+mn-ea"/>
          <a:cs typeface="+mn-cs"/>
        </a:defRPr>
      </a:pPr>
      <a:endParaRPr lang="lv-LV"/>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perspective val="30"/>
    </c:view3D>
    <c:floor>
      <c:thickness val="0"/>
    </c:floor>
    <c:sideWall>
      <c:thickness val="0"/>
    </c:sideWall>
    <c:backWall>
      <c:thickness val="0"/>
    </c:backWall>
    <c:plotArea>
      <c:layout>
        <c:manualLayout>
          <c:layoutTarget val="inner"/>
          <c:xMode val="edge"/>
          <c:yMode val="edge"/>
          <c:x val="0.17430641234794575"/>
          <c:y val="0.23816915491392976"/>
          <c:w val="0.73870910054828209"/>
          <c:h val="0.56882490364920335"/>
        </c:manualLayout>
      </c:layout>
      <c:pie3DChart>
        <c:varyColors val="1"/>
        <c:ser>
          <c:idx val="0"/>
          <c:order val="0"/>
          <c:tx>
            <c:strRef>
              <c:f>Lapa1!$B$1</c:f>
              <c:strCache>
                <c:ptCount val="1"/>
                <c:pt idx="0">
                  <c:v>Sociālās rehabilitācijas rezultātā</c:v>
                </c:pt>
              </c:strCache>
            </c:strRef>
          </c:tx>
          <c:explosion val="25"/>
          <c:cat>
            <c:strRef>
              <c:f>Lapa1!$A$2:$A$5</c:f>
              <c:strCache>
                <c:ptCount val="2"/>
                <c:pt idx="0">
                  <c:v>2017.gadā faktiski saņēma 135 persona</c:v>
                </c:pt>
                <c:pt idx="1">
                  <c:v>Uzsāka patstāvīgu dzīvi (saņemts dzīvoklis, īrē dzīvokli u.c) 14 personas</c:v>
                </c:pt>
              </c:strCache>
            </c:strRef>
          </c:cat>
          <c:val>
            <c:numRef>
              <c:f>Lapa1!$B$2:$B$5</c:f>
              <c:numCache>
                <c:formatCode>General</c:formatCode>
                <c:ptCount val="4"/>
                <c:pt idx="0">
                  <c:v>135</c:v>
                </c:pt>
                <c:pt idx="1">
                  <c:v>14</c:v>
                </c:pt>
              </c:numCache>
            </c:numRef>
          </c:val>
          <c:extLst xmlns:c16r2="http://schemas.microsoft.com/office/drawing/2015/06/chart">
            <c:ext xmlns:c16="http://schemas.microsoft.com/office/drawing/2014/chart" uri="{C3380CC4-5D6E-409C-BE32-E72D297353CC}">
              <c16:uniqueId val="{00000000-1F83-460D-96D1-A3FC0878FA39}"/>
            </c:ext>
          </c:extLst>
        </c:ser>
        <c:dLbls>
          <c:showLegendKey val="0"/>
          <c:showVal val="0"/>
          <c:showCatName val="0"/>
          <c:showSerName val="0"/>
          <c:showPercent val="0"/>
          <c:showBubbleSize val="0"/>
          <c:showLeaderLines val="1"/>
        </c:dLbls>
      </c:pie3DChart>
    </c:plotArea>
    <c:plotVisOnly val="1"/>
    <c:dispBlanksAs val="gap"/>
    <c:showDLblsOverMax val="0"/>
  </c:chart>
  <c:spPr>
    <a:solidFill>
      <a:schemeClr val="lt1"/>
    </a:solidFill>
    <a:ln w="55000" cap="flat" cmpd="thickThin" algn="ctr">
      <a:solidFill>
        <a:schemeClr val="accent5"/>
      </a:solidFill>
      <a:prstDash val="solid"/>
    </a:ln>
    <a:effectLst/>
  </c:spPr>
  <c:txPr>
    <a:bodyPr/>
    <a:lstStyle/>
    <a:p>
      <a:pPr>
        <a:defRPr>
          <a:solidFill>
            <a:schemeClr val="dk1"/>
          </a:solidFill>
          <a:latin typeface="+mn-lt"/>
          <a:ea typeface="+mn-ea"/>
          <a:cs typeface="+mn-cs"/>
        </a:defRPr>
      </a:pPr>
      <a:endParaRPr lang="lv-LV"/>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accent1">
                    <a:lumMod val="50000"/>
                  </a:schemeClr>
                </a:solidFill>
              </a:defRPr>
            </a:pPr>
            <a:r>
              <a:rPr lang="lv-LV" sz="1800" noProof="0" dirty="0">
                <a:solidFill>
                  <a:schemeClr val="accent1">
                    <a:lumMod val="50000"/>
                  </a:schemeClr>
                </a:solidFill>
              </a:rPr>
              <a:t>No Rīgas pilsētas pašvaldības budžeta 2017.gadā tika finansētas 284 vietas, ir</a:t>
            </a:r>
            <a:r>
              <a:rPr lang="lv-LV" sz="1800" baseline="0" noProof="0" dirty="0">
                <a:solidFill>
                  <a:schemeClr val="accent1">
                    <a:lumMod val="50000"/>
                  </a:schemeClr>
                </a:solidFill>
              </a:rPr>
              <a:t> </a:t>
            </a:r>
            <a:r>
              <a:rPr lang="lv-LV" sz="1800" noProof="0" dirty="0">
                <a:solidFill>
                  <a:schemeClr val="accent1">
                    <a:lumMod val="50000"/>
                  </a:schemeClr>
                </a:solidFill>
              </a:rPr>
              <a:t>11 DAC, t.sk.: </a:t>
            </a:r>
          </a:p>
        </c:rich>
      </c:tx>
      <c:layout>
        <c:manualLayout>
          <c:xMode val="edge"/>
          <c:yMode val="edge"/>
          <c:x val="0.23298649687071804"/>
          <c:y val="1.8340456261361032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2.4985649742621189E-2"/>
          <c:y val="0.23899648006590055"/>
          <c:w val="0.5751329713365182"/>
          <c:h val="0.69317602922168542"/>
        </c:manualLayout>
      </c:layout>
      <c:pie3DChart>
        <c:varyColors val="1"/>
        <c:ser>
          <c:idx val="0"/>
          <c:order val="0"/>
          <c:tx>
            <c:strRef>
              <c:f>Lapa1!$B$1</c:f>
              <c:strCache>
                <c:ptCount val="1"/>
                <c:pt idx="0">
                  <c:v>No Rīgas pilsētas pašvaldības budžeta tiek finansētas 284 vietas, t.sk. 11 DAC, t.sk.: </c:v>
                </c:pt>
              </c:strCache>
            </c:strRef>
          </c:tx>
          <c:explosion val="32"/>
          <c:dPt>
            <c:idx val="2"/>
            <c:bubble3D val="0"/>
            <c:explosion val="8"/>
            <c:extLst xmlns:c16r2="http://schemas.microsoft.com/office/drawing/2015/06/chart">
              <c:ext xmlns:c16="http://schemas.microsoft.com/office/drawing/2014/chart" uri="{C3380CC4-5D6E-409C-BE32-E72D297353CC}">
                <c16:uniqueId val="{00000000-BE20-406B-A18B-22537C04813C}"/>
              </c:ext>
            </c:extLst>
          </c:dPt>
          <c:dLbls>
            <c:dLbl>
              <c:idx val="0"/>
              <c:layout>
                <c:manualLayout>
                  <c:x val="-2.7419407102914489E-3"/>
                  <c:y val="-0.1560920737804200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E20-406B-A18B-22537C04813C}"/>
                </c:ext>
              </c:extLst>
            </c:dLbl>
            <c:dLbl>
              <c:idx val="1"/>
              <c:layout>
                <c:manualLayout>
                  <c:x val="1.6167185127578417E-2"/>
                  <c:y val="0.1011081567859981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E20-406B-A18B-22537C04813C}"/>
                </c:ext>
              </c:extLst>
            </c:dLbl>
            <c:dLbl>
              <c:idx val="2"/>
              <c:layout>
                <c:manualLayout>
                  <c:x val="-1.4815483464799939E-3"/>
                  <c:y val="2.2309851750889467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BE20-406B-A18B-22537C04813C}"/>
                </c:ext>
              </c:extLst>
            </c:dLbl>
            <c:spPr>
              <a:noFill/>
              <a:ln>
                <a:noFill/>
              </a:ln>
              <a:effectLst/>
            </c:spPr>
            <c:txPr>
              <a:bodyPr/>
              <a:lstStyle/>
              <a:p>
                <a:pPr>
                  <a:defRPr b="1">
                    <a:solidFill>
                      <a:schemeClr val="accent1">
                        <a:lumMod val="50000"/>
                      </a:schemeClr>
                    </a:solidFill>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extLst>
          </c:dLbls>
          <c:cat>
            <c:strRef>
              <c:f>Lapa1!$A$2:$A$4</c:f>
              <c:strCache>
                <c:ptCount val="3"/>
                <c:pt idx="0">
                  <c:v>pieci  personām ar garīgā rakstura traucējumiem, 163 vietas</c:v>
                </c:pt>
                <c:pt idx="1">
                  <c:v>četri personām ar smagiem garīgās attīstības traucējumiem, 69 vietas</c:v>
                </c:pt>
                <c:pt idx="2">
                  <c:v>divi personām ar psihiskās veselības traucējumiem, 52 vietas</c:v>
                </c:pt>
              </c:strCache>
            </c:strRef>
          </c:cat>
          <c:val>
            <c:numRef>
              <c:f>Lapa1!$B$2:$B$4</c:f>
              <c:numCache>
                <c:formatCode>General</c:formatCode>
                <c:ptCount val="3"/>
                <c:pt idx="0">
                  <c:v>163</c:v>
                </c:pt>
                <c:pt idx="1">
                  <c:v>69</c:v>
                </c:pt>
                <c:pt idx="2">
                  <c:v>52</c:v>
                </c:pt>
              </c:numCache>
            </c:numRef>
          </c:val>
          <c:extLst xmlns:c16r2="http://schemas.microsoft.com/office/drawing/2015/06/chart">
            <c:ext xmlns:c16="http://schemas.microsoft.com/office/drawing/2014/chart" uri="{C3380CC4-5D6E-409C-BE32-E72D297353CC}">
              <c16:uniqueId val="{00000003-BE20-406B-A18B-22537C04813C}"/>
            </c:ext>
          </c:extLst>
        </c:ser>
        <c:dLbls>
          <c:showLegendKey val="0"/>
          <c:showVal val="0"/>
          <c:showCatName val="0"/>
          <c:showSerName val="0"/>
          <c:showPercent val="0"/>
          <c:showBubbleSize val="0"/>
          <c:showLeaderLines val="0"/>
        </c:dLbls>
      </c:pie3DChart>
    </c:plotArea>
    <c:legend>
      <c:legendPos val="r"/>
      <c:layout>
        <c:manualLayout>
          <c:xMode val="edge"/>
          <c:yMode val="edge"/>
          <c:x val="0.66807843868463324"/>
          <c:y val="0.19179310536377184"/>
          <c:w val="0.32949336647779875"/>
          <c:h val="0.80212517484549684"/>
        </c:manualLayout>
      </c:layout>
      <c:overlay val="0"/>
      <c:txPr>
        <a:bodyPr/>
        <a:lstStyle/>
        <a:p>
          <a:pPr>
            <a:defRPr sz="1400"/>
          </a:pPr>
          <a:endParaRPr lang="lv-LV"/>
        </a:p>
      </c:txPr>
    </c:legend>
    <c:plotVisOnly val="1"/>
    <c:dispBlanksAs val="gap"/>
    <c:showDLblsOverMax val="0"/>
  </c:chart>
  <c:txPr>
    <a:bodyPr/>
    <a:lstStyle/>
    <a:p>
      <a:pPr>
        <a:defRPr sz="1800"/>
      </a:pPr>
      <a:endParaRPr lang="lv-LV"/>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lv-LV" sz="1800" dirty="0">
                <a:solidFill>
                  <a:schemeClr val="accent1">
                    <a:lumMod val="50000"/>
                  </a:schemeClr>
                </a:solidFill>
              </a:rPr>
              <a:t>No Rīgas pilsētas pašvaldības budžeta 2017.gadā</a:t>
            </a:r>
            <a:r>
              <a:rPr lang="lv-LV" sz="1800" baseline="0" dirty="0">
                <a:solidFill>
                  <a:schemeClr val="accent1">
                    <a:lumMod val="50000"/>
                  </a:schemeClr>
                </a:solidFill>
              </a:rPr>
              <a:t> </a:t>
            </a:r>
            <a:r>
              <a:rPr lang="lv-LV" sz="1800" dirty="0">
                <a:solidFill>
                  <a:schemeClr val="accent1">
                    <a:lumMod val="50000"/>
                  </a:schemeClr>
                </a:solidFill>
              </a:rPr>
              <a:t>tika finansētas 38 vietas, t.i.  3 specializētās darbnīcas, t.sk.:</a:t>
            </a:r>
          </a:p>
        </c:rich>
      </c:tx>
      <c:layout>
        <c:manualLayout>
          <c:xMode val="edge"/>
          <c:yMode val="edge"/>
          <c:x val="6.6331834854844703E-4"/>
          <c:y val="1.9240286432820594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6.4091907583890856E-2"/>
          <c:y val="0.20441144399593461"/>
          <c:w val="0.54539491095388681"/>
          <c:h val="0.60993145823303585"/>
        </c:manualLayout>
      </c:layout>
      <c:pie3DChart>
        <c:varyColors val="1"/>
        <c:ser>
          <c:idx val="0"/>
          <c:order val="0"/>
          <c:tx>
            <c:strRef>
              <c:f>'[Diagramma programmā Microsoft PowerPoint]Lapa1'!$B$69</c:f>
              <c:strCache>
                <c:ptCount val="1"/>
                <c:pt idx="0">
                  <c:v>No Rīgas pilsētas pašvaldības budžeta finansētas 38 vietas, t.i.  3 specializētās darbnīcas, t.sk.:</c:v>
                </c:pt>
              </c:strCache>
            </c:strRef>
          </c:tx>
          <c:explosion val="27"/>
          <c:dPt>
            <c:idx val="1"/>
            <c:bubble3D val="0"/>
            <c:explosion val="49"/>
            <c:extLst xmlns:c16r2="http://schemas.microsoft.com/office/drawing/2015/06/chart">
              <c:ext xmlns:c16="http://schemas.microsoft.com/office/drawing/2014/chart" uri="{C3380CC4-5D6E-409C-BE32-E72D297353CC}">
                <c16:uniqueId val="{00000000-31CA-4985-BD53-B96098993A51}"/>
              </c:ext>
            </c:extLst>
          </c:dPt>
          <c:dLbls>
            <c:dLbl>
              <c:idx val="0"/>
              <c:layout>
                <c:manualLayout>
                  <c:x val="7.7345064640514244E-2"/>
                  <c:y val="-1.7545777741867066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31CA-4985-BD53-B96098993A51}"/>
                </c:ext>
              </c:extLst>
            </c:dLbl>
            <c:dLbl>
              <c:idx val="1"/>
              <c:layout>
                <c:manualLayout>
                  <c:x val="0.16043753922878465"/>
                  <c:y val="-0.10308440227952814"/>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31CA-4985-BD53-B96098993A51}"/>
                </c:ext>
              </c:extLst>
            </c:dLbl>
            <c:dLbl>
              <c:idx val="2"/>
              <c:layout>
                <c:manualLayout>
                  <c:x val="-6.2502551948169088E-2"/>
                  <c:y val="-5.233070642424066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31CA-4985-BD53-B96098993A51}"/>
                </c:ext>
              </c:extLst>
            </c:dLbl>
            <c:spPr>
              <a:noFill/>
              <a:ln>
                <a:noFill/>
              </a:ln>
              <a:effectLst/>
            </c:spPr>
            <c:txPr>
              <a:bodyPr/>
              <a:lstStyle/>
              <a:p>
                <a:pPr>
                  <a:defRPr sz="2000" b="1"/>
                </a:pPr>
                <a:endParaRPr lang="lv-LV"/>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extLst>
          </c:dLbls>
          <c:cat>
            <c:strRef>
              <c:f>'[Diagramma programmā Microsoft PowerPoint]Lapa1'!$A$70:$A$72</c:f>
              <c:strCache>
                <c:ptCount val="3"/>
                <c:pt idx="0">
                  <c:v>Specializētās darbnīcas pakalpojums – galdniecības prasmju un iemaņu attīstīšana, 8 vietas</c:v>
                </c:pt>
                <c:pt idx="1">
                  <c:v>Specializētās darbnīcas pakalpojums – šūšanas un veļas mazgāšanas prasmju un iemaņu attīstīšana, 20 vietas</c:v>
                </c:pt>
                <c:pt idx="2">
                  <c:v>Specializētās darbnīcas pakalpojums – šūšanas, papīra-kartona līmēšanas un rokdarbu prasmju un iemaņu attīstīšana (darbību uzsāka no 01.05.2014.), 14 vietas 
</c:v>
                </c:pt>
              </c:strCache>
            </c:strRef>
          </c:cat>
          <c:val>
            <c:numRef>
              <c:f>'[Diagramma programmā Microsoft PowerPoint]Lapa1'!$B$70:$B$72</c:f>
              <c:numCache>
                <c:formatCode>General</c:formatCode>
                <c:ptCount val="3"/>
                <c:pt idx="0">
                  <c:v>8</c:v>
                </c:pt>
                <c:pt idx="1">
                  <c:v>20</c:v>
                </c:pt>
                <c:pt idx="2">
                  <c:v>10</c:v>
                </c:pt>
              </c:numCache>
            </c:numRef>
          </c:val>
          <c:extLst xmlns:c16r2="http://schemas.microsoft.com/office/drawing/2015/06/chart">
            <c:ext xmlns:c16="http://schemas.microsoft.com/office/drawing/2014/chart" uri="{C3380CC4-5D6E-409C-BE32-E72D297353CC}">
              <c16:uniqueId val="{00000003-31CA-4985-BD53-B96098993A51}"/>
            </c:ext>
          </c:extLst>
        </c:ser>
        <c:dLbls>
          <c:showLegendKey val="0"/>
          <c:showVal val="0"/>
          <c:showCatName val="0"/>
          <c:showSerName val="0"/>
          <c:showPercent val="0"/>
          <c:showBubbleSize val="0"/>
          <c:showLeaderLines val="1"/>
        </c:dLbls>
      </c:pie3DChart>
    </c:plotArea>
    <c:legend>
      <c:legendPos val="r"/>
      <c:layout>
        <c:manualLayout>
          <c:xMode val="edge"/>
          <c:yMode val="edge"/>
          <c:x val="0.6491400458666291"/>
          <c:y val="0.14485196089323407"/>
          <c:w val="0.32432436282008553"/>
          <c:h val="0.81721526826237412"/>
        </c:manualLayout>
      </c:layout>
      <c:overlay val="0"/>
      <c:txPr>
        <a:bodyPr/>
        <a:lstStyle/>
        <a:p>
          <a:pPr>
            <a:defRPr sz="1200">
              <a:solidFill>
                <a:schemeClr val="bg2">
                  <a:lumMod val="10000"/>
                </a:schemeClr>
              </a:solidFill>
            </a:defRPr>
          </a:pPr>
          <a:endParaRPr lang="lv-LV"/>
        </a:p>
      </c:txPr>
    </c:legend>
    <c:plotVisOnly val="1"/>
    <c:dispBlanksAs val="gap"/>
    <c:showDLblsOverMax val="0"/>
  </c:chart>
  <c:txPr>
    <a:bodyPr/>
    <a:lstStyle/>
    <a:p>
      <a:pPr>
        <a:defRPr sz="1800"/>
      </a:pPr>
      <a:endParaRPr lang="lv-LV"/>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050465-4009-4C55-9357-F095344AC912}"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lv-LV"/>
        </a:p>
      </dgm:t>
    </dgm:pt>
    <dgm:pt modelId="{3061B66C-9958-42BE-A273-ABB961D1D2B4}">
      <dgm:prSet phldrT="[Teksts]" custT="1">
        <dgm:style>
          <a:lnRef idx="1">
            <a:schemeClr val="accent6"/>
          </a:lnRef>
          <a:fillRef idx="2">
            <a:schemeClr val="accent6"/>
          </a:fillRef>
          <a:effectRef idx="1">
            <a:schemeClr val="accent6"/>
          </a:effectRef>
          <a:fontRef idx="minor">
            <a:schemeClr val="dk1"/>
          </a:fontRef>
        </dgm:style>
      </dgm:prSet>
      <dgm:spPr/>
      <dgm:t>
        <a:bodyPr/>
        <a:lstStyle/>
        <a:p>
          <a:r>
            <a:rPr lang="lv-LV" sz="1400" b="1" dirty="0">
              <a:solidFill>
                <a:schemeClr val="accent1">
                  <a:lumMod val="50000"/>
                </a:schemeClr>
              </a:solidFill>
            </a:rPr>
            <a:t>t.sk</a:t>
          </a:r>
          <a:r>
            <a:rPr lang="lv-LV" sz="1400" b="1" dirty="0">
              <a:solidFill>
                <a:schemeClr val="bg2">
                  <a:lumMod val="10000"/>
                </a:schemeClr>
              </a:solidFill>
            </a:rPr>
            <a:t>. </a:t>
          </a:r>
        </a:p>
      </dgm:t>
    </dgm:pt>
    <dgm:pt modelId="{9C15D703-2EC1-4A2B-AD94-010A207CC26F}" type="parTrans" cxnId="{10E16EAD-AF38-42DF-88A8-1CB1E81710A4}">
      <dgm:prSet/>
      <dgm:spPr/>
      <dgm:t>
        <a:bodyPr/>
        <a:lstStyle/>
        <a:p>
          <a:endParaRPr lang="lv-LV"/>
        </a:p>
      </dgm:t>
    </dgm:pt>
    <dgm:pt modelId="{503B0AEA-2B79-45BA-ADDE-99128AFEF7FA}" type="sibTrans" cxnId="{10E16EAD-AF38-42DF-88A8-1CB1E81710A4}">
      <dgm:prSet/>
      <dgm:spPr/>
      <dgm:t>
        <a:bodyPr/>
        <a:lstStyle/>
        <a:p>
          <a:endParaRPr lang="lv-LV"/>
        </a:p>
      </dgm:t>
    </dgm:pt>
    <dgm:pt modelId="{82C76216-95A7-4E16-ABDF-14D61944CC5A}">
      <dgm:prSet custT="1">
        <dgm:style>
          <a:lnRef idx="1">
            <a:schemeClr val="accent6"/>
          </a:lnRef>
          <a:fillRef idx="2">
            <a:schemeClr val="accent6"/>
          </a:fillRef>
          <a:effectRef idx="1">
            <a:schemeClr val="accent6"/>
          </a:effectRef>
          <a:fontRef idx="minor">
            <a:schemeClr val="dk1"/>
          </a:fontRef>
        </dgm:style>
      </dgm:prSet>
      <dgm:spPr/>
      <dgm:t>
        <a:bodyPr/>
        <a:lstStyle/>
        <a:p>
          <a:pPr algn="ctr"/>
          <a:r>
            <a:rPr lang="lv-LV" sz="1800" b="1" dirty="0">
              <a:solidFill>
                <a:schemeClr val="accent1">
                  <a:lumMod val="50000"/>
                </a:schemeClr>
              </a:solidFill>
              <a:latin typeface="Times New Roman"/>
              <a:ea typeface="Times New Roman"/>
            </a:rPr>
            <a:t>Nodrošina:</a:t>
          </a:r>
          <a:r>
            <a:rPr lang="lv-LV" sz="1800" dirty="0">
              <a:solidFill>
                <a:schemeClr val="accent1">
                  <a:lumMod val="50000"/>
                </a:schemeClr>
              </a:solidFill>
              <a:latin typeface="Times New Roman"/>
              <a:ea typeface="Times New Roman"/>
            </a:rPr>
            <a:t> </a:t>
          </a:r>
        </a:p>
        <a:p>
          <a:pPr algn="ctr"/>
          <a:r>
            <a:rPr lang="lv-LV" sz="1800" b="1" dirty="0">
              <a:solidFill>
                <a:schemeClr val="accent1">
                  <a:lumMod val="50000"/>
                </a:schemeClr>
              </a:solidFill>
              <a:latin typeface="Times New Roman"/>
              <a:ea typeface="Times New Roman"/>
            </a:rPr>
            <a:t>6 </a:t>
          </a:r>
          <a:r>
            <a:rPr lang="lv-LV" sz="1800" b="1" dirty="0" err="1">
              <a:solidFill>
                <a:schemeClr val="accent1">
                  <a:lumMod val="50000"/>
                </a:schemeClr>
              </a:solidFill>
              <a:latin typeface="Times New Roman"/>
              <a:ea typeface="Times New Roman"/>
            </a:rPr>
            <a:t>līgumorganizācijas</a:t>
          </a:r>
          <a:r>
            <a:rPr lang="lv-LV" sz="1800" b="1" dirty="0">
              <a:solidFill>
                <a:schemeClr val="accent1">
                  <a:lumMod val="50000"/>
                </a:schemeClr>
              </a:solidFill>
              <a:latin typeface="Times New Roman"/>
              <a:ea typeface="Times New Roman"/>
            </a:rPr>
            <a:t>, t.sk.:</a:t>
          </a:r>
        </a:p>
        <a:p>
          <a:pPr algn="ctr"/>
          <a:r>
            <a:rPr lang="lv-LV" sz="1600" b="0" dirty="0">
              <a:solidFill>
                <a:schemeClr val="accent1">
                  <a:lumMod val="50000"/>
                </a:schemeClr>
              </a:solidFill>
              <a:latin typeface="Times New Roman"/>
              <a:ea typeface="Times New Roman"/>
            </a:rPr>
            <a:t>b-ba «</a:t>
          </a:r>
          <a:r>
            <a:rPr lang="lv-LV" sz="1600" b="0" dirty="0">
              <a:solidFill>
                <a:schemeClr val="accent1">
                  <a:lumMod val="50000"/>
                </a:schemeClr>
              </a:solidFill>
              <a:latin typeface="Times New Roman"/>
            </a:rPr>
            <a:t>Latvijas Samariešu apvienība»</a:t>
          </a:r>
        </a:p>
        <a:p>
          <a:pPr algn="ctr"/>
          <a:r>
            <a:rPr lang="lv-LV" sz="1600" b="0" dirty="0">
              <a:solidFill>
                <a:schemeClr val="accent1">
                  <a:lumMod val="50000"/>
                </a:schemeClr>
              </a:solidFill>
              <a:latin typeface="Times New Roman"/>
            </a:rPr>
            <a:t>nodibinājums "Fonds KOPĀ"</a:t>
          </a:r>
          <a:endParaRPr lang="lv-LV" sz="1600" b="0" dirty="0">
            <a:solidFill>
              <a:schemeClr val="accent1">
                <a:lumMod val="50000"/>
              </a:schemeClr>
            </a:solidFill>
            <a:latin typeface="Times New Roman"/>
            <a:ea typeface="Times New Roman"/>
          </a:endParaRPr>
        </a:p>
        <a:p>
          <a:pPr algn="ctr"/>
          <a:r>
            <a:rPr lang="lv-LV" sz="1600" b="0" dirty="0">
              <a:solidFill>
                <a:schemeClr val="accent1">
                  <a:lumMod val="50000"/>
                </a:schemeClr>
              </a:solidFill>
              <a:latin typeface="Times New Roman"/>
            </a:rPr>
            <a:t>b-ba “Rīgas pilsētas ”Rūpju bērns”” </a:t>
          </a:r>
        </a:p>
        <a:p>
          <a:pPr algn="ctr"/>
          <a:r>
            <a:rPr lang="lv-LV" sz="1600" b="0" dirty="0">
              <a:solidFill>
                <a:schemeClr val="accent1">
                  <a:lumMod val="50000"/>
                </a:schemeClr>
              </a:solidFill>
              <a:latin typeface="Times New Roman"/>
            </a:rPr>
            <a:t>SIA „Bērnu oāze”</a:t>
          </a:r>
        </a:p>
        <a:p>
          <a:pPr algn="ctr"/>
          <a:r>
            <a:rPr lang="lv-LV" sz="1600" b="0" dirty="0">
              <a:solidFill>
                <a:schemeClr val="accent1">
                  <a:lumMod val="50000"/>
                </a:schemeClr>
              </a:solidFill>
              <a:latin typeface="Times New Roman"/>
            </a:rPr>
            <a:t>b-ba „Latvijas Kustība par neatkarīgu dzīvi”</a:t>
          </a:r>
        </a:p>
        <a:p>
          <a:pPr algn="ctr"/>
          <a:r>
            <a:rPr lang="lv-LV" sz="1600" b="0" dirty="0" err="1">
              <a:solidFill>
                <a:schemeClr val="accent1">
                  <a:lumMod val="50000"/>
                </a:schemeClr>
              </a:solidFill>
              <a:latin typeface="Times New Roman"/>
            </a:rPr>
            <a:t>Camphill</a:t>
          </a:r>
          <a:r>
            <a:rPr lang="lv-LV" sz="1600" b="0" dirty="0">
              <a:solidFill>
                <a:schemeClr val="accent1">
                  <a:lumMod val="50000"/>
                </a:schemeClr>
              </a:solidFill>
              <a:latin typeface="Times New Roman"/>
            </a:rPr>
            <a:t> nodibinājums „Rožkalni”</a:t>
          </a:r>
          <a:r>
            <a:rPr lang="lv-LV" sz="1600" b="0" dirty="0">
              <a:solidFill>
                <a:schemeClr val="accent1">
                  <a:lumMod val="50000"/>
                </a:schemeClr>
              </a:solidFill>
              <a:latin typeface="Times New Roman"/>
              <a:ea typeface="Times New Roman"/>
            </a:rPr>
            <a:t>)</a:t>
          </a:r>
          <a:endParaRPr lang="lv-LV" sz="1600" dirty="0">
            <a:solidFill>
              <a:schemeClr val="accent1">
                <a:lumMod val="50000"/>
              </a:schemeClr>
            </a:solidFill>
          </a:endParaRPr>
        </a:p>
      </dgm:t>
    </dgm:pt>
    <dgm:pt modelId="{6F0C84BC-2FC8-43B3-A9E2-E3CF92D81D24}" type="parTrans" cxnId="{97A2D45F-C0DF-4036-AF5B-7DC1D14064AE}">
      <dgm:prSet/>
      <dgm:spPr/>
      <dgm:t>
        <a:bodyPr/>
        <a:lstStyle/>
        <a:p>
          <a:endParaRPr lang="lv-LV"/>
        </a:p>
      </dgm:t>
    </dgm:pt>
    <dgm:pt modelId="{06BDE589-ABD5-4A76-B4FC-985D744D6390}" type="sibTrans" cxnId="{97A2D45F-C0DF-4036-AF5B-7DC1D14064AE}">
      <dgm:prSet/>
      <dgm:spPr/>
      <dgm:t>
        <a:bodyPr/>
        <a:lstStyle/>
        <a:p>
          <a:endParaRPr lang="lv-LV"/>
        </a:p>
      </dgm:t>
    </dgm:pt>
    <dgm:pt modelId="{BD2CC8EE-3D37-4315-940A-6DF10B3DA354}">
      <dgm:prSet custT="1">
        <dgm:style>
          <a:lnRef idx="1">
            <a:schemeClr val="accent6"/>
          </a:lnRef>
          <a:fillRef idx="2">
            <a:schemeClr val="accent6"/>
          </a:fillRef>
          <a:effectRef idx="1">
            <a:schemeClr val="accent6"/>
          </a:effectRef>
          <a:fontRef idx="minor">
            <a:schemeClr val="dk1"/>
          </a:fontRef>
        </dgm:style>
      </dgm:prSet>
      <dgm:spPr/>
      <dgm:t>
        <a:bodyPr/>
        <a:lstStyle/>
        <a:p>
          <a:r>
            <a:rPr lang="lv-LV" sz="1600" dirty="0">
              <a:solidFill>
                <a:schemeClr val="accent1">
                  <a:lumMod val="50000"/>
                </a:schemeClr>
              </a:solidFill>
              <a:latin typeface="Times New Roman" panose="02020603050405020304" pitchFamily="18" charset="0"/>
              <a:cs typeface="Times New Roman" panose="02020603050405020304" pitchFamily="18" charset="0"/>
            </a:rPr>
            <a:t>Pakalpojuma saņemšanai rindā uz 12.09.2018. bija     </a:t>
          </a:r>
          <a:r>
            <a:rPr lang="lv-LV" sz="1600" b="1" dirty="0">
              <a:solidFill>
                <a:schemeClr val="accent1">
                  <a:lumMod val="50000"/>
                </a:schemeClr>
              </a:solidFill>
              <a:latin typeface="Times New Roman" panose="02020603050405020304" pitchFamily="18" charset="0"/>
              <a:cs typeface="Times New Roman" panose="02020603050405020304" pitchFamily="18" charset="0"/>
            </a:rPr>
            <a:t>32 persona, </a:t>
          </a:r>
        </a:p>
        <a:p>
          <a:r>
            <a:rPr lang="lv-LV" sz="1600" dirty="0">
              <a:solidFill>
                <a:schemeClr val="accent1">
                  <a:lumMod val="50000"/>
                </a:schemeClr>
              </a:solidFill>
              <a:latin typeface="Times New Roman" panose="02020603050405020304" pitchFamily="18" charset="0"/>
              <a:cs typeface="Times New Roman" panose="02020603050405020304" pitchFamily="18" charset="0"/>
            </a:rPr>
            <a:t>t.sk. </a:t>
          </a:r>
          <a:r>
            <a:rPr lang="lv-LV" sz="1600" b="1" u="sng" dirty="0">
              <a:solidFill>
                <a:schemeClr val="accent1">
                  <a:lumMod val="50000"/>
                </a:schemeClr>
              </a:solidFill>
              <a:latin typeface="Times New Roman" panose="02020603050405020304" pitchFamily="18" charset="0"/>
              <a:cs typeface="Times New Roman" panose="02020603050405020304" pitchFamily="18" charset="0"/>
            </a:rPr>
            <a:t>27 personas </a:t>
          </a:r>
          <a:r>
            <a:rPr lang="lv-LV" sz="1600" u="sng" dirty="0">
              <a:solidFill>
                <a:schemeClr val="accent1">
                  <a:lumMod val="50000"/>
                </a:schemeClr>
              </a:solidFill>
              <a:latin typeface="Times New Roman" panose="02020603050405020304" pitchFamily="18" charset="0"/>
              <a:cs typeface="Times New Roman" panose="02020603050405020304" pitchFamily="18" charset="0"/>
            </a:rPr>
            <a:t>ar smagiem GRT.</a:t>
          </a:r>
          <a:endParaRPr lang="lv-LV" sz="1600" dirty="0">
            <a:solidFill>
              <a:schemeClr val="accent1">
                <a:lumMod val="50000"/>
              </a:schemeClr>
            </a:solidFill>
            <a:latin typeface="Times New Roman" panose="02020603050405020304" pitchFamily="18" charset="0"/>
            <a:cs typeface="Times New Roman" panose="02020603050405020304" pitchFamily="18" charset="0"/>
          </a:endParaRPr>
        </a:p>
      </dgm:t>
    </dgm:pt>
    <dgm:pt modelId="{D1FE7B00-872C-4D43-A5BD-911F2C0414E3}" type="parTrans" cxnId="{5691C778-ADF9-4D7E-AF6F-F6D2AA6431A5}">
      <dgm:prSet/>
      <dgm:spPr/>
      <dgm:t>
        <a:bodyPr/>
        <a:lstStyle/>
        <a:p>
          <a:endParaRPr lang="lv-LV"/>
        </a:p>
      </dgm:t>
    </dgm:pt>
    <dgm:pt modelId="{17CE86B4-B2AB-4058-A589-774576ED835B}" type="sibTrans" cxnId="{5691C778-ADF9-4D7E-AF6F-F6D2AA6431A5}">
      <dgm:prSet/>
      <dgm:spPr/>
      <dgm:t>
        <a:bodyPr/>
        <a:lstStyle/>
        <a:p>
          <a:endParaRPr lang="lv-LV"/>
        </a:p>
      </dgm:t>
    </dgm:pt>
    <dgm:pt modelId="{AAE046C9-0532-42BB-A19A-6B70B51EC494}">
      <dgm:prSet>
        <dgm:style>
          <a:lnRef idx="1">
            <a:schemeClr val="accent6"/>
          </a:lnRef>
          <a:fillRef idx="2">
            <a:schemeClr val="accent6"/>
          </a:fillRef>
          <a:effectRef idx="1">
            <a:schemeClr val="accent6"/>
          </a:effectRef>
          <a:fontRef idx="minor">
            <a:schemeClr val="dk1"/>
          </a:fontRef>
        </dgm:style>
      </dgm:prSet>
      <dgm:spPr/>
      <dgm:t>
        <a:bodyPr/>
        <a:lstStyle/>
        <a:p>
          <a:r>
            <a:rPr lang="lv-LV" dirty="0">
              <a:solidFill>
                <a:schemeClr val="accent1">
                  <a:lumMod val="50000"/>
                </a:schemeClr>
              </a:solidFill>
              <a:latin typeface="Times New Roman" panose="02020603050405020304" pitchFamily="18" charset="0"/>
              <a:cs typeface="Times New Roman" panose="02020603050405020304" pitchFamily="18" charset="0"/>
            </a:rPr>
            <a:t>2017.gadā saņēma </a:t>
          </a:r>
        </a:p>
        <a:p>
          <a:r>
            <a:rPr lang="lv-LV" b="1" dirty="0">
              <a:solidFill>
                <a:schemeClr val="accent1">
                  <a:lumMod val="50000"/>
                </a:schemeClr>
              </a:solidFill>
              <a:latin typeface="Times New Roman" panose="02020603050405020304" pitchFamily="18" charset="0"/>
              <a:cs typeface="Times New Roman" panose="02020603050405020304" pitchFamily="18" charset="0"/>
            </a:rPr>
            <a:t>135 personas</a:t>
          </a:r>
          <a:endParaRPr lang="lv-LV" dirty="0">
            <a:solidFill>
              <a:schemeClr val="accent1">
                <a:lumMod val="50000"/>
              </a:schemeClr>
            </a:solidFill>
            <a:latin typeface="Times New Roman" panose="02020603050405020304" pitchFamily="18" charset="0"/>
            <a:cs typeface="Times New Roman" panose="02020603050405020304" pitchFamily="18" charset="0"/>
          </a:endParaRPr>
        </a:p>
      </dgm:t>
    </dgm:pt>
    <dgm:pt modelId="{41930ACE-67E5-4865-8CCB-9779DFA73A87}" type="parTrans" cxnId="{537343E1-92C2-41FF-89DA-7E2CE610D67D}">
      <dgm:prSet/>
      <dgm:spPr/>
      <dgm:t>
        <a:bodyPr/>
        <a:lstStyle/>
        <a:p>
          <a:endParaRPr lang="lv-LV"/>
        </a:p>
      </dgm:t>
    </dgm:pt>
    <dgm:pt modelId="{8E58630F-4691-4434-8D00-27D0BF010E0E}" type="sibTrans" cxnId="{537343E1-92C2-41FF-89DA-7E2CE610D67D}">
      <dgm:prSet/>
      <dgm:spPr/>
      <dgm:t>
        <a:bodyPr/>
        <a:lstStyle/>
        <a:p>
          <a:endParaRPr lang="lv-LV"/>
        </a:p>
      </dgm:t>
    </dgm:pt>
    <dgm:pt modelId="{630E724C-6D04-4AD5-B81B-289B512F60B7}" type="pres">
      <dgm:prSet presAssocID="{3D050465-4009-4C55-9357-F095344AC912}" presName="CompostProcess" presStyleCnt="0">
        <dgm:presLayoutVars>
          <dgm:dir/>
          <dgm:resizeHandles val="exact"/>
        </dgm:presLayoutVars>
      </dgm:prSet>
      <dgm:spPr/>
      <dgm:t>
        <a:bodyPr/>
        <a:lstStyle/>
        <a:p>
          <a:endParaRPr lang="lv-LV"/>
        </a:p>
      </dgm:t>
    </dgm:pt>
    <dgm:pt modelId="{16BD6E02-74B7-4DC4-AB23-208A1206A002}" type="pres">
      <dgm:prSet presAssocID="{3D050465-4009-4C55-9357-F095344AC912}" presName="arrow" presStyleLbl="bgShp" presStyleIdx="0" presStyleCnt="1" custScaleX="116993" custLinFactNeighborX="327" custLinFactNeighborY="0">
        <dgm:style>
          <a:lnRef idx="1">
            <a:schemeClr val="accent4"/>
          </a:lnRef>
          <a:fillRef idx="3">
            <a:schemeClr val="accent4"/>
          </a:fillRef>
          <a:effectRef idx="2">
            <a:schemeClr val="accent4"/>
          </a:effectRef>
          <a:fontRef idx="minor">
            <a:schemeClr val="lt1"/>
          </a:fontRef>
        </dgm:style>
      </dgm:prSet>
      <dgm:spPr/>
    </dgm:pt>
    <dgm:pt modelId="{490EFBDC-C51D-4709-90D6-C617BD834E0A}" type="pres">
      <dgm:prSet presAssocID="{3D050465-4009-4C55-9357-F095344AC912}" presName="linearProcess" presStyleCnt="0"/>
      <dgm:spPr/>
    </dgm:pt>
    <dgm:pt modelId="{9F15A703-A276-4770-B9C6-6BF79F094D8E}" type="pres">
      <dgm:prSet presAssocID="{82C76216-95A7-4E16-ABDF-14D61944CC5A}" presName="textNode" presStyleLbl="node1" presStyleIdx="0" presStyleCnt="4" custScaleX="2000000" custScaleY="250000" custLinFactX="55640" custLinFactNeighborX="100000" custLinFactNeighborY="994">
        <dgm:presLayoutVars>
          <dgm:bulletEnabled val="1"/>
        </dgm:presLayoutVars>
      </dgm:prSet>
      <dgm:spPr/>
      <dgm:t>
        <a:bodyPr/>
        <a:lstStyle/>
        <a:p>
          <a:endParaRPr lang="lv-LV"/>
        </a:p>
      </dgm:t>
    </dgm:pt>
    <dgm:pt modelId="{C2FFDEF1-5564-482E-8FED-19D2F764ED5F}" type="pres">
      <dgm:prSet presAssocID="{06BDE589-ABD5-4A76-B4FC-985D744D6390}" presName="sibTrans" presStyleCnt="0"/>
      <dgm:spPr/>
    </dgm:pt>
    <dgm:pt modelId="{08555ECC-F908-4DA0-8550-65A77D161D9C}" type="pres">
      <dgm:prSet presAssocID="{3061B66C-9958-42BE-A273-ABB961D1D2B4}" presName="textNode" presStyleLbl="node1" presStyleIdx="1" presStyleCnt="4" custScaleX="469444" custScaleY="39082" custLinFactX="2481712" custLinFactNeighborX="2500000" custLinFactNeighborY="32219">
        <dgm:presLayoutVars>
          <dgm:bulletEnabled val="1"/>
        </dgm:presLayoutVars>
      </dgm:prSet>
      <dgm:spPr/>
      <dgm:t>
        <a:bodyPr/>
        <a:lstStyle/>
        <a:p>
          <a:endParaRPr lang="lv-LV"/>
        </a:p>
      </dgm:t>
    </dgm:pt>
    <dgm:pt modelId="{B1722BA1-89E1-4317-ACDD-F1F5B2DA0297}" type="pres">
      <dgm:prSet presAssocID="{503B0AEA-2B79-45BA-ADDE-99128AFEF7FA}" presName="sibTrans" presStyleCnt="0"/>
      <dgm:spPr/>
    </dgm:pt>
    <dgm:pt modelId="{CDEDE8F7-1575-4ACE-A92B-D457FF4E2051}" type="pres">
      <dgm:prSet presAssocID="{BD2CC8EE-3D37-4315-940A-6DF10B3DA354}" presName="textNode" presStyleLbl="node1" presStyleIdx="2" presStyleCnt="4" custScaleX="1441289" custScaleY="146752" custLinFactX="-333141" custLinFactNeighborX="-400000" custLinFactNeighborY="21507">
        <dgm:presLayoutVars>
          <dgm:bulletEnabled val="1"/>
        </dgm:presLayoutVars>
      </dgm:prSet>
      <dgm:spPr/>
      <dgm:t>
        <a:bodyPr/>
        <a:lstStyle/>
        <a:p>
          <a:endParaRPr lang="lv-LV"/>
        </a:p>
      </dgm:t>
    </dgm:pt>
    <dgm:pt modelId="{EC294008-19DA-4AC8-9D4D-1444797E1CE3}" type="pres">
      <dgm:prSet presAssocID="{17CE86B4-B2AB-4058-A589-774576ED835B}" presName="sibTrans" presStyleCnt="0"/>
      <dgm:spPr/>
    </dgm:pt>
    <dgm:pt modelId="{65A02BA3-6741-437D-8ED9-EBC2847BA47C}" type="pres">
      <dgm:prSet presAssocID="{AAE046C9-0532-42BB-A19A-6B70B51EC494}" presName="textNode" presStyleLbl="node1" presStyleIdx="3" presStyleCnt="4" custScaleX="1158031" custScaleY="107140" custLinFactX="-300000" custLinFactNeighborX="-319138" custLinFactNeighborY="-23532">
        <dgm:presLayoutVars>
          <dgm:bulletEnabled val="1"/>
        </dgm:presLayoutVars>
      </dgm:prSet>
      <dgm:spPr/>
      <dgm:t>
        <a:bodyPr/>
        <a:lstStyle/>
        <a:p>
          <a:endParaRPr lang="lv-LV"/>
        </a:p>
      </dgm:t>
    </dgm:pt>
  </dgm:ptLst>
  <dgm:cxnLst>
    <dgm:cxn modelId="{5691C778-ADF9-4D7E-AF6F-F6D2AA6431A5}" srcId="{3D050465-4009-4C55-9357-F095344AC912}" destId="{BD2CC8EE-3D37-4315-940A-6DF10B3DA354}" srcOrd="2" destOrd="0" parTransId="{D1FE7B00-872C-4D43-A5BD-911F2C0414E3}" sibTransId="{17CE86B4-B2AB-4058-A589-774576ED835B}"/>
    <dgm:cxn modelId="{B3FEB42F-58C0-48C9-81BB-AE70DBE807ED}" type="presOf" srcId="{3061B66C-9958-42BE-A273-ABB961D1D2B4}" destId="{08555ECC-F908-4DA0-8550-65A77D161D9C}" srcOrd="0" destOrd="0" presId="urn:microsoft.com/office/officeart/2005/8/layout/hProcess9"/>
    <dgm:cxn modelId="{4D0820BA-6D5E-460A-A51D-CA57BC2F6533}" type="presOf" srcId="{3D050465-4009-4C55-9357-F095344AC912}" destId="{630E724C-6D04-4AD5-B81B-289B512F60B7}" srcOrd="0" destOrd="0" presId="urn:microsoft.com/office/officeart/2005/8/layout/hProcess9"/>
    <dgm:cxn modelId="{97A2D45F-C0DF-4036-AF5B-7DC1D14064AE}" srcId="{3D050465-4009-4C55-9357-F095344AC912}" destId="{82C76216-95A7-4E16-ABDF-14D61944CC5A}" srcOrd="0" destOrd="0" parTransId="{6F0C84BC-2FC8-43B3-A9E2-E3CF92D81D24}" sibTransId="{06BDE589-ABD5-4A76-B4FC-985D744D6390}"/>
    <dgm:cxn modelId="{537343E1-92C2-41FF-89DA-7E2CE610D67D}" srcId="{3D050465-4009-4C55-9357-F095344AC912}" destId="{AAE046C9-0532-42BB-A19A-6B70B51EC494}" srcOrd="3" destOrd="0" parTransId="{41930ACE-67E5-4865-8CCB-9779DFA73A87}" sibTransId="{8E58630F-4691-4434-8D00-27D0BF010E0E}"/>
    <dgm:cxn modelId="{7CFE2115-69F3-4D23-BAEB-4768C56B3A45}" type="presOf" srcId="{AAE046C9-0532-42BB-A19A-6B70B51EC494}" destId="{65A02BA3-6741-437D-8ED9-EBC2847BA47C}" srcOrd="0" destOrd="0" presId="urn:microsoft.com/office/officeart/2005/8/layout/hProcess9"/>
    <dgm:cxn modelId="{28AEFE45-B014-42CA-AA46-0DF15B488B1F}" type="presOf" srcId="{82C76216-95A7-4E16-ABDF-14D61944CC5A}" destId="{9F15A703-A276-4770-B9C6-6BF79F094D8E}" srcOrd="0" destOrd="0" presId="urn:microsoft.com/office/officeart/2005/8/layout/hProcess9"/>
    <dgm:cxn modelId="{84F2AA9A-76C1-4DA6-967C-BAEA9355B706}" type="presOf" srcId="{BD2CC8EE-3D37-4315-940A-6DF10B3DA354}" destId="{CDEDE8F7-1575-4ACE-A92B-D457FF4E2051}" srcOrd="0" destOrd="0" presId="urn:microsoft.com/office/officeart/2005/8/layout/hProcess9"/>
    <dgm:cxn modelId="{10E16EAD-AF38-42DF-88A8-1CB1E81710A4}" srcId="{3D050465-4009-4C55-9357-F095344AC912}" destId="{3061B66C-9958-42BE-A273-ABB961D1D2B4}" srcOrd="1" destOrd="0" parTransId="{9C15D703-2EC1-4A2B-AD94-010A207CC26F}" sibTransId="{503B0AEA-2B79-45BA-ADDE-99128AFEF7FA}"/>
    <dgm:cxn modelId="{627E476E-C8E7-46FA-B304-40F4A215F7C3}" type="presParOf" srcId="{630E724C-6D04-4AD5-B81B-289B512F60B7}" destId="{16BD6E02-74B7-4DC4-AB23-208A1206A002}" srcOrd="0" destOrd="0" presId="urn:microsoft.com/office/officeart/2005/8/layout/hProcess9"/>
    <dgm:cxn modelId="{0EA3DE00-CB5C-40CB-967A-03A99CB72F39}" type="presParOf" srcId="{630E724C-6D04-4AD5-B81B-289B512F60B7}" destId="{490EFBDC-C51D-4709-90D6-C617BD834E0A}" srcOrd="1" destOrd="0" presId="urn:microsoft.com/office/officeart/2005/8/layout/hProcess9"/>
    <dgm:cxn modelId="{ACE1FE27-F9C3-4138-BCDE-55E32FA8F463}" type="presParOf" srcId="{490EFBDC-C51D-4709-90D6-C617BD834E0A}" destId="{9F15A703-A276-4770-B9C6-6BF79F094D8E}" srcOrd="0" destOrd="0" presId="urn:microsoft.com/office/officeart/2005/8/layout/hProcess9"/>
    <dgm:cxn modelId="{7E36FBA3-2BAE-4B5F-88A3-1BB726C9FEFB}" type="presParOf" srcId="{490EFBDC-C51D-4709-90D6-C617BD834E0A}" destId="{C2FFDEF1-5564-482E-8FED-19D2F764ED5F}" srcOrd="1" destOrd="0" presId="urn:microsoft.com/office/officeart/2005/8/layout/hProcess9"/>
    <dgm:cxn modelId="{376FD914-1914-4FDE-BFFB-2A6230E1125C}" type="presParOf" srcId="{490EFBDC-C51D-4709-90D6-C617BD834E0A}" destId="{08555ECC-F908-4DA0-8550-65A77D161D9C}" srcOrd="2" destOrd="0" presId="urn:microsoft.com/office/officeart/2005/8/layout/hProcess9"/>
    <dgm:cxn modelId="{FA590C52-4A5D-4BFF-B04C-545FD611C699}" type="presParOf" srcId="{490EFBDC-C51D-4709-90D6-C617BD834E0A}" destId="{B1722BA1-89E1-4317-ACDD-F1F5B2DA0297}" srcOrd="3" destOrd="0" presId="urn:microsoft.com/office/officeart/2005/8/layout/hProcess9"/>
    <dgm:cxn modelId="{E5AB2D33-D91D-4953-B17D-A930E0F3EAB6}" type="presParOf" srcId="{490EFBDC-C51D-4709-90D6-C617BD834E0A}" destId="{CDEDE8F7-1575-4ACE-A92B-D457FF4E2051}" srcOrd="4" destOrd="0" presId="urn:microsoft.com/office/officeart/2005/8/layout/hProcess9"/>
    <dgm:cxn modelId="{AAB10045-35D5-4DBF-BA6E-C5BBF0AC2A53}" type="presParOf" srcId="{490EFBDC-C51D-4709-90D6-C617BD834E0A}" destId="{EC294008-19DA-4AC8-9D4D-1444797E1CE3}" srcOrd="5" destOrd="0" presId="urn:microsoft.com/office/officeart/2005/8/layout/hProcess9"/>
    <dgm:cxn modelId="{0AFC1E67-565F-491A-8028-D470D104B1F4}" type="presParOf" srcId="{490EFBDC-C51D-4709-90D6-C617BD834E0A}" destId="{65A02BA3-6741-437D-8ED9-EBC2847BA47C}" srcOrd="6" destOrd="0" presId="urn:microsoft.com/office/officeart/2005/8/layout/hProcess9"/>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050465-4009-4C55-9357-F095344AC912}"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lv-LV"/>
        </a:p>
      </dgm:t>
    </dgm:pt>
    <dgm:pt modelId="{3061B66C-9958-42BE-A273-ABB961D1D2B4}">
      <dgm:prSet phldrT="[Teksts]" custT="1">
        <dgm:style>
          <a:lnRef idx="1">
            <a:schemeClr val="accent6"/>
          </a:lnRef>
          <a:fillRef idx="2">
            <a:schemeClr val="accent6"/>
          </a:fillRef>
          <a:effectRef idx="1">
            <a:schemeClr val="accent6"/>
          </a:effectRef>
          <a:fontRef idx="minor">
            <a:schemeClr val="dk1"/>
          </a:fontRef>
        </dgm:style>
      </dgm:prSet>
      <dgm:spPr/>
      <dgm:t>
        <a:bodyPr/>
        <a:lstStyle/>
        <a:p>
          <a:r>
            <a:rPr lang="lv-LV" sz="1400" b="1" dirty="0">
              <a:solidFill>
                <a:schemeClr val="accent1">
                  <a:lumMod val="50000"/>
                </a:schemeClr>
              </a:solidFill>
            </a:rPr>
            <a:t>t.sk</a:t>
          </a:r>
          <a:r>
            <a:rPr lang="lv-LV" sz="1400" b="1" dirty="0">
              <a:solidFill>
                <a:schemeClr val="bg2">
                  <a:lumMod val="10000"/>
                </a:schemeClr>
              </a:solidFill>
            </a:rPr>
            <a:t>. </a:t>
          </a:r>
        </a:p>
      </dgm:t>
    </dgm:pt>
    <dgm:pt modelId="{9C15D703-2EC1-4A2B-AD94-010A207CC26F}" type="parTrans" cxnId="{10E16EAD-AF38-42DF-88A8-1CB1E81710A4}">
      <dgm:prSet/>
      <dgm:spPr/>
      <dgm:t>
        <a:bodyPr/>
        <a:lstStyle/>
        <a:p>
          <a:endParaRPr lang="lv-LV"/>
        </a:p>
      </dgm:t>
    </dgm:pt>
    <dgm:pt modelId="{503B0AEA-2B79-45BA-ADDE-99128AFEF7FA}" type="sibTrans" cxnId="{10E16EAD-AF38-42DF-88A8-1CB1E81710A4}">
      <dgm:prSet/>
      <dgm:spPr/>
      <dgm:t>
        <a:bodyPr/>
        <a:lstStyle/>
        <a:p>
          <a:endParaRPr lang="lv-LV"/>
        </a:p>
      </dgm:t>
    </dgm:pt>
    <dgm:pt modelId="{82C76216-95A7-4E16-ABDF-14D61944CC5A}">
      <dgm:prSet custT="1">
        <dgm:style>
          <a:lnRef idx="1">
            <a:schemeClr val="accent6"/>
          </a:lnRef>
          <a:fillRef idx="2">
            <a:schemeClr val="accent6"/>
          </a:fillRef>
          <a:effectRef idx="1">
            <a:schemeClr val="accent6"/>
          </a:effectRef>
          <a:fontRef idx="minor">
            <a:schemeClr val="dk1"/>
          </a:fontRef>
        </dgm:style>
      </dgm:prSet>
      <dgm:spPr/>
      <dgm:t>
        <a:bodyPr/>
        <a:lstStyle/>
        <a:p>
          <a:pPr algn="ctr"/>
          <a:r>
            <a:rPr lang="lv-LV" sz="2000" dirty="0">
              <a:solidFill>
                <a:schemeClr val="accent1">
                  <a:lumMod val="50000"/>
                </a:schemeClr>
              </a:solidFill>
              <a:latin typeface="Times New Roman"/>
              <a:ea typeface="Times New Roman"/>
            </a:rPr>
            <a:t>Nodrošina: </a:t>
          </a:r>
        </a:p>
        <a:p>
          <a:pPr algn="l"/>
          <a:r>
            <a:rPr lang="lv-LV" sz="2000" b="1" dirty="0">
              <a:solidFill>
                <a:schemeClr val="accent1">
                  <a:lumMod val="50000"/>
                </a:schemeClr>
              </a:solidFill>
              <a:latin typeface="Times New Roman"/>
              <a:ea typeface="Times New Roman"/>
            </a:rPr>
            <a:t>6 </a:t>
          </a:r>
          <a:r>
            <a:rPr lang="lv-LV" sz="2000" b="1" dirty="0" err="1">
              <a:solidFill>
                <a:schemeClr val="accent1">
                  <a:lumMod val="50000"/>
                </a:schemeClr>
              </a:solidFill>
              <a:latin typeface="Times New Roman"/>
              <a:ea typeface="Times New Roman"/>
            </a:rPr>
            <a:t>līgumorganizācijas</a:t>
          </a:r>
          <a:r>
            <a:rPr lang="lv-LV" sz="2000" b="1" dirty="0">
              <a:solidFill>
                <a:schemeClr val="accent1">
                  <a:lumMod val="50000"/>
                </a:schemeClr>
              </a:solidFill>
              <a:latin typeface="Times New Roman"/>
              <a:ea typeface="Times New Roman"/>
            </a:rPr>
            <a:t>, </a:t>
          </a:r>
          <a:r>
            <a:rPr lang="lv-LV" sz="1400" b="0" dirty="0">
              <a:solidFill>
                <a:schemeClr val="accent1">
                  <a:lumMod val="50000"/>
                </a:schemeClr>
              </a:solidFill>
              <a:latin typeface="Times New Roman"/>
              <a:ea typeface="Times New Roman"/>
            </a:rPr>
            <a:t>t.sk.:</a:t>
          </a:r>
        </a:p>
        <a:p>
          <a:pPr algn="ctr"/>
          <a:r>
            <a:rPr lang="lv-LV" sz="1400" b="1" dirty="0">
              <a:solidFill>
                <a:schemeClr val="accent1">
                  <a:lumMod val="50000"/>
                </a:schemeClr>
              </a:solidFill>
              <a:latin typeface="Times New Roman"/>
              <a:ea typeface="Times New Roman"/>
            </a:rPr>
            <a:t> </a:t>
          </a:r>
          <a:r>
            <a:rPr lang="lv-LV" sz="1400" b="0" dirty="0">
              <a:solidFill>
                <a:schemeClr val="accent1">
                  <a:lumMod val="50000"/>
                </a:schemeClr>
              </a:solidFill>
              <a:latin typeface="Times New Roman"/>
              <a:ea typeface="Times New Roman"/>
            </a:rPr>
            <a:t>b-ba</a:t>
          </a:r>
          <a:r>
            <a:rPr lang="lv-LV" sz="1400" b="0" dirty="0">
              <a:solidFill>
                <a:schemeClr val="accent1">
                  <a:lumMod val="50000"/>
                </a:schemeClr>
              </a:solidFill>
              <a:latin typeface="Times New Roman"/>
            </a:rPr>
            <a:t> „Svētā Jāņa Palīdzība”</a:t>
          </a:r>
          <a:endParaRPr lang="lv-LV" sz="1400" b="0" dirty="0">
            <a:solidFill>
              <a:schemeClr val="accent1">
                <a:lumMod val="50000"/>
              </a:schemeClr>
            </a:solidFill>
            <a:latin typeface="Times New Roman"/>
            <a:ea typeface="Times New Roman"/>
          </a:endParaRPr>
        </a:p>
        <a:p>
          <a:pPr algn="ctr"/>
          <a:r>
            <a:rPr lang="lv-LV" sz="1400" b="0" dirty="0">
              <a:solidFill>
                <a:schemeClr val="accent1">
                  <a:lumMod val="50000"/>
                </a:schemeClr>
              </a:solidFill>
              <a:latin typeface="Times New Roman"/>
            </a:rPr>
            <a:t>nodibinājums "Fonds KOPĀ"</a:t>
          </a:r>
          <a:endParaRPr lang="lv-LV" sz="1400" b="0" dirty="0">
            <a:solidFill>
              <a:schemeClr val="accent1">
                <a:lumMod val="50000"/>
              </a:schemeClr>
            </a:solidFill>
            <a:latin typeface="Times New Roman"/>
            <a:ea typeface="Times New Roman"/>
          </a:endParaRPr>
        </a:p>
        <a:p>
          <a:pPr algn="ctr"/>
          <a:r>
            <a:rPr lang="lv-LV" sz="1400" b="0" dirty="0">
              <a:solidFill>
                <a:schemeClr val="accent1">
                  <a:lumMod val="50000"/>
                </a:schemeClr>
              </a:solidFill>
              <a:latin typeface="Times New Roman"/>
            </a:rPr>
            <a:t>b-ba “Rīgas pilsētas ”Rūpju bērns”” </a:t>
          </a:r>
        </a:p>
        <a:p>
          <a:pPr algn="ctr"/>
          <a:r>
            <a:rPr lang="lv-LV" sz="1400" b="0" dirty="0">
              <a:solidFill>
                <a:schemeClr val="accent1">
                  <a:lumMod val="50000"/>
                </a:schemeClr>
              </a:solidFill>
              <a:latin typeface="Times New Roman"/>
            </a:rPr>
            <a:t>b-ba "Gaismas stars"  </a:t>
          </a:r>
        </a:p>
        <a:p>
          <a:pPr algn="ctr"/>
          <a:r>
            <a:rPr lang="lv-LV" sz="1400" b="0" dirty="0">
              <a:solidFill>
                <a:schemeClr val="accent1">
                  <a:lumMod val="50000"/>
                </a:schemeClr>
              </a:solidFill>
              <a:latin typeface="Times New Roman"/>
            </a:rPr>
            <a:t>  b-ba  „Latvijas Kustība par neatkarīgu dzīvi”</a:t>
          </a:r>
        </a:p>
        <a:p>
          <a:pPr algn="ctr"/>
          <a:r>
            <a:rPr lang="lv-LV" sz="1400" b="0" dirty="0">
              <a:solidFill>
                <a:schemeClr val="accent1">
                  <a:lumMod val="50000"/>
                </a:schemeClr>
              </a:solidFill>
              <a:latin typeface="Times New Roman"/>
            </a:rPr>
            <a:t>SIA "SARC "Saule"" </a:t>
          </a:r>
          <a:endParaRPr lang="lv-LV" sz="1400" b="0" dirty="0">
            <a:solidFill>
              <a:schemeClr val="accent1">
                <a:lumMod val="50000"/>
              </a:schemeClr>
            </a:solidFill>
          </a:endParaRPr>
        </a:p>
      </dgm:t>
    </dgm:pt>
    <dgm:pt modelId="{6F0C84BC-2FC8-43B3-A9E2-E3CF92D81D24}" type="parTrans" cxnId="{97A2D45F-C0DF-4036-AF5B-7DC1D14064AE}">
      <dgm:prSet/>
      <dgm:spPr/>
      <dgm:t>
        <a:bodyPr/>
        <a:lstStyle/>
        <a:p>
          <a:endParaRPr lang="lv-LV"/>
        </a:p>
      </dgm:t>
    </dgm:pt>
    <dgm:pt modelId="{06BDE589-ABD5-4A76-B4FC-985D744D6390}" type="sibTrans" cxnId="{97A2D45F-C0DF-4036-AF5B-7DC1D14064AE}">
      <dgm:prSet/>
      <dgm:spPr/>
      <dgm:t>
        <a:bodyPr/>
        <a:lstStyle/>
        <a:p>
          <a:endParaRPr lang="lv-LV"/>
        </a:p>
      </dgm:t>
    </dgm:pt>
    <dgm:pt modelId="{9D8547F7-7ADC-4261-98F9-35A7EF9E8902}">
      <dgm:prSet custT="1">
        <dgm:style>
          <a:lnRef idx="1">
            <a:schemeClr val="accent6"/>
          </a:lnRef>
          <a:fillRef idx="2">
            <a:schemeClr val="accent6"/>
          </a:fillRef>
          <a:effectRef idx="1">
            <a:schemeClr val="accent6"/>
          </a:effectRef>
          <a:fontRef idx="minor">
            <a:schemeClr val="dk1"/>
          </a:fontRef>
        </dgm:style>
      </dgm:prSet>
      <dgm:spPr/>
      <dgm:t>
        <a:bodyPr/>
        <a:lstStyle/>
        <a:p>
          <a:r>
            <a:rPr lang="lv-LV" sz="1800" dirty="0">
              <a:solidFill>
                <a:schemeClr val="accent1">
                  <a:lumMod val="50000"/>
                </a:schemeClr>
              </a:solidFill>
              <a:latin typeface="Times New Roman" panose="02020603050405020304" pitchFamily="18" charset="0"/>
              <a:cs typeface="Times New Roman" panose="02020603050405020304" pitchFamily="18" charset="0"/>
            </a:rPr>
            <a:t>2017.gadā saņēma </a:t>
          </a:r>
        </a:p>
        <a:p>
          <a:r>
            <a:rPr lang="lv-LV" sz="2000" b="1" dirty="0">
              <a:solidFill>
                <a:schemeClr val="accent1">
                  <a:lumMod val="50000"/>
                </a:schemeClr>
              </a:solidFill>
              <a:latin typeface="Times New Roman" panose="02020603050405020304" pitchFamily="18" charset="0"/>
              <a:cs typeface="Times New Roman" panose="02020603050405020304" pitchFamily="18" charset="0"/>
            </a:rPr>
            <a:t>350</a:t>
          </a:r>
          <a:r>
            <a:rPr lang="lv-LV" sz="2000" dirty="0">
              <a:solidFill>
                <a:schemeClr val="accent1">
                  <a:lumMod val="50000"/>
                </a:schemeClr>
              </a:solidFill>
              <a:latin typeface="Times New Roman" panose="02020603050405020304" pitchFamily="18" charset="0"/>
              <a:cs typeface="Times New Roman" panose="02020603050405020304" pitchFamily="18" charset="0"/>
            </a:rPr>
            <a:t> personas</a:t>
          </a:r>
        </a:p>
      </dgm:t>
    </dgm:pt>
    <dgm:pt modelId="{1AF70E49-B9EA-4FED-A213-5F3E91289F72}" type="parTrans" cxnId="{9F0C9625-023F-421D-B625-A1DFCF80755C}">
      <dgm:prSet/>
      <dgm:spPr/>
      <dgm:t>
        <a:bodyPr/>
        <a:lstStyle/>
        <a:p>
          <a:endParaRPr lang="lv-LV"/>
        </a:p>
      </dgm:t>
    </dgm:pt>
    <dgm:pt modelId="{A8EB776C-8003-4175-B25B-98EB7C3269E1}" type="sibTrans" cxnId="{9F0C9625-023F-421D-B625-A1DFCF80755C}">
      <dgm:prSet/>
      <dgm:spPr/>
      <dgm:t>
        <a:bodyPr/>
        <a:lstStyle/>
        <a:p>
          <a:endParaRPr lang="lv-LV"/>
        </a:p>
      </dgm:t>
    </dgm:pt>
    <dgm:pt modelId="{3B9CC39C-869B-421B-94A9-2BAE1DCBE280}">
      <dgm:prSet custT="1">
        <dgm:style>
          <a:lnRef idx="1">
            <a:schemeClr val="accent6"/>
          </a:lnRef>
          <a:fillRef idx="2">
            <a:schemeClr val="accent6"/>
          </a:fillRef>
          <a:effectRef idx="1">
            <a:schemeClr val="accent6"/>
          </a:effectRef>
          <a:fontRef idx="minor">
            <a:schemeClr val="dk1"/>
          </a:fontRef>
        </dgm:style>
      </dgm:prSet>
      <dgm:spPr/>
      <dgm:t>
        <a:bodyPr/>
        <a:lstStyle/>
        <a:p>
          <a:r>
            <a:rPr lang="lv-LV" sz="1800" b="0" dirty="0">
              <a:solidFill>
                <a:schemeClr val="accent1">
                  <a:lumMod val="50000"/>
                </a:schemeClr>
              </a:solidFill>
              <a:latin typeface="Times New Roman" panose="02020603050405020304" pitchFamily="18" charset="0"/>
              <a:cs typeface="Times New Roman" panose="02020603050405020304" pitchFamily="18" charset="0"/>
            </a:rPr>
            <a:t>Piešķir, </a:t>
          </a:r>
          <a:r>
            <a:rPr lang="lv-LV" sz="1800" b="1" dirty="0">
              <a:solidFill>
                <a:schemeClr val="accent1">
                  <a:lumMod val="50000"/>
                </a:schemeClr>
              </a:solidFill>
              <a:latin typeface="Times New Roman" panose="02020603050405020304" pitchFamily="18" charset="0"/>
              <a:cs typeface="Times New Roman" panose="02020603050405020304" pitchFamily="18" charset="0"/>
            </a:rPr>
            <a:t>neizvērtējot personas ienākumus </a:t>
          </a:r>
          <a:r>
            <a:rPr lang="lv-LV" sz="1800" b="0" dirty="0">
              <a:solidFill>
                <a:schemeClr val="accent1">
                  <a:lumMod val="50000"/>
                </a:schemeClr>
              </a:solidFill>
              <a:latin typeface="Times New Roman" panose="02020603050405020304" pitchFamily="18" charset="0"/>
              <a:cs typeface="Times New Roman" panose="02020603050405020304" pitchFamily="18" charset="0"/>
            </a:rPr>
            <a:t>un materiālo stāvokli</a:t>
          </a:r>
        </a:p>
      </dgm:t>
    </dgm:pt>
    <dgm:pt modelId="{92300A6D-CBC6-4509-B6BD-0BE79FC16A98}" type="parTrans" cxnId="{D13136CB-4DCB-4F39-80A2-3D2785100B45}">
      <dgm:prSet/>
      <dgm:spPr/>
      <dgm:t>
        <a:bodyPr/>
        <a:lstStyle/>
        <a:p>
          <a:endParaRPr lang="lv-LV"/>
        </a:p>
      </dgm:t>
    </dgm:pt>
    <dgm:pt modelId="{6159F3A1-612B-4219-BE5D-0D8CA3B94B0E}" type="sibTrans" cxnId="{D13136CB-4DCB-4F39-80A2-3D2785100B45}">
      <dgm:prSet/>
      <dgm:spPr/>
      <dgm:t>
        <a:bodyPr/>
        <a:lstStyle/>
        <a:p>
          <a:endParaRPr lang="lv-LV"/>
        </a:p>
      </dgm:t>
    </dgm:pt>
    <dgm:pt modelId="{630E724C-6D04-4AD5-B81B-289B512F60B7}" type="pres">
      <dgm:prSet presAssocID="{3D050465-4009-4C55-9357-F095344AC912}" presName="CompostProcess" presStyleCnt="0">
        <dgm:presLayoutVars>
          <dgm:dir/>
          <dgm:resizeHandles val="exact"/>
        </dgm:presLayoutVars>
      </dgm:prSet>
      <dgm:spPr/>
      <dgm:t>
        <a:bodyPr/>
        <a:lstStyle/>
        <a:p>
          <a:endParaRPr lang="lv-LV"/>
        </a:p>
      </dgm:t>
    </dgm:pt>
    <dgm:pt modelId="{16BD6E02-74B7-4DC4-AB23-208A1206A002}" type="pres">
      <dgm:prSet presAssocID="{3D050465-4009-4C55-9357-F095344AC912}" presName="arrow" presStyleLbl="bgShp" presStyleIdx="0" presStyleCnt="1" custScaleX="116993" custLinFactNeighborX="2443" custLinFactNeighborY="500">
        <dgm:style>
          <a:lnRef idx="1">
            <a:schemeClr val="accent4"/>
          </a:lnRef>
          <a:fillRef idx="3">
            <a:schemeClr val="accent4"/>
          </a:fillRef>
          <a:effectRef idx="2">
            <a:schemeClr val="accent4"/>
          </a:effectRef>
          <a:fontRef idx="minor">
            <a:schemeClr val="lt1"/>
          </a:fontRef>
        </dgm:style>
      </dgm:prSet>
      <dgm:spPr/>
    </dgm:pt>
    <dgm:pt modelId="{490EFBDC-C51D-4709-90D6-C617BD834E0A}" type="pres">
      <dgm:prSet presAssocID="{3D050465-4009-4C55-9357-F095344AC912}" presName="linearProcess" presStyleCnt="0"/>
      <dgm:spPr/>
    </dgm:pt>
    <dgm:pt modelId="{9F15A703-A276-4770-B9C6-6BF79F094D8E}" type="pres">
      <dgm:prSet presAssocID="{82C76216-95A7-4E16-ABDF-14D61944CC5A}" presName="textNode" presStyleLbl="node1" presStyleIdx="0" presStyleCnt="4" custScaleX="2000000" custScaleY="236733" custLinFactX="89713" custLinFactNeighborX="100000" custLinFactNeighborY="1089">
        <dgm:presLayoutVars>
          <dgm:bulletEnabled val="1"/>
        </dgm:presLayoutVars>
      </dgm:prSet>
      <dgm:spPr/>
      <dgm:t>
        <a:bodyPr/>
        <a:lstStyle/>
        <a:p>
          <a:endParaRPr lang="lv-LV"/>
        </a:p>
      </dgm:t>
    </dgm:pt>
    <dgm:pt modelId="{C2FFDEF1-5564-482E-8FED-19D2F764ED5F}" type="pres">
      <dgm:prSet presAssocID="{06BDE589-ABD5-4A76-B4FC-985D744D6390}" presName="sibTrans" presStyleCnt="0"/>
      <dgm:spPr/>
    </dgm:pt>
    <dgm:pt modelId="{E5DCC248-8C4F-4E62-A71D-6FFD9EC7C537}" type="pres">
      <dgm:prSet presAssocID="{9D8547F7-7ADC-4261-98F9-35A7EF9E8902}" presName="textNode" presStyleLbl="node1" presStyleIdx="1" presStyleCnt="4" custScaleX="840839" custScaleY="120874" custLinFactX="1175018" custLinFactNeighborX="1200000" custLinFactNeighborY="-16488">
        <dgm:presLayoutVars>
          <dgm:bulletEnabled val="1"/>
        </dgm:presLayoutVars>
      </dgm:prSet>
      <dgm:spPr/>
      <dgm:t>
        <a:bodyPr/>
        <a:lstStyle/>
        <a:p>
          <a:endParaRPr lang="lv-LV"/>
        </a:p>
      </dgm:t>
    </dgm:pt>
    <dgm:pt modelId="{0C5DE1EE-6E17-4CDA-BFD2-8D1669C0FD01}" type="pres">
      <dgm:prSet presAssocID="{A8EB776C-8003-4175-B25B-98EB7C3269E1}" presName="sibTrans" presStyleCnt="0"/>
      <dgm:spPr/>
    </dgm:pt>
    <dgm:pt modelId="{08555ECC-F908-4DA0-8550-65A77D161D9C}" type="pres">
      <dgm:prSet presAssocID="{3061B66C-9958-42BE-A273-ABB961D1D2B4}" presName="textNode" presStyleLbl="node1" presStyleIdx="2" presStyleCnt="4" custScaleX="360926" custScaleY="23472" custLinFactX="1246823" custLinFactNeighborX="1300000" custLinFactNeighborY="-10431">
        <dgm:presLayoutVars>
          <dgm:bulletEnabled val="1"/>
        </dgm:presLayoutVars>
      </dgm:prSet>
      <dgm:spPr/>
      <dgm:t>
        <a:bodyPr/>
        <a:lstStyle/>
        <a:p>
          <a:endParaRPr lang="lv-LV"/>
        </a:p>
      </dgm:t>
    </dgm:pt>
    <dgm:pt modelId="{84FEE1B9-A657-4C63-8618-3F01B6DB1F6B}" type="pres">
      <dgm:prSet presAssocID="{503B0AEA-2B79-45BA-ADDE-99128AFEF7FA}" presName="sibTrans" presStyleCnt="0"/>
      <dgm:spPr/>
    </dgm:pt>
    <dgm:pt modelId="{B281033E-61AB-4917-BDCD-BF188DF8426D}" type="pres">
      <dgm:prSet presAssocID="{3B9CC39C-869B-421B-94A9-2BAE1DCBE280}" presName="textNode" presStyleLbl="node1" presStyleIdx="3" presStyleCnt="4" custScaleX="1149502" custScaleY="146267" custLinFactX="-983342" custLinFactNeighborX="-1000000" custLinFactNeighborY="36004">
        <dgm:presLayoutVars>
          <dgm:bulletEnabled val="1"/>
        </dgm:presLayoutVars>
      </dgm:prSet>
      <dgm:spPr/>
      <dgm:t>
        <a:bodyPr/>
        <a:lstStyle/>
        <a:p>
          <a:endParaRPr lang="lv-LV"/>
        </a:p>
      </dgm:t>
    </dgm:pt>
  </dgm:ptLst>
  <dgm:cxnLst>
    <dgm:cxn modelId="{282B42CD-7697-4F1A-B408-F4FBA8F76108}" type="presOf" srcId="{9D8547F7-7ADC-4261-98F9-35A7EF9E8902}" destId="{E5DCC248-8C4F-4E62-A71D-6FFD9EC7C537}" srcOrd="0" destOrd="0" presId="urn:microsoft.com/office/officeart/2005/8/layout/hProcess9"/>
    <dgm:cxn modelId="{9EE5FE8A-0D2B-4D2E-AA3A-A7EE3CBCE6B7}" type="presOf" srcId="{3D050465-4009-4C55-9357-F095344AC912}" destId="{630E724C-6D04-4AD5-B81B-289B512F60B7}" srcOrd="0" destOrd="0" presId="urn:microsoft.com/office/officeart/2005/8/layout/hProcess9"/>
    <dgm:cxn modelId="{97A2D45F-C0DF-4036-AF5B-7DC1D14064AE}" srcId="{3D050465-4009-4C55-9357-F095344AC912}" destId="{82C76216-95A7-4E16-ABDF-14D61944CC5A}" srcOrd="0" destOrd="0" parTransId="{6F0C84BC-2FC8-43B3-A9E2-E3CF92D81D24}" sibTransId="{06BDE589-ABD5-4A76-B4FC-985D744D6390}"/>
    <dgm:cxn modelId="{CC05E0B9-471A-45BB-9AE6-80344DC925E2}" type="presOf" srcId="{3061B66C-9958-42BE-A273-ABB961D1D2B4}" destId="{08555ECC-F908-4DA0-8550-65A77D161D9C}" srcOrd="0" destOrd="0" presId="urn:microsoft.com/office/officeart/2005/8/layout/hProcess9"/>
    <dgm:cxn modelId="{9F0C9625-023F-421D-B625-A1DFCF80755C}" srcId="{3D050465-4009-4C55-9357-F095344AC912}" destId="{9D8547F7-7ADC-4261-98F9-35A7EF9E8902}" srcOrd="1" destOrd="0" parTransId="{1AF70E49-B9EA-4FED-A213-5F3E91289F72}" sibTransId="{A8EB776C-8003-4175-B25B-98EB7C3269E1}"/>
    <dgm:cxn modelId="{88C9D9DF-2E7B-4FA0-9945-7E156FBEC4CD}" type="presOf" srcId="{82C76216-95A7-4E16-ABDF-14D61944CC5A}" destId="{9F15A703-A276-4770-B9C6-6BF79F094D8E}" srcOrd="0" destOrd="0" presId="urn:microsoft.com/office/officeart/2005/8/layout/hProcess9"/>
    <dgm:cxn modelId="{4399271A-F851-4213-89CC-C1201D7C640B}" type="presOf" srcId="{3B9CC39C-869B-421B-94A9-2BAE1DCBE280}" destId="{B281033E-61AB-4917-BDCD-BF188DF8426D}" srcOrd="0" destOrd="0" presId="urn:microsoft.com/office/officeart/2005/8/layout/hProcess9"/>
    <dgm:cxn modelId="{10E16EAD-AF38-42DF-88A8-1CB1E81710A4}" srcId="{3D050465-4009-4C55-9357-F095344AC912}" destId="{3061B66C-9958-42BE-A273-ABB961D1D2B4}" srcOrd="2" destOrd="0" parTransId="{9C15D703-2EC1-4A2B-AD94-010A207CC26F}" sibTransId="{503B0AEA-2B79-45BA-ADDE-99128AFEF7FA}"/>
    <dgm:cxn modelId="{D13136CB-4DCB-4F39-80A2-3D2785100B45}" srcId="{3D050465-4009-4C55-9357-F095344AC912}" destId="{3B9CC39C-869B-421B-94A9-2BAE1DCBE280}" srcOrd="3" destOrd="0" parTransId="{92300A6D-CBC6-4509-B6BD-0BE79FC16A98}" sibTransId="{6159F3A1-612B-4219-BE5D-0D8CA3B94B0E}"/>
    <dgm:cxn modelId="{5DDB3D25-8479-44DF-80C2-223D86A32247}" type="presParOf" srcId="{630E724C-6D04-4AD5-B81B-289B512F60B7}" destId="{16BD6E02-74B7-4DC4-AB23-208A1206A002}" srcOrd="0" destOrd="0" presId="urn:microsoft.com/office/officeart/2005/8/layout/hProcess9"/>
    <dgm:cxn modelId="{7DAF95B8-6EDB-4864-8E5D-7A21D6C4804A}" type="presParOf" srcId="{630E724C-6D04-4AD5-B81B-289B512F60B7}" destId="{490EFBDC-C51D-4709-90D6-C617BD834E0A}" srcOrd="1" destOrd="0" presId="urn:microsoft.com/office/officeart/2005/8/layout/hProcess9"/>
    <dgm:cxn modelId="{E31E9C3B-5B39-4531-8334-E01B55D4E8C6}" type="presParOf" srcId="{490EFBDC-C51D-4709-90D6-C617BD834E0A}" destId="{9F15A703-A276-4770-B9C6-6BF79F094D8E}" srcOrd="0" destOrd="0" presId="urn:microsoft.com/office/officeart/2005/8/layout/hProcess9"/>
    <dgm:cxn modelId="{1F715FAB-74FE-4D2E-A012-0014A88C00B3}" type="presParOf" srcId="{490EFBDC-C51D-4709-90D6-C617BD834E0A}" destId="{C2FFDEF1-5564-482E-8FED-19D2F764ED5F}" srcOrd="1" destOrd="0" presId="urn:microsoft.com/office/officeart/2005/8/layout/hProcess9"/>
    <dgm:cxn modelId="{D776490B-1F2D-4EF7-848F-3CDD4F396E2E}" type="presParOf" srcId="{490EFBDC-C51D-4709-90D6-C617BD834E0A}" destId="{E5DCC248-8C4F-4E62-A71D-6FFD9EC7C537}" srcOrd="2" destOrd="0" presId="urn:microsoft.com/office/officeart/2005/8/layout/hProcess9"/>
    <dgm:cxn modelId="{237CBDD2-AA23-4648-9B03-EA463D093819}" type="presParOf" srcId="{490EFBDC-C51D-4709-90D6-C617BD834E0A}" destId="{0C5DE1EE-6E17-4CDA-BFD2-8D1669C0FD01}" srcOrd="3" destOrd="0" presId="urn:microsoft.com/office/officeart/2005/8/layout/hProcess9"/>
    <dgm:cxn modelId="{32FE57B5-7BB6-4BF2-8DAE-7C062B744D7E}" type="presParOf" srcId="{490EFBDC-C51D-4709-90D6-C617BD834E0A}" destId="{08555ECC-F908-4DA0-8550-65A77D161D9C}" srcOrd="4" destOrd="0" presId="urn:microsoft.com/office/officeart/2005/8/layout/hProcess9"/>
    <dgm:cxn modelId="{8E52D7FF-26C4-4B42-A54F-FDD96FF00C32}" type="presParOf" srcId="{490EFBDC-C51D-4709-90D6-C617BD834E0A}" destId="{84FEE1B9-A657-4C63-8618-3F01B6DB1F6B}" srcOrd="5" destOrd="0" presId="urn:microsoft.com/office/officeart/2005/8/layout/hProcess9"/>
    <dgm:cxn modelId="{7E7CB98E-B902-4D38-841C-CCCEA8E8757E}" type="presParOf" srcId="{490EFBDC-C51D-4709-90D6-C617BD834E0A}" destId="{B281033E-61AB-4917-BDCD-BF188DF8426D}"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050465-4009-4C55-9357-F095344AC912}"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lv-LV"/>
        </a:p>
      </dgm:t>
    </dgm:pt>
    <dgm:pt modelId="{3061B66C-9958-42BE-A273-ABB961D1D2B4}">
      <dgm:prSet phldrT="[Teksts]" custT="1">
        <dgm:style>
          <a:lnRef idx="1">
            <a:schemeClr val="accent6"/>
          </a:lnRef>
          <a:fillRef idx="2">
            <a:schemeClr val="accent6"/>
          </a:fillRef>
          <a:effectRef idx="1">
            <a:schemeClr val="accent6"/>
          </a:effectRef>
          <a:fontRef idx="minor">
            <a:schemeClr val="dk1"/>
          </a:fontRef>
        </dgm:style>
      </dgm:prSet>
      <dgm:spPr>
        <a:xfrm>
          <a:off x="6195605" y="891356"/>
          <a:ext cx="558021" cy="524166"/>
        </a:xfrm>
        <a:prstGeom prst="roundRect">
          <a:avLst/>
        </a:prstGeom>
        <a:gradFill rotWithShape="1">
          <a:gsLst>
            <a:gs pos="0">
              <a:srgbClr val="1AB39F">
                <a:tint val="0"/>
              </a:srgbClr>
            </a:gs>
            <a:gs pos="44000">
              <a:srgbClr val="1AB39F">
                <a:tint val="60000"/>
                <a:satMod val="120000"/>
              </a:srgbClr>
            </a:gs>
            <a:gs pos="100000">
              <a:srgbClr val="1AB39F">
                <a:tint val="90000"/>
                <a:alpha val="100000"/>
                <a:lumMod val="90000"/>
              </a:srgbClr>
            </a:gs>
          </a:gsLst>
          <a:lin ang="5400000" scaled="0"/>
        </a:gradFill>
        <a:ln w="9525" cap="flat" cmpd="sng" algn="ctr">
          <a:solidFill>
            <a:srgbClr val="1AB39F"/>
          </a:solidFill>
          <a:prstDash val="solid"/>
        </a:ln>
        <a:effectLst/>
      </dgm:spPr>
      <dgm:t>
        <a:bodyPr/>
        <a:lstStyle/>
        <a:p>
          <a:r>
            <a:rPr lang="lv-LV" sz="1400" b="1" dirty="0">
              <a:solidFill>
                <a:srgbClr val="007DEA">
                  <a:lumMod val="50000"/>
                </a:srgbClr>
              </a:solidFill>
              <a:latin typeface="Arial"/>
              <a:ea typeface="+mn-ea"/>
              <a:cs typeface="+mn-cs"/>
            </a:rPr>
            <a:t>t.sk</a:t>
          </a:r>
          <a:r>
            <a:rPr lang="lv-LV" sz="1400" b="1" dirty="0">
              <a:solidFill>
                <a:srgbClr val="D6ECFF">
                  <a:lumMod val="10000"/>
                </a:srgbClr>
              </a:solidFill>
              <a:latin typeface="Arial"/>
              <a:ea typeface="+mn-ea"/>
              <a:cs typeface="+mn-cs"/>
            </a:rPr>
            <a:t>. </a:t>
          </a:r>
        </a:p>
      </dgm:t>
    </dgm:pt>
    <dgm:pt modelId="{9C15D703-2EC1-4A2B-AD94-010A207CC26F}" type="parTrans" cxnId="{10E16EAD-AF38-42DF-88A8-1CB1E81710A4}">
      <dgm:prSet/>
      <dgm:spPr/>
      <dgm:t>
        <a:bodyPr/>
        <a:lstStyle/>
        <a:p>
          <a:endParaRPr lang="lv-LV"/>
        </a:p>
      </dgm:t>
    </dgm:pt>
    <dgm:pt modelId="{503B0AEA-2B79-45BA-ADDE-99128AFEF7FA}" type="sibTrans" cxnId="{10E16EAD-AF38-42DF-88A8-1CB1E81710A4}">
      <dgm:prSet/>
      <dgm:spPr/>
      <dgm:t>
        <a:bodyPr/>
        <a:lstStyle/>
        <a:p>
          <a:endParaRPr lang="lv-LV"/>
        </a:p>
      </dgm:t>
    </dgm:pt>
    <dgm:pt modelId="{82C76216-95A7-4E16-ABDF-14D61944CC5A}">
      <dgm:prSet custT="1">
        <dgm:style>
          <a:lnRef idx="1">
            <a:schemeClr val="accent6"/>
          </a:lnRef>
          <a:fillRef idx="2">
            <a:schemeClr val="accent6"/>
          </a:fillRef>
          <a:effectRef idx="1">
            <a:schemeClr val="accent6"/>
          </a:effectRef>
          <a:fontRef idx="minor">
            <a:schemeClr val="dk1"/>
          </a:fontRef>
        </dgm:style>
      </dgm:prSet>
      <dgm:spPr>
        <a:xfrm>
          <a:off x="288032" y="0"/>
          <a:ext cx="2377371" cy="1043002"/>
        </a:xfrm>
        <a:prstGeom prst="roundRect">
          <a:avLst/>
        </a:prstGeom>
        <a:gradFill rotWithShape="1">
          <a:gsLst>
            <a:gs pos="0">
              <a:srgbClr val="1AB39F">
                <a:tint val="0"/>
              </a:srgbClr>
            </a:gs>
            <a:gs pos="44000">
              <a:srgbClr val="1AB39F">
                <a:tint val="60000"/>
                <a:satMod val="120000"/>
              </a:srgbClr>
            </a:gs>
            <a:gs pos="100000">
              <a:srgbClr val="1AB39F">
                <a:tint val="90000"/>
                <a:alpha val="100000"/>
                <a:lumMod val="90000"/>
              </a:srgbClr>
            </a:gs>
          </a:gsLst>
          <a:lin ang="5400000" scaled="0"/>
        </a:gradFill>
        <a:ln w="9525" cap="flat" cmpd="sng" algn="ctr">
          <a:solidFill>
            <a:srgbClr val="1AB39F"/>
          </a:solidFill>
          <a:prstDash val="solid"/>
        </a:ln>
        <a:effectLst/>
      </dgm:spPr>
      <dgm:t>
        <a:bodyPr/>
        <a:lstStyle/>
        <a:p>
          <a:pPr algn="ctr"/>
          <a:r>
            <a:rPr lang="lv-LV" sz="1800" dirty="0">
              <a:solidFill>
                <a:srgbClr val="007DEA">
                  <a:lumMod val="50000"/>
                </a:srgbClr>
              </a:solidFill>
              <a:latin typeface="Times New Roman"/>
              <a:ea typeface="+mn-ea"/>
              <a:cs typeface="+mn-cs"/>
            </a:rPr>
            <a:t>Nodrošina: </a:t>
          </a:r>
        </a:p>
        <a:p>
          <a:r>
            <a:rPr lang="lv-LV" sz="2000" b="1" dirty="0">
              <a:solidFill>
                <a:srgbClr val="007DEA">
                  <a:lumMod val="50000"/>
                </a:srgbClr>
              </a:solidFill>
              <a:latin typeface="Times New Roman"/>
              <a:ea typeface="+mn-ea"/>
              <a:cs typeface="+mn-cs"/>
            </a:rPr>
            <a:t>3 </a:t>
          </a:r>
          <a:r>
            <a:rPr lang="lv-LV" sz="1800" b="1" dirty="0" err="1">
              <a:solidFill>
                <a:srgbClr val="007DEA">
                  <a:lumMod val="50000"/>
                </a:srgbClr>
              </a:solidFill>
              <a:latin typeface="Times New Roman"/>
              <a:ea typeface="+mn-ea"/>
              <a:cs typeface="+mn-cs"/>
            </a:rPr>
            <a:t>līgumorganizācijas</a:t>
          </a:r>
          <a:r>
            <a:rPr lang="lv-LV" sz="1800" b="1" dirty="0">
              <a:solidFill>
                <a:srgbClr val="007DEA">
                  <a:lumMod val="50000"/>
                </a:srgbClr>
              </a:solidFill>
              <a:latin typeface="Times New Roman"/>
              <a:ea typeface="+mn-ea"/>
              <a:cs typeface="+mn-cs"/>
            </a:rPr>
            <a:t>, </a:t>
          </a:r>
          <a:r>
            <a:rPr lang="lv-LV" sz="1400" b="0" dirty="0">
              <a:solidFill>
                <a:srgbClr val="007DEA">
                  <a:lumMod val="50000"/>
                </a:srgbClr>
              </a:solidFill>
              <a:latin typeface="Times New Roman"/>
              <a:ea typeface="+mn-ea"/>
              <a:cs typeface="+mn-cs"/>
            </a:rPr>
            <a:t>t.sk.:</a:t>
          </a:r>
        </a:p>
        <a:p>
          <a:r>
            <a:rPr lang="lv-LV" sz="1600" b="0" dirty="0">
              <a:solidFill>
                <a:srgbClr val="007DEA">
                  <a:lumMod val="50000"/>
                </a:srgbClr>
              </a:solidFill>
              <a:latin typeface="Times New Roman"/>
              <a:ea typeface="+mn-ea"/>
              <a:cs typeface="+mn-cs"/>
            </a:rPr>
            <a:t>nodibinājums "Fonds KOPĀ"</a:t>
          </a:r>
        </a:p>
        <a:p>
          <a:r>
            <a:rPr lang="lv-LV" sz="1600" b="0" dirty="0">
              <a:solidFill>
                <a:srgbClr val="007DEA">
                  <a:lumMod val="50000"/>
                </a:srgbClr>
              </a:solidFill>
              <a:latin typeface="Times New Roman"/>
              <a:ea typeface="+mn-ea"/>
              <a:cs typeface="+mn-cs"/>
            </a:rPr>
            <a:t>b-ba “Rīgas pilsētas ”Rūpju bērns””</a:t>
          </a:r>
        </a:p>
        <a:p>
          <a:r>
            <a:rPr lang="lv-LV" sz="1600" b="0" dirty="0">
              <a:solidFill>
                <a:srgbClr val="007DEA">
                  <a:lumMod val="50000"/>
                </a:srgbClr>
              </a:solidFill>
              <a:latin typeface="Times New Roman"/>
              <a:ea typeface="+mn-ea"/>
              <a:cs typeface="+mn-cs"/>
            </a:rPr>
            <a:t>b-ba „Sv Jāņa palīdzība” </a:t>
          </a:r>
        </a:p>
        <a:p>
          <a:endParaRPr lang="lv-LV" sz="1400" b="0" dirty="0">
            <a:solidFill>
              <a:srgbClr val="007DEA">
                <a:lumMod val="50000"/>
              </a:srgbClr>
            </a:solidFill>
            <a:latin typeface="Times New Roman"/>
            <a:ea typeface="+mn-ea"/>
            <a:cs typeface="+mn-cs"/>
          </a:endParaRPr>
        </a:p>
        <a:p>
          <a:pPr algn="ctr"/>
          <a:endParaRPr lang="lv-LV" sz="1400" b="0" dirty="0">
            <a:solidFill>
              <a:srgbClr val="007DEA">
                <a:lumMod val="50000"/>
              </a:srgbClr>
            </a:solidFill>
            <a:latin typeface="Arial"/>
            <a:ea typeface="+mn-ea"/>
            <a:cs typeface="+mn-cs"/>
          </a:endParaRPr>
        </a:p>
      </dgm:t>
    </dgm:pt>
    <dgm:pt modelId="{6F0C84BC-2FC8-43B3-A9E2-E3CF92D81D24}" type="parTrans" cxnId="{97A2D45F-C0DF-4036-AF5B-7DC1D14064AE}">
      <dgm:prSet/>
      <dgm:spPr/>
      <dgm:t>
        <a:bodyPr/>
        <a:lstStyle/>
        <a:p>
          <a:endParaRPr lang="lv-LV"/>
        </a:p>
      </dgm:t>
    </dgm:pt>
    <dgm:pt modelId="{06BDE589-ABD5-4A76-B4FC-985D744D6390}" type="sibTrans" cxnId="{97A2D45F-C0DF-4036-AF5B-7DC1D14064AE}">
      <dgm:prSet/>
      <dgm:spPr/>
      <dgm:t>
        <a:bodyPr/>
        <a:lstStyle/>
        <a:p>
          <a:endParaRPr lang="lv-LV"/>
        </a:p>
      </dgm:t>
    </dgm:pt>
    <dgm:pt modelId="{9D8547F7-7ADC-4261-98F9-35A7EF9E8902}">
      <dgm:prSet custT="1">
        <dgm:style>
          <a:lnRef idx="1">
            <a:schemeClr val="accent6"/>
          </a:lnRef>
          <a:fillRef idx="2">
            <a:schemeClr val="accent6"/>
          </a:fillRef>
          <a:effectRef idx="1">
            <a:schemeClr val="accent6"/>
          </a:effectRef>
          <a:fontRef idx="minor">
            <a:schemeClr val="dk1"/>
          </a:fontRef>
        </dgm:style>
      </dgm:prSet>
      <dgm:spPr>
        <a:xfrm>
          <a:off x="4466252" y="391532"/>
          <a:ext cx="1691650" cy="1172670"/>
        </a:xfrm>
        <a:prstGeom prst="roundRect">
          <a:avLst/>
        </a:prstGeom>
        <a:gradFill rotWithShape="1">
          <a:gsLst>
            <a:gs pos="0">
              <a:srgbClr val="1AB39F">
                <a:tint val="0"/>
              </a:srgbClr>
            </a:gs>
            <a:gs pos="44000">
              <a:srgbClr val="1AB39F">
                <a:tint val="60000"/>
                <a:satMod val="120000"/>
              </a:srgbClr>
            </a:gs>
            <a:gs pos="100000">
              <a:srgbClr val="1AB39F">
                <a:tint val="90000"/>
                <a:alpha val="100000"/>
                <a:lumMod val="90000"/>
              </a:srgbClr>
            </a:gs>
          </a:gsLst>
          <a:lin ang="5400000" scaled="0"/>
        </a:gradFill>
        <a:ln w="9525" cap="flat" cmpd="sng" algn="ctr">
          <a:solidFill>
            <a:srgbClr val="1AB39F"/>
          </a:solidFill>
          <a:prstDash val="solid"/>
        </a:ln>
        <a:effectLst/>
      </dgm:spPr>
      <dgm:t>
        <a:bodyPr/>
        <a:lstStyle/>
        <a:p>
          <a:r>
            <a:rPr lang="lv-LV" sz="1800" dirty="0">
              <a:solidFill>
                <a:srgbClr val="007DEA">
                  <a:lumMod val="50000"/>
                </a:srgbClr>
              </a:solidFill>
              <a:latin typeface="Times New Roman" panose="02020603050405020304" pitchFamily="18" charset="0"/>
              <a:ea typeface="+mn-ea"/>
              <a:cs typeface="Times New Roman" panose="02020603050405020304" pitchFamily="18" charset="0"/>
            </a:rPr>
            <a:t>2017.gadā saņēma </a:t>
          </a:r>
        </a:p>
        <a:p>
          <a:r>
            <a:rPr lang="lv-LV" sz="2000" b="1" dirty="0">
              <a:solidFill>
                <a:srgbClr val="007DEA">
                  <a:lumMod val="50000"/>
                </a:srgbClr>
              </a:solidFill>
              <a:latin typeface="Times New Roman" panose="02020603050405020304" pitchFamily="18" charset="0"/>
              <a:ea typeface="+mn-ea"/>
              <a:cs typeface="Times New Roman" panose="02020603050405020304" pitchFamily="18" charset="0"/>
            </a:rPr>
            <a:t>53 personas</a:t>
          </a:r>
          <a:endParaRPr lang="lv-LV" sz="2000" dirty="0">
            <a:solidFill>
              <a:srgbClr val="007DEA">
                <a:lumMod val="50000"/>
              </a:srgbClr>
            </a:solidFill>
            <a:latin typeface="Times New Roman" panose="02020603050405020304" pitchFamily="18" charset="0"/>
            <a:ea typeface="+mn-ea"/>
            <a:cs typeface="Times New Roman" panose="02020603050405020304" pitchFamily="18" charset="0"/>
          </a:endParaRPr>
        </a:p>
      </dgm:t>
    </dgm:pt>
    <dgm:pt modelId="{1AF70E49-B9EA-4FED-A213-5F3E91289F72}" type="parTrans" cxnId="{9F0C9625-023F-421D-B625-A1DFCF80755C}">
      <dgm:prSet/>
      <dgm:spPr/>
      <dgm:t>
        <a:bodyPr/>
        <a:lstStyle/>
        <a:p>
          <a:endParaRPr lang="lv-LV"/>
        </a:p>
      </dgm:t>
    </dgm:pt>
    <dgm:pt modelId="{A8EB776C-8003-4175-B25B-98EB7C3269E1}" type="sibTrans" cxnId="{9F0C9625-023F-421D-B625-A1DFCF80755C}">
      <dgm:prSet/>
      <dgm:spPr/>
      <dgm:t>
        <a:bodyPr/>
        <a:lstStyle/>
        <a:p>
          <a:endParaRPr lang="lv-LV"/>
        </a:p>
      </dgm:t>
    </dgm:pt>
    <dgm:pt modelId="{0B8ADA11-17A4-4A9E-A4D9-25440B2E4424}">
      <dgm:prSet custT="1">
        <dgm:style>
          <a:lnRef idx="1">
            <a:schemeClr val="accent6"/>
          </a:lnRef>
          <a:fillRef idx="2">
            <a:schemeClr val="accent6"/>
          </a:fillRef>
          <a:effectRef idx="1">
            <a:schemeClr val="accent6"/>
          </a:effectRef>
          <a:fontRef idx="minor">
            <a:schemeClr val="dk1"/>
          </a:fontRef>
        </dgm:style>
      </dgm:prSet>
      <dgm:spPr>
        <a:xfrm>
          <a:off x="288032" y="0"/>
          <a:ext cx="2377371" cy="1043002"/>
        </a:xfrm>
        <a:gradFill rotWithShape="1">
          <a:gsLst>
            <a:gs pos="0">
              <a:srgbClr val="1AB39F">
                <a:tint val="0"/>
              </a:srgbClr>
            </a:gs>
            <a:gs pos="44000">
              <a:srgbClr val="1AB39F">
                <a:tint val="60000"/>
                <a:satMod val="120000"/>
              </a:srgbClr>
            </a:gs>
            <a:gs pos="100000">
              <a:srgbClr val="1AB39F">
                <a:tint val="90000"/>
                <a:alpha val="100000"/>
                <a:lumMod val="90000"/>
              </a:srgbClr>
            </a:gs>
          </a:gsLst>
          <a:lin ang="5400000" scaled="0"/>
        </a:gradFill>
        <a:ln w="9525" cap="flat" cmpd="sng" algn="ctr">
          <a:solidFill>
            <a:srgbClr val="1AB39F"/>
          </a:solidFill>
          <a:prstDash val="solid"/>
        </a:ln>
        <a:effectLst/>
      </dgm:spPr>
      <dgm:t>
        <a:bodyPr/>
        <a:lstStyle/>
        <a:p>
          <a:r>
            <a:rPr lang="lv-LV" sz="1800" dirty="0">
              <a:solidFill>
                <a:srgbClr val="007DEA">
                  <a:lumMod val="50000"/>
                </a:srgbClr>
              </a:solidFill>
              <a:latin typeface="Times New Roman"/>
              <a:ea typeface="+mn-ea"/>
              <a:cs typeface="+mn-cs"/>
            </a:rPr>
            <a:t>2017.gadā uzsāka strādāt </a:t>
          </a:r>
        </a:p>
        <a:p>
          <a:r>
            <a:rPr lang="lv-LV" sz="2000" b="1" dirty="0">
              <a:solidFill>
                <a:srgbClr val="007DEA">
                  <a:lumMod val="50000"/>
                </a:srgbClr>
              </a:solidFill>
              <a:latin typeface="Times New Roman"/>
              <a:ea typeface="+mn-ea"/>
              <a:cs typeface="+mn-cs"/>
            </a:rPr>
            <a:t>2 personas </a:t>
          </a:r>
        </a:p>
      </dgm:t>
    </dgm:pt>
    <dgm:pt modelId="{88386182-D236-45AD-A123-08112E02D2A3}" type="parTrans" cxnId="{50D6F442-0246-402D-ADC0-5FD37E28DE51}">
      <dgm:prSet/>
      <dgm:spPr/>
      <dgm:t>
        <a:bodyPr/>
        <a:lstStyle/>
        <a:p>
          <a:endParaRPr lang="lv-LV"/>
        </a:p>
      </dgm:t>
    </dgm:pt>
    <dgm:pt modelId="{FFED2213-73ED-496B-876A-5053C268D0B6}" type="sibTrans" cxnId="{50D6F442-0246-402D-ADC0-5FD37E28DE51}">
      <dgm:prSet/>
      <dgm:spPr/>
      <dgm:t>
        <a:bodyPr/>
        <a:lstStyle/>
        <a:p>
          <a:endParaRPr lang="lv-LV"/>
        </a:p>
      </dgm:t>
    </dgm:pt>
    <dgm:pt modelId="{630E724C-6D04-4AD5-B81B-289B512F60B7}" type="pres">
      <dgm:prSet presAssocID="{3D050465-4009-4C55-9357-F095344AC912}" presName="CompostProcess" presStyleCnt="0">
        <dgm:presLayoutVars>
          <dgm:dir/>
          <dgm:resizeHandles val="exact"/>
        </dgm:presLayoutVars>
      </dgm:prSet>
      <dgm:spPr/>
      <dgm:t>
        <a:bodyPr/>
        <a:lstStyle/>
        <a:p>
          <a:endParaRPr lang="lv-LV"/>
        </a:p>
      </dgm:t>
    </dgm:pt>
    <dgm:pt modelId="{16BD6E02-74B7-4DC4-AB23-208A1206A002}" type="pres">
      <dgm:prSet presAssocID="{3D050465-4009-4C55-9357-F095344AC912}" presName="arrow" presStyleLbl="bgShp" presStyleIdx="0" presStyleCnt="1" custScaleX="116993" custLinFactNeighborX="955" custLinFactNeighborY="3523">
        <dgm:style>
          <a:lnRef idx="1">
            <a:schemeClr val="accent4"/>
          </a:lnRef>
          <a:fillRef idx="3">
            <a:schemeClr val="accent4"/>
          </a:fillRef>
          <a:effectRef idx="2">
            <a:schemeClr val="accent4"/>
          </a:effectRef>
          <a:fontRef idx="minor">
            <a:schemeClr val="lt1"/>
          </a:fontRef>
        </dgm:style>
      </dgm:prSet>
      <dgm:spPr>
        <a:xfrm>
          <a:off x="39230" y="0"/>
          <a:ext cx="7017551" cy="2736305"/>
        </a:xfrm>
        <a:prstGeom prst="rightArrow">
          <a:avLst/>
        </a:prstGeom>
        <a:gradFill rotWithShape="1">
          <a:gsLst>
            <a:gs pos="0">
              <a:srgbClr val="00ADDC">
                <a:tint val="96000"/>
                <a:satMod val="120000"/>
                <a:lumMod val="120000"/>
              </a:srgbClr>
            </a:gs>
            <a:gs pos="100000">
              <a:srgbClr val="00ADDC">
                <a:shade val="89000"/>
                <a:lumMod val="90000"/>
              </a:srgbClr>
            </a:gs>
          </a:gsLst>
          <a:lin ang="5400000" scaled="0"/>
        </a:gradFill>
        <a:ln w="9525" cap="flat" cmpd="sng" algn="ctr">
          <a:solidFill>
            <a:srgbClr val="00ADDC"/>
          </a:solidFill>
          <a:prstDash val="solid"/>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dgm:spPr>
    </dgm:pt>
    <dgm:pt modelId="{490EFBDC-C51D-4709-90D6-C617BD834E0A}" type="pres">
      <dgm:prSet presAssocID="{3D050465-4009-4C55-9357-F095344AC912}" presName="linearProcess" presStyleCnt="0"/>
      <dgm:spPr/>
    </dgm:pt>
    <dgm:pt modelId="{9F15A703-A276-4770-B9C6-6BF79F094D8E}" type="pres">
      <dgm:prSet presAssocID="{82C76216-95A7-4E16-ABDF-14D61944CC5A}" presName="textNode" presStyleLbl="node1" presStyleIdx="0" presStyleCnt="4" custScaleX="2000000" custScaleY="250000" custLinFactX="170588" custLinFactNeighborX="200000" custLinFactNeighborY="0">
        <dgm:presLayoutVars>
          <dgm:bulletEnabled val="1"/>
        </dgm:presLayoutVars>
      </dgm:prSet>
      <dgm:spPr/>
      <dgm:t>
        <a:bodyPr/>
        <a:lstStyle/>
        <a:p>
          <a:endParaRPr lang="lv-LV"/>
        </a:p>
      </dgm:t>
    </dgm:pt>
    <dgm:pt modelId="{C2FFDEF1-5564-482E-8FED-19D2F764ED5F}" type="pres">
      <dgm:prSet presAssocID="{06BDE589-ABD5-4A76-B4FC-985D744D6390}" presName="sibTrans" presStyleCnt="0"/>
      <dgm:spPr/>
    </dgm:pt>
    <dgm:pt modelId="{E5DCC248-8C4F-4E62-A71D-6FFD9EC7C537}" type="pres">
      <dgm:prSet presAssocID="{9D8547F7-7ADC-4261-98F9-35A7EF9E8902}" presName="textNode" presStyleLbl="node1" presStyleIdx="1" presStyleCnt="4" custScaleX="1179241" custScaleY="164853" custLinFactX="1128856" custLinFactNeighborX="1200000" custLinFactNeighborY="-34715">
        <dgm:presLayoutVars>
          <dgm:bulletEnabled val="1"/>
        </dgm:presLayoutVars>
      </dgm:prSet>
      <dgm:spPr/>
      <dgm:t>
        <a:bodyPr/>
        <a:lstStyle/>
        <a:p>
          <a:endParaRPr lang="lv-LV"/>
        </a:p>
      </dgm:t>
    </dgm:pt>
    <dgm:pt modelId="{0C5DE1EE-6E17-4CDA-BFD2-8D1669C0FD01}" type="pres">
      <dgm:prSet presAssocID="{A8EB776C-8003-4175-B25B-98EB7C3269E1}" presName="sibTrans" presStyleCnt="0"/>
      <dgm:spPr/>
    </dgm:pt>
    <dgm:pt modelId="{08555ECC-F908-4DA0-8550-65A77D161D9C}" type="pres">
      <dgm:prSet presAssocID="{3061B66C-9958-42BE-A273-ABB961D1D2B4}" presName="textNode" presStyleLbl="node1" presStyleIdx="2" presStyleCnt="4" custScaleX="469444" custScaleY="47890" custLinFactX="1554045" custLinFactNeighborX="1600000" custLinFactNeighborY="-33416">
        <dgm:presLayoutVars>
          <dgm:bulletEnabled val="1"/>
        </dgm:presLayoutVars>
      </dgm:prSet>
      <dgm:spPr/>
      <dgm:t>
        <a:bodyPr/>
        <a:lstStyle/>
        <a:p>
          <a:endParaRPr lang="lv-LV"/>
        </a:p>
      </dgm:t>
    </dgm:pt>
    <dgm:pt modelId="{B1722BA1-89E1-4317-ACDD-F1F5B2DA0297}" type="pres">
      <dgm:prSet presAssocID="{503B0AEA-2B79-45BA-ADDE-99128AFEF7FA}" presName="sibTrans" presStyleCnt="0"/>
      <dgm:spPr/>
    </dgm:pt>
    <dgm:pt modelId="{FC5B4020-9692-439A-905A-2862712CE3F0}" type="pres">
      <dgm:prSet presAssocID="{0B8ADA11-17A4-4A9E-A4D9-25440B2E4424}" presName="textNode" presStyleLbl="node1" presStyleIdx="3" presStyleCnt="4" custScaleX="941913" custScaleY="118611" custLinFactX="-1300621" custLinFactNeighborX="-1400000" custLinFactNeighborY="40220">
        <dgm:presLayoutVars>
          <dgm:bulletEnabled val="1"/>
        </dgm:presLayoutVars>
      </dgm:prSet>
      <dgm:spPr>
        <a:prstGeom prst="roundRect">
          <a:avLst/>
        </a:prstGeom>
      </dgm:spPr>
      <dgm:t>
        <a:bodyPr/>
        <a:lstStyle/>
        <a:p>
          <a:endParaRPr lang="lv-LV"/>
        </a:p>
      </dgm:t>
    </dgm:pt>
  </dgm:ptLst>
  <dgm:cxnLst>
    <dgm:cxn modelId="{10E16EAD-AF38-42DF-88A8-1CB1E81710A4}" srcId="{3D050465-4009-4C55-9357-F095344AC912}" destId="{3061B66C-9958-42BE-A273-ABB961D1D2B4}" srcOrd="2" destOrd="0" parTransId="{9C15D703-2EC1-4A2B-AD94-010A207CC26F}" sibTransId="{503B0AEA-2B79-45BA-ADDE-99128AFEF7FA}"/>
    <dgm:cxn modelId="{F20B73F7-C7C4-485D-A73A-FBD6BC4ACF47}" type="presOf" srcId="{0B8ADA11-17A4-4A9E-A4D9-25440B2E4424}" destId="{FC5B4020-9692-439A-905A-2862712CE3F0}" srcOrd="0" destOrd="0" presId="urn:microsoft.com/office/officeart/2005/8/layout/hProcess9"/>
    <dgm:cxn modelId="{4C8781DB-A25E-4502-8E41-A118A1BA53D2}" type="presOf" srcId="{9D8547F7-7ADC-4261-98F9-35A7EF9E8902}" destId="{E5DCC248-8C4F-4E62-A71D-6FFD9EC7C537}" srcOrd="0" destOrd="0" presId="urn:microsoft.com/office/officeart/2005/8/layout/hProcess9"/>
    <dgm:cxn modelId="{0D950072-3F0D-4722-98B1-544B45493FC6}" type="presOf" srcId="{82C76216-95A7-4E16-ABDF-14D61944CC5A}" destId="{9F15A703-A276-4770-B9C6-6BF79F094D8E}" srcOrd="0" destOrd="0" presId="urn:microsoft.com/office/officeart/2005/8/layout/hProcess9"/>
    <dgm:cxn modelId="{9F0C9625-023F-421D-B625-A1DFCF80755C}" srcId="{3D050465-4009-4C55-9357-F095344AC912}" destId="{9D8547F7-7ADC-4261-98F9-35A7EF9E8902}" srcOrd="1" destOrd="0" parTransId="{1AF70E49-B9EA-4FED-A213-5F3E91289F72}" sibTransId="{A8EB776C-8003-4175-B25B-98EB7C3269E1}"/>
    <dgm:cxn modelId="{AFEA139A-A513-4763-A823-44EC3D2B66C5}" type="presOf" srcId="{3D050465-4009-4C55-9357-F095344AC912}" destId="{630E724C-6D04-4AD5-B81B-289B512F60B7}" srcOrd="0" destOrd="0" presId="urn:microsoft.com/office/officeart/2005/8/layout/hProcess9"/>
    <dgm:cxn modelId="{9B2CEF8D-57F9-496F-B8ED-272CF6830DDD}" type="presOf" srcId="{3061B66C-9958-42BE-A273-ABB961D1D2B4}" destId="{08555ECC-F908-4DA0-8550-65A77D161D9C}" srcOrd="0" destOrd="0" presId="urn:microsoft.com/office/officeart/2005/8/layout/hProcess9"/>
    <dgm:cxn modelId="{97A2D45F-C0DF-4036-AF5B-7DC1D14064AE}" srcId="{3D050465-4009-4C55-9357-F095344AC912}" destId="{82C76216-95A7-4E16-ABDF-14D61944CC5A}" srcOrd="0" destOrd="0" parTransId="{6F0C84BC-2FC8-43B3-A9E2-E3CF92D81D24}" sibTransId="{06BDE589-ABD5-4A76-B4FC-985D744D6390}"/>
    <dgm:cxn modelId="{50D6F442-0246-402D-ADC0-5FD37E28DE51}" srcId="{3D050465-4009-4C55-9357-F095344AC912}" destId="{0B8ADA11-17A4-4A9E-A4D9-25440B2E4424}" srcOrd="3" destOrd="0" parTransId="{88386182-D236-45AD-A123-08112E02D2A3}" sibTransId="{FFED2213-73ED-496B-876A-5053C268D0B6}"/>
    <dgm:cxn modelId="{3EEE9039-B689-4C29-8166-8F33176BFA4E}" type="presParOf" srcId="{630E724C-6D04-4AD5-B81B-289B512F60B7}" destId="{16BD6E02-74B7-4DC4-AB23-208A1206A002}" srcOrd="0" destOrd="0" presId="urn:microsoft.com/office/officeart/2005/8/layout/hProcess9"/>
    <dgm:cxn modelId="{B2B514D2-E0C4-4211-AF47-FE059461B83D}" type="presParOf" srcId="{630E724C-6D04-4AD5-B81B-289B512F60B7}" destId="{490EFBDC-C51D-4709-90D6-C617BD834E0A}" srcOrd="1" destOrd="0" presId="urn:microsoft.com/office/officeart/2005/8/layout/hProcess9"/>
    <dgm:cxn modelId="{2E4435FF-50FD-4A79-AE97-269C8D8D16BD}" type="presParOf" srcId="{490EFBDC-C51D-4709-90D6-C617BD834E0A}" destId="{9F15A703-A276-4770-B9C6-6BF79F094D8E}" srcOrd="0" destOrd="0" presId="urn:microsoft.com/office/officeart/2005/8/layout/hProcess9"/>
    <dgm:cxn modelId="{47868C6F-7F0B-430A-A0E6-BEC7DC48E3C7}" type="presParOf" srcId="{490EFBDC-C51D-4709-90D6-C617BD834E0A}" destId="{C2FFDEF1-5564-482E-8FED-19D2F764ED5F}" srcOrd="1" destOrd="0" presId="urn:microsoft.com/office/officeart/2005/8/layout/hProcess9"/>
    <dgm:cxn modelId="{1A3BA7C3-D282-4CDE-A500-AAD13C18D98F}" type="presParOf" srcId="{490EFBDC-C51D-4709-90D6-C617BD834E0A}" destId="{E5DCC248-8C4F-4E62-A71D-6FFD9EC7C537}" srcOrd="2" destOrd="0" presId="urn:microsoft.com/office/officeart/2005/8/layout/hProcess9"/>
    <dgm:cxn modelId="{0877E32F-68C7-44EA-BFA4-CB92C322A82A}" type="presParOf" srcId="{490EFBDC-C51D-4709-90D6-C617BD834E0A}" destId="{0C5DE1EE-6E17-4CDA-BFD2-8D1669C0FD01}" srcOrd="3" destOrd="0" presId="urn:microsoft.com/office/officeart/2005/8/layout/hProcess9"/>
    <dgm:cxn modelId="{986D8552-057F-42B8-B0C3-9A0873D941FE}" type="presParOf" srcId="{490EFBDC-C51D-4709-90D6-C617BD834E0A}" destId="{08555ECC-F908-4DA0-8550-65A77D161D9C}" srcOrd="4" destOrd="0" presId="urn:microsoft.com/office/officeart/2005/8/layout/hProcess9"/>
    <dgm:cxn modelId="{DD64265E-CBFF-43CD-8E90-6D6CFA9F94F1}" type="presParOf" srcId="{490EFBDC-C51D-4709-90D6-C617BD834E0A}" destId="{B1722BA1-89E1-4317-ACDD-F1F5B2DA0297}" srcOrd="5" destOrd="0" presId="urn:microsoft.com/office/officeart/2005/8/layout/hProcess9"/>
    <dgm:cxn modelId="{63DDED3A-C8BE-4F56-84F1-2F2D77415198}" type="presParOf" srcId="{490EFBDC-C51D-4709-90D6-C617BD834E0A}" destId="{FC5B4020-9692-439A-905A-2862712CE3F0}"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BD6E02-74B7-4DC4-AB23-208A1206A002}">
      <dsp:nvSpPr>
        <dsp:cNvPr id="0" name=""/>
        <dsp:cNvSpPr/>
      </dsp:nvSpPr>
      <dsp:spPr>
        <a:xfrm>
          <a:off x="39230" y="0"/>
          <a:ext cx="7017551" cy="3526015"/>
        </a:xfrm>
        <a:prstGeom prst="rightArrow">
          <a:avLst/>
        </a:prstGeom>
        <a:gradFill rotWithShape="1">
          <a:gsLst>
            <a:gs pos="0">
              <a:schemeClr val="accent4">
                <a:shade val="15000"/>
                <a:satMod val="180000"/>
              </a:schemeClr>
            </a:gs>
            <a:gs pos="50000">
              <a:schemeClr val="accent4">
                <a:shade val="45000"/>
                <a:satMod val="170000"/>
              </a:schemeClr>
            </a:gs>
            <a:gs pos="70000">
              <a:schemeClr val="accent4">
                <a:tint val="99000"/>
                <a:shade val="65000"/>
                <a:satMod val="155000"/>
              </a:schemeClr>
            </a:gs>
            <a:gs pos="100000">
              <a:schemeClr val="accent4">
                <a:tint val="95500"/>
                <a:shade val="100000"/>
                <a:satMod val="155000"/>
              </a:schemeClr>
            </a:gs>
          </a:gsLst>
          <a:lin ang="16200000" scaled="0"/>
        </a:gradFill>
        <a:ln w="9525" cap="flat" cmpd="sng" algn="ctr">
          <a:solidFill>
            <a:schemeClr val="accent4"/>
          </a:solidFill>
          <a:prstDash val="solid"/>
        </a:ln>
        <a:effectLst>
          <a:outerShdw blurRad="50800" dist="381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sp>
    <dsp:sp modelId="{9F15A703-A276-4770-B9C6-6BF79F094D8E}">
      <dsp:nvSpPr>
        <dsp:cNvPr id="0" name=""/>
        <dsp:cNvSpPr/>
      </dsp:nvSpPr>
      <dsp:spPr>
        <a:xfrm>
          <a:off x="86588" y="0"/>
          <a:ext cx="2774167" cy="3526016"/>
        </a:xfrm>
        <a:prstGeom prst="roundRect">
          <a:avLst/>
        </a:prstGeom>
        <a:gradFill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0"/>
        </a:gradFill>
        <a:ln w="9525" cap="flat" cmpd="sng" algn="ctr">
          <a:solidFill>
            <a:schemeClr val="accent6"/>
          </a:solidFill>
          <a:prstDash val="solid"/>
        </a:ln>
        <a:effectLst>
          <a:outerShdw blurRad="50800" dist="38100" dir="5400000" rotWithShape="0">
            <a:srgbClr val="000000">
              <a:alpha val="35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b="1" kern="1200" dirty="0">
              <a:solidFill>
                <a:schemeClr val="accent1">
                  <a:lumMod val="50000"/>
                </a:schemeClr>
              </a:solidFill>
              <a:latin typeface="Times New Roman"/>
              <a:ea typeface="Times New Roman"/>
            </a:rPr>
            <a:t>Nodrošina:</a:t>
          </a:r>
          <a:r>
            <a:rPr lang="lv-LV" sz="1800" kern="1200" dirty="0">
              <a:solidFill>
                <a:schemeClr val="accent1">
                  <a:lumMod val="50000"/>
                </a:schemeClr>
              </a:solidFill>
              <a:latin typeface="Times New Roman"/>
              <a:ea typeface="Times New Roman"/>
            </a:rPr>
            <a:t> </a:t>
          </a:r>
        </a:p>
        <a:p>
          <a:pPr lvl="0" algn="ctr" defTabSz="800100">
            <a:lnSpc>
              <a:spcPct val="90000"/>
            </a:lnSpc>
            <a:spcBef>
              <a:spcPct val="0"/>
            </a:spcBef>
            <a:spcAft>
              <a:spcPct val="35000"/>
            </a:spcAft>
          </a:pPr>
          <a:r>
            <a:rPr lang="lv-LV" sz="1800" b="1" kern="1200" dirty="0">
              <a:solidFill>
                <a:schemeClr val="accent1">
                  <a:lumMod val="50000"/>
                </a:schemeClr>
              </a:solidFill>
              <a:latin typeface="Times New Roman"/>
              <a:ea typeface="Times New Roman"/>
            </a:rPr>
            <a:t>6 </a:t>
          </a:r>
          <a:r>
            <a:rPr lang="lv-LV" sz="1800" b="1" kern="1200" dirty="0" err="1">
              <a:solidFill>
                <a:schemeClr val="accent1">
                  <a:lumMod val="50000"/>
                </a:schemeClr>
              </a:solidFill>
              <a:latin typeface="Times New Roman"/>
              <a:ea typeface="Times New Roman"/>
            </a:rPr>
            <a:t>līgumorganizācijas</a:t>
          </a:r>
          <a:r>
            <a:rPr lang="lv-LV" sz="1800" b="1" kern="1200" dirty="0">
              <a:solidFill>
                <a:schemeClr val="accent1">
                  <a:lumMod val="50000"/>
                </a:schemeClr>
              </a:solidFill>
              <a:latin typeface="Times New Roman"/>
              <a:ea typeface="Times New Roman"/>
            </a:rPr>
            <a:t>, t.sk.:</a:t>
          </a:r>
        </a:p>
        <a:p>
          <a:pPr lvl="0" algn="ctr" defTabSz="800100">
            <a:lnSpc>
              <a:spcPct val="90000"/>
            </a:lnSpc>
            <a:spcBef>
              <a:spcPct val="0"/>
            </a:spcBef>
            <a:spcAft>
              <a:spcPct val="35000"/>
            </a:spcAft>
          </a:pPr>
          <a:r>
            <a:rPr lang="lv-LV" sz="1600" b="0" kern="1200" dirty="0">
              <a:solidFill>
                <a:schemeClr val="accent1">
                  <a:lumMod val="50000"/>
                </a:schemeClr>
              </a:solidFill>
              <a:latin typeface="Times New Roman"/>
              <a:ea typeface="Times New Roman"/>
            </a:rPr>
            <a:t>b-ba «</a:t>
          </a:r>
          <a:r>
            <a:rPr lang="lv-LV" sz="1600" b="0" kern="1200" dirty="0">
              <a:solidFill>
                <a:schemeClr val="accent1">
                  <a:lumMod val="50000"/>
                </a:schemeClr>
              </a:solidFill>
              <a:latin typeface="Times New Roman"/>
            </a:rPr>
            <a:t>Latvijas Samariešu apvienība»</a:t>
          </a:r>
        </a:p>
        <a:p>
          <a:pPr lvl="0" algn="ctr" defTabSz="800100">
            <a:lnSpc>
              <a:spcPct val="90000"/>
            </a:lnSpc>
            <a:spcBef>
              <a:spcPct val="0"/>
            </a:spcBef>
            <a:spcAft>
              <a:spcPct val="35000"/>
            </a:spcAft>
          </a:pPr>
          <a:r>
            <a:rPr lang="lv-LV" sz="1600" b="0" kern="1200" dirty="0">
              <a:solidFill>
                <a:schemeClr val="accent1">
                  <a:lumMod val="50000"/>
                </a:schemeClr>
              </a:solidFill>
              <a:latin typeface="Times New Roman"/>
            </a:rPr>
            <a:t>nodibinājums "Fonds KOPĀ"</a:t>
          </a:r>
          <a:endParaRPr lang="lv-LV" sz="1600" b="0" kern="1200" dirty="0">
            <a:solidFill>
              <a:schemeClr val="accent1">
                <a:lumMod val="50000"/>
              </a:schemeClr>
            </a:solidFill>
            <a:latin typeface="Times New Roman"/>
            <a:ea typeface="Times New Roman"/>
          </a:endParaRPr>
        </a:p>
        <a:p>
          <a:pPr lvl="0" algn="ctr" defTabSz="800100">
            <a:lnSpc>
              <a:spcPct val="90000"/>
            </a:lnSpc>
            <a:spcBef>
              <a:spcPct val="0"/>
            </a:spcBef>
            <a:spcAft>
              <a:spcPct val="35000"/>
            </a:spcAft>
          </a:pPr>
          <a:r>
            <a:rPr lang="lv-LV" sz="1600" b="0" kern="1200" dirty="0">
              <a:solidFill>
                <a:schemeClr val="accent1">
                  <a:lumMod val="50000"/>
                </a:schemeClr>
              </a:solidFill>
              <a:latin typeface="Times New Roman"/>
            </a:rPr>
            <a:t>b-ba “Rīgas pilsētas ”Rūpju bērns”” </a:t>
          </a:r>
        </a:p>
        <a:p>
          <a:pPr lvl="0" algn="ctr" defTabSz="800100">
            <a:lnSpc>
              <a:spcPct val="90000"/>
            </a:lnSpc>
            <a:spcBef>
              <a:spcPct val="0"/>
            </a:spcBef>
            <a:spcAft>
              <a:spcPct val="35000"/>
            </a:spcAft>
          </a:pPr>
          <a:r>
            <a:rPr lang="lv-LV" sz="1600" b="0" kern="1200" dirty="0">
              <a:solidFill>
                <a:schemeClr val="accent1">
                  <a:lumMod val="50000"/>
                </a:schemeClr>
              </a:solidFill>
              <a:latin typeface="Times New Roman"/>
            </a:rPr>
            <a:t>SIA „Bērnu oāze”</a:t>
          </a:r>
        </a:p>
        <a:p>
          <a:pPr lvl="0" algn="ctr" defTabSz="800100">
            <a:lnSpc>
              <a:spcPct val="90000"/>
            </a:lnSpc>
            <a:spcBef>
              <a:spcPct val="0"/>
            </a:spcBef>
            <a:spcAft>
              <a:spcPct val="35000"/>
            </a:spcAft>
          </a:pPr>
          <a:r>
            <a:rPr lang="lv-LV" sz="1600" b="0" kern="1200" dirty="0">
              <a:solidFill>
                <a:schemeClr val="accent1">
                  <a:lumMod val="50000"/>
                </a:schemeClr>
              </a:solidFill>
              <a:latin typeface="Times New Roman"/>
            </a:rPr>
            <a:t>b-ba „Latvijas Kustība par neatkarīgu dzīvi”</a:t>
          </a:r>
        </a:p>
        <a:p>
          <a:pPr lvl="0" algn="ctr" defTabSz="800100">
            <a:lnSpc>
              <a:spcPct val="90000"/>
            </a:lnSpc>
            <a:spcBef>
              <a:spcPct val="0"/>
            </a:spcBef>
            <a:spcAft>
              <a:spcPct val="35000"/>
            </a:spcAft>
          </a:pPr>
          <a:r>
            <a:rPr lang="lv-LV" sz="1600" b="0" kern="1200" dirty="0" err="1">
              <a:solidFill>
                <a:schemeClr val="accent1">
                  <a:lumMod val="50000"/>
                </a:schemeClr>
              </a:solidFill>
              <a:latin typeface="Times New Roman"/>
            </a:rPr>
            <a:t>Camphill</a:t>
          </a:r>
          <a:r>
            <a:rPr lang="lv-LV" sz="1600" b="0" kern="1200" dirty="0">
              <a:solidFill>
                <a:schemeClr val="accent1">
                  <a:lumMod val="50000"/>
                </a:schemeClr>
              </a:solidFill>
              <a:latin typeface="Times New Roman"/>
            </a:rPr>
            <a:t> nodibinājums „Rožkalni”</a:t>
          </a:r>
          <a:r>
            <a:rPr lang="lv-LV" sz="1600" b="0" kern="1200" dirty="0">
              <a:solidFill>
                <a:schemeClr val="accent1">
                  <a:lumMod val="50000"/>
                </a:schemeClr>
              </a:solidFill>
              <a:latin typeface="Times New Roman"/>
              <a:ea typeface="Times New Roman"/>
            </a:rPr>
            <a:t>)</a:t>
          </a:r>
          <a:endParaRPr lang="lv-LV" sz="1600" kern="1200" dirty="0">
            <a:solidFill>
              <a:schemeClr val="accent1">
                <a:lumMod val="50000"/>
              </a:schemeClr>
            </a:solidFill>
          </a:endParaRPr>
        </a:p>
      </dsp:txBody>
      <dsp:txXfrm>
        <a:off x="222012" y="135424"/>
        <a:ext cx="2503319" cy="3255168"/>
      </dsp:txXfrm>
    </dsp:sp>
    <dsp:sp modelId="{08555ECC-F908-4DA0-8550-65A77D161D9C}">
      <dsp:nvSpPr>
        <dsp:cNvPr id="0" name=""/>
        <dsp:cNvSpPr/>
      </dsp:nvSpPr>
      <dsp:spPr>
        <a:xfrm>
          <a:off x="6404936" y="1941819"/>
          <a:ext cx="651158" cy="551215"/>
        </a:xfrm>
        <a:prstGeom prst="roundRect">
          <a:avLst/>
        </a:prstGeom>
        <a:gradFill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0"/>
        </a:gradFill>
        <a:ln w="9525" cap="flat" cmpd="sng" algn="ctr">
          <a:solidFill>
            <a:schemeClr val="accent6"/>
          </a:solidFill>
          <a:prstDash val="solid"/>
        </a:ln>
        <a:effectLst>
          <a:outerShdw blurRad="50800" dist="38100" dir="5400000" rotWithShape="0">
            <a:srgbClr val="000000">
              <a:alpha val="35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lv-LV" sz="1400" b="1" kern="1200" dirty="0">
              <a:solidFill>
                <a:schemeClr val="accent1">
                  <a:lumMod val="50000"/>
                </a:schemeClr>
              </a:solidFill>
            </a:rPr>
            <a:t>t.sk</a:t>
          </a:r>
          <a:r>
            <a:rPr lang="lv-LV" sz="1400" b="1" kern="1200" dirty="0">
              <a:solidFill>
                <a:schemeClr val="bg2">
                  <a:lumMod val="10000"/>
                </a:schemeClr>
              </a:solidFill>
            </a:rPr>
            <a:t>. </a:t>
          </a:r>
        </a:p>
      </dsp:txBody>
      <dsp:txXfrm>
        <a:off x="6431844" y="1968727"/>
        <a:ext cx="597342" cy="497399"/>
      </dsp:txXfrm>
    </dsp:sp>
    <dsp:sp modelId="{CDEDE8F7-1575-4ACE-A92B-D457FF4E2051}">
      <dsp:nvSpPr>
        <dsp:cNvPr id="0" name=""/>
        <dsp:cNvSpPr/>
      </dsp:nvSpPr>
      <dsp:spPr>
        <a:xfrm>
          <a:off x="2951161" y="1031444"/>
          <a:ext cx="1999188" cy="2069799"/>
        </a:xfrm>
        <a:prstGeom prst="roundRect">
          <a:avLst/>
        </a:prstGeom>
        <a:gradFill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0"/>
        </a:gradFill>
        <a:ln w="9525" cap="flat" cmpd="sng" algn="ctr">
          <a:solidFill>
            <a:schemeClr val="accent6"/>
          </a:solidFill>
          <a:prstDash val="solid"/>
        </a:ln>
        <a:effectLst>
          <a:outerShdw blurRad="50800" dist="38100" dir="5400000" rotWithShape="0">
            <a:srgbClr val="000000">
              <a:alpha val="35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lv-LV" sz="1600" kern="1200" dirty="0">
              <a:solidFill>
                <a:schemeClr val="accent1">
                  <a:lumMod val="50000"/>
                </a:schemeClr>
              </a:solidFill>
              <a:latin typeface="Times New Roman" panose="02020603050405020304" pitchFamily="18" charset="0"/>
              <a:cs typeface="Times New Roman" panose="02020603050405020304" pitchFamily="18" charset="0"/>
            </a:rPr>
            <a:t>Pakalpojuma saņemšanai rindā uz 12.09.2018. bija     </a:t>
          </a:r>
          <a:r>
            <a:rPr lang="lv-LV" sz="1600" b="1" kern="1200" dirty="0">
              <a:solidFill>
                <a:schemeClr val="accent1">
                  <a:lumMod val="50000"/>
                </a:schemeClr>
              </a:solidFill>
              <a:latin typeface="Times New Roman" panose="02020603050405020304" pitchFamily="18" charset="0"/>
              <a:cs typeface="Times New Roman" panose="02020603050405020304" pitchFamily="18" charset="0"/>
            </a:rPr>
            <a:t>32 persona, </a:t>
          </a:r>
        </a:p>
        <a:p>
          <a:pPr lvl="0" algn="ctr" defTabSz="711200">
            <a:lnSpc>
              <a:spcPct val="90000"/>
            </a:lnSpc>
            <a:spcBef>
              <a:spcPct val="0"/>
            </a:spcBef>
            <a:spcAft>
              <a:spcPct val="35000"/>
            </a:spcAft>
          </a:pPr>
          <a:r>
            <a:rPr lang="lv-LV" sz="1600" kern="1200" dirty="0">
              <a:solidFill>
                <a:schemeClr val="accent1">
                  <a:lumMod val="50000"/>
                </a:schemeClr>
              </a:solidFill>
              <a:latin typeface="Times New Roman" panose="02020603050405020304" pitchFamily="18" charset="0"/>
              <a:cs typeface="Times New Roman" panose="02020603050405020304" pitchFamily="18" charset="0"/>
            </a:rPr>
            <a:t>t.sk. </a:t>
          </a:r>
          <a:r>
            <a:rPr lang="lv-LV" sz="1600" b="1" u="sng" kern="1200" dirty="0">
              <a:solidFill>
                <a:schemeClr val="accent1">
                  <a:lumMod val="50000"/>
                </a:schemeClr>
              </a:solidFill>
              <a:latin typeface="Times New Roman" panose="02020603050405020304" pitchFamily="18" charset="0"/>
              <a:cs typeface="Times New Roman" panose="02020603050405020304" pitchFamily="18" charset="0"/>
            </a:rPr>
            <a:t>27 personas </a:t>
          </a:r>
          <a:r>
            <a:rPr lang="lv-LV" sz="1600" u="sng" kern="1200" dirty="0">
              <a:solidFill>
                <a:schemeClr val="accent1">
                  <a:lumMod val="50000"/>
                </a:schemeClr>
              </a:solidFill>
              <a:latin typeface="Times New Roman" panose="02020603050405020304" pitchFamily="18" charset="0"/>
              <a:cs typeface="Times New Roman" panose="02020603050405020304" pitchFamily="18" charset="0"/>
            </a:rPr>
            <a:t>ar smagiem GRT.</a:t>
          </a:r>
          <a:endParaRPr lang="lv-LV" sz="1600" kern="1200" dirty="0">
            <a:solidFill>
              <a:schemeClr val="accent1">
                <a:lumMod val="50000"/>
              </a:schemeClr>
            </a:solidFill>
            <a:latin typeface="Times New Roman" panose="02020603050405020304" pitchFamily="18" charset="0"/>
            <a:cs typeface="Times New Roman" panose="02020603050405020304" pitchFamily="18" charset="0"/>
          </a:endParaRPr>
        </a:p>
      </dsp:txBody>
      <dsp:txXfrm>
        <a:off x="3048753" y="1129036"/>
        <a:ext cx="1804004" cy="1874615"/>
      </dsp:txXfrm>
    </dsp:sp>
    <dsp:sp modelId="{65A02BA3-6741-437D-8ED9-EBC2847BA47C}">
      <dsp:nvSpPr>
        <dsp:cNvPr id="0" name=""/>
        <dsp:cNvSpPr/>
      </dsp:nvSpPr>
      <dsp:spPr>
        <a:xfrm>
          <a:off x="5009269" y="675556"/>
          <a:ext cx="1606285" cy="1511109"/>
        </a:xfrm>
        <a:prstGeom prst="roundRect">
          <a:avLst/>
        </a:prstGeom>
        <a:gradFill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0"/>
        </a:gradFill>
        <a:ln w="9525" cap="flat" cmpd="sng" algn="ctr">
          <a:solidFill>
            <a:schemeClr val="accent6"/>
          </a:solidFill>
          <a:prstDash val="solid"/>
        </a:ln>
        <a:effectLst>
          <a:outerShdw blurRad="50800" dist="38100" dir="5400000" rotWithShape="0">
            <a:srgbClr val="000000">
              <a:alpha val="35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lv-LV" sz="1900" kern="1200" dirty="0">
              <a:solidFill>
                <a:schemeClr val="accent1">
                  <a:lumMod val="50000"/>
                </a:schemeClr>
              </a:solidFill>
              <a:latin typeface="Times New Roman" panose="02020603050405020304" pitchFamily="18" charset="0"/>
              <a:cs typeface="Times New Roman" panose="02020603050405020304" pitchFamily="18" charset="0"/>
            </a:rPr>
            <a:t>2017.gadā saņēma </a:t>
          </a:r>
        </a:p>
        <a:p>
          <a:pPr lvl="0" algn="ctr" defTabSz="844550">
            <a:lnSpc>
              <a:spcPct val="90000"/>
            </a:lnSpc>
            <a:spcBef>
              <a:spcPct val="0"/>
            </a:spcBef>
            <a:spcAft>
              <a:spcPct val="35000"/>
            </a:spcAft>
          </a:pPr>
          <a:r>
            <a:rPr lang="lv-LV" sz="1900" b="1" kern="1200" dirty="0">
              <a:solidFill>
                <a:schemeClr val="accent1">
                  <a:lumMod val="50000"/>
                </a:schemeClr>
              </a:solidFill>
              <a:latin typeface="Times New Roman" panose="02020603050405020304" pitchFamily="18" charset="0"/>
              <a:cs typeface="Times New Roman" panose="02020603050405020304" pitchFamily="18" charset="0"/>
            </a:rPr>
            <a:t>135 personas</a:t>
          </a:r>
          <a:endParaRPr lang="lv-LV" sz="1900" kern="1200" dirty="0">
            <a:solidFill>
              <a:schemeClr val="accent1">
                <a:lumMod val="50000"/>
              </a:schemeClr>
            </a:solidFill>
            <a:latin typeface="Times New Roman" panose="02020603050405020304" pitchFamily="18" charset="0"/>
            <a:cs typeface="Times New Roman" panose="02020603050405020304" pitchFamily="18" charset="0"/>
          </a:endParaRPr>
        </a:p>
      </dsp:txBody>
      <dsp:txXfrm>
        <a:off x="5083035" y="749322"/>
        <a:ext cx="1458753" cy="13635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BD6E02-74B7-4DC4-AB23-208A1206A002}">
      <dsp:nvSpPr>
        <dsp:cNvPr id="0" name=""/>
        <dsp:cNvSpPr/>
      </dsp:nvSpPr>
      <dsp:spPr>
        <a:xfrm>
          <a:off x="37630" y="0"/>
          <a:ext cx="6731121" cy="2713754"/>
        </a:xfrm>
        <a:prstGeom prst="rightArrow">
          <a:avLst/>
        </a:prstGeom>
        <a:gradFill rotWithShape="1">
          <a:gsLst>
            <a:gs pos="0">
              <a:schemeClr val="accent4">
                <a:shade val="15000"/>
                <a:satMod val="180000"/>
              </a:schemeClr>
            </a:gs>
            <a:gs pos="50000">
              <a:schemeClr val="accent4">
                <a:shade val="45000"/>
                <a:satMod val="170000"/>
              </a:schemeClr>
            </a:gs>
            <a:gs pos="70000">
              <a:schemeClr val="accent4">
                <a:tint val="99000"/>
                <a:shade val="65000"/>
                <a:satMod val="155000"/>
              </a:schemeClr>
            </a:gs>
            <a:gs pos="100000">
              <a:schemeClr val="accent4">
                <a:tint val="95500"/>
                <a:shade val="100000"/>
                <a:satMod val="155000"/>
              </a:schemeClr>
            </a:gs>
          </a:gsLst>
          <a:lin ang="16200000" scaled="0"/>
        </a:gradFill>
        <a:ln w="9525" cap="flat" cmpd="sng" algn="ctr">
          <a:solidFill>
            <a:schemeClr val="accent4"/>
          </a:solidFill>
          <a:prstDash val="solid"/>
        </a:ln>
        <a:effectLst>
          <a:outerShdw blurRad="50800" dist="381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sp>
    <dsp:sp modelId="{9F15A703-A276-4770-B9C6-6BF79F094D8E}">
      <dsp:nvSpPr>
        <dsp:cNvPr id="0" name=""/>
        <dsp:cNvSpPr/>
      </dsp:nvSpPr>
      <dsp:spPr>
        <a:xfrm>
          <a:off x="153986" y="83827"/>
          <a:ext cx="3090742" cy="2569741"/>
        </a:xfrm>
        <a:prstGeom prst="roundRect">
          <a:avLst/>
        </a:prstGeom>
        <a:gradFill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0"/>
        </a:gradFill>
        <a:ln w="9525" cap="flat" cmpd="sng" algn="ctr">
          <a:solidFill>
            <a:schemeClr val="accent6"/>
          </a:solidFill>
          <a:prstDash val="solid"/>
        </a:ln>
        <a:effectLst>
          <a:outerShdw blurRad="50800" dist="38100" dir="5400000" rotWithShape="0">
            <a:srgbClr val="000000">
              <a:alpha val="35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lv-LV" sz="2000" kern="1200" dirty="0">
              <a:solidFill>
                <a:schemeClr val="accent1">
                  <a:lumMod val="50000"/>
                </a:schemeClr>
              </a:solidFill>
              <a:latin typeface="Times New Roman"/>
              <a:ea typeface="Times New Roman"/>
            </a:rPr>
            <a:t>Nodrošina: </a:t>
          </a:r>
        </a:p>
        <a:p>
          <a:pPr lvl="0" algn="l" defTabSz="889000">
            <a:lnSpc>
              <a:spcPct val="90000"/>
            </a:lnSpc>
            <a:spcBef>
              <a:spcPct val="0"/>
            </a:spcBef>
            <a:spcAft>
              <a:spcPct val="35000"/>
            </a:spcAft>
          </a:pPr>
          <a:r>
            <a:rPr lang="lv-LV" sz="2000" b="1" kern="1200" dirty="0">
              <a:solidFill>
                <a:schemeClr val="accent1">
                  <a:lumMod val="50000"/>
                </a:schemeClr>
              </a:solidFill>
              <a:latin typeface="Times New Roman"/>
              <a:ea typeface="Times New Roman"/>
            </a:rPr>
            <a:t>6 </a:t>
          </a:r>
          <a:r>
            <a:rPr lang="lv-LV" sz="2000" b="1" kern="1200" dirty="0" err="1">
              <a:solidFill>
                <a:schemeClr val="accent1">
                  <a:lumMod val="50000"/>
                </a:schemeClr>
              </a:solidFill>
              <a:latin typeface="Times New Roman"/>
              <a:ea typeface="Times New Roman"/>
            </a:rPr>
            <a:t>līgumorganizācijas</a:t>
          </a:r>
          <a:r>
            <a:rPr lang="lv-LV" sz="2000" b="1" kern="1200" dirty="0">
              <a:solidFill>
                <a:schemeClr val="accent1">
                  <a:lumMod val="50000"/>
                </a:schemeClr>
              </a:solidFill>
              <a:latin typeface="Times New Roman"/>
              <a:ea typeface="Times New Roman"/>
            </a:rPr>
            <a:t>, </a:t>
          </a:r>
          <a:r>
            <a:rPr lang="lv-LV" sz="1400" b="0" kern="1200" dirty="0">
              <a:solidFill>
                <a:schemeClr val="accent1">
                  <a:lumMod val="50000"/>
                </a:schemeClr>
              </a:solidFill>
              <a:latin typeface="Times New Roman"/>
              <a:ea typeface="Times New Roman"/>
            </a:rPr>
            <a:t>t.sk.:</a:t>
          </a:r>
        </a:p>
        <a:p>
          <a:pPr lvl="0" algn="ctr" defTabSz="889000">
            <a:lnSpc>
              <a:spcPct val="90000"/>
            </a:lnSpc>
            <a:spcBef>
              <a:spcPct val="0"/>
            </a:spcBef>
            <a:spcAft>
              <a:spcPct val="35000"/>
            </a:spcAft>
          </a:pPr>
          <a:r>
            <a:rPr lang="lv-LV" sz="1400" b="1" kern="1200" dirty="0">
              <a:solidFill>
                <a:schemeClr val="accent1">
                  <a:lumMod val="50000"/>
                </a:schemeClr>
              </a:solidFill>
              <a:latin typeface="Times New Roman"/>
              <a:ea typeface="Times New Roman"/>
            </a:rPr>
            <a:t> </a:t>
          </a:r>
          <a:r>
            <a:rPr lang="lv-LV" sz="1400" b="0" kern="1200" dirty="0">
              <a:solidFill>
                <a:schemeClr val="accent1">
                  <a:lumMod val="50000"/>
                </a:schemeClr>
              </a:solidFill>
              <a:latin typeface="Times New Roman"/>
              <a:ea typeface="Times New Roman"/>
            </a:rPr>
            <a:t>b-ba</a:t>
          </a:r>
          <a:r>
            <a:rPr lang="lv-LV" sz="1400" b="0" kern="1200" dirty="0">
              <a:solidFill>
                <a:schemeClr val="accent1">
                  <a:lumMod val="50000"/>
                </a:schemeClr>
              </a:solidFill>
              <a:latin typeface="Times New Roman"/>
            </a:rPr>
            <a:t> „Svētā Jāņa Palīdzība”</a:t>
          </a:r>
          <a:endParaRPr lang="lv-LV" sz="1400" b="0" kern="1200" dirty="0">
            <a:solidFill>
              <a:schemeClr val="accent1">
                <a:lumMod val="50000"/>
              </a:schemeClr>
            </a:solidFill>
            <a:latin typeface="Times New Roman"/>
            <a:ea typeface="Times New Roman"/>
          </a:endParaRPr>
        </a:p>
        <a:p>
          <a:pPr lvl="0" algn="ctr" defTabSz="889000">
            <a:lnSpc>
              <a:spcPct val="90000"/>
            </a:lnSpc>
            <a:spcBef>
              <a:spcPct val="0"/>
            </a:spcBef>
            <a:spcAft>
              <a:spcPct val="35000"/>
            </a:spcAft>
          </a:pPr>
          <a:r>
            <a:rPr lang="lv-LV" sz="1400" b="0" kern="1200" dirty="0">
              <a:solidFill>
                <a:schemeClr val="accent1">
                  <a:lumMod val="50000"/>
                </a:schemeClr>
              </a:solidFill>
              <a:latin typeface="Times New Roman"/>
            </a:rPr>
            <a:t>nodibinājums "Fonds KOPĀ"</a:t>
          </a:r>
          <a:endParaRPr lang="lv-LV" sz="1400" b="0" kern="1200" dirty="0">
            <a:solidFill>
              <a:schemeClr val="accent1">
                <a:lumMod val="50000"/>
              </a:schemeClr>
            </a:solidFill>
            <a:latin typeface="Times New Roman"/>
            <a:ea typeface="Times New Roman"/>
          </a:endParaRPr>
        </a:p>
        <a:p>
          <a:pPr lvl="0" algn="ctr" defTabSz="889000">
            <a:lnSpc>
              <a:spcPct val="90000"/>
            </a:lnSpc>
            <a:spcBef>
              <a:spcPct val="0"/>
            </a:spcBef>
            <a:spcAft>
              <a:spcPct val="35000"/>
            </a:spcAft>
          </a:pPr>
          <a:r>
            <a:rPr lang="lv-LV" sz="1400" b="0" kern="1200" dirty="0">
              <a:solidFill>
                <a:schemeClr val="accent1">
                  <a:lumMod val="50000"/>
                </a:schemeClr>
              </a:solidFill>
              <a:latin typeface="Times New Roman"/>
            </a:rPr>
            <a:t>b-ba “Rīgas pilsētas ”Rūpju bērns”” </a:t>
          </a:r>
        </a:p>
        <a:p>
          <a:pPr lvl="0" algn="ctr" defTabSz="889000">
            <a:lnSpc>
              <a:spcPct val="90000"/>
            </a:lnSpc>
            <a:spcBef>
              <a:spcPct val="0"/>
            </a:spcBef>
            <a:spcAft>
              <a:spcPct val="35000"/>
            </a:spcAft>
          </a:pPr>
          <a:r>
            <a:rPr lang="lv-LV" sz="1400" b="0" kern="1200" dirty="0">
              <a:solidFill>
                <a:schemeClr val="accent1">
                  <a:lumMod val="50000"/>
                </a:schemeClr>
              </a:solidFill>
              <a:latin typeface="Times New Roman"/>
            </a:rPr>
            <a:t>b-ba "Gaismas stars"  </a:t>
          </a:r>
        </a:p>
        <a:p>
          <a:pPr lvl="0" algn="ctr" defTabSz="889000">
            <a:lnSpc>
              <a:spcPct val="90000"/>
            </a:lnSpc>
            <a:spcBef>
              <a:spcPct val="0"/>
            </a:spcBef>
            <a:spcAft>
              <a:spcPct val="35000"/>
            </a:spcAft>
          </a:pPr>
          <a:r>
            <a:rPr lang="lv-LV" sz="1400" b="0" kern="1200" dirty="0">
              <a:solidFill>
                <a:schemeClr val="accent1">
                  <a:lumMod val="50000"/>
                </a:schemeClr>
              </a:solidFill>
              <a:latin typeface="Times New Roman"/>
            </a:rPr>
            <a:t>  b-ba  „Latvijas Kustība par neatkarīgu dzīvi”</a:t>
          </a:r>
        </a:p>
        <a:p>
          <a:pPr lvl="0" algn="ctr" defTabSz="889000">
            <a:lnSpc>
              <a:spcPct val="90000"/>
            </a:lnSpc>
            <a:spcBef>
              <a:spcPct val="0"/>
            </a:spcBef>
            <a:spcAft>
              <a:spcPct val="35000"/>
            </a:spcAft>
          </a:pPr>
          <a:r>
            <a:rPr lang="lv-LV" sz="1400" b="0" kern="1200" dirty="0">
              <a:solidFill>
                <a:schemeClr val="accent1">
                  <a:lumMod val="50000"/>
                </a:schemeClr>
              </a:solidFill>
              <a:latin typeface="Times New Roman"/>
            </a:rPr>
            <a:t>SIA "SARC "Saule"" </a:t>
          </a:r>
          <a:endParaRPr lang="lv-LV" sz="1400" b="0" kern="1200" dirty="0">
            <a:solidFill>
              <a:schemeClr val="accent1">
                <a:lumMod val="50000"/>
              </a:schemeClr>
            </a:solidFill>
          </a:endParaRPr>
        </a:p>
      </dsp:txBody>
      <dsp:txXfrm>
        <a:off x="279430" y="209271"/>
        <a:ext cx="2839854" cy="2318853"/>
      </dsp:txXfrm>
    </dsp:sp>
    <dsp:sp modelId="{E5DCC248-8C4F-4E62-A71D-6FFD9EC7C537}">
      <dsp:nvSpPr>
        <dsp:cNvPr id="0" name=""/>
        <dsp:cNvSpPr/>
      </dsp:nvSpPr>
      <dsp:spPr>
        <a:xfrm>
          <a:off x="5086767" y="521855"/>
          <a:ext cx="1299408" cy="1312089"/>
        </a:xfrm>
        <a:prstGeom prst="roundRect">
          <a:avLst/>
        </a:prstGeom>
        <a:gradFill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0"/>
        </a:gradFill>
        <a:ln w="9525" cap="flat" cmpd="sng" algn="ctr">
          <a:solidFill>
            <a:schemeClr val="accent6"/>
          </a:solidFill>
          <a:prstDash val="solid"/>
        </a:ln>
        <a:effectLst>
          <a:outerShdw blurRad="50800" dist="38100" dir="5400000" rotWithShape="0">
            <a:srgbClr val="000000">
              <a:alpha val="35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a:solidFill>
                <a:schemeClr val="accent1">
                  <a:lumMod val="50000"/>
                </a:schemeClr>
              </a:solidFill>
              <a:latin typeface="Times New Roman" panose="02020603050405020304" pitchFamily="18" charset="0"/>
              <a:cs typeface="Times New Roman" panose="02020603050405020304" pitchFamily="18" charset="0"/>
            </a:rPr>
            <a:t>2017.gadā saņēma </a:t>
          </a:r>
        </a:p>
        <a:p>
          <a:pPr lvl="0" algn="ctr" defTabSz="800100">
            <a:lnSpc>
              <a:spcPct val="90000"/>
            </a:lnSpc>
            <a:spcBef>
              <a:spcPct val="0"/>
            </a:spcBef>
            <a:spcAft>
              <a:spcPct val="35000"/>
            </a:spcAft>
          </a:pPr>
          <a:r>
            <a:rPr lang="lv-LV" sz="2000" b="1" kern="1200" dirty="0">
              <a:solidFill>
                <a:schemeClr val="accent1">
                  <a:lumMod val="50000"/>
                </a:schemeClr>
              </a:solidFill>
              <a:latin typeface="Times New Roman" panose="02020603050405020304" pitchFamily="18" charset="0"/>
              <a:cs typeface="Times New Roman" panose="02020603050405020304" pitchFamily="18" charset="0"/>
            </a:rPr>
            <a:t>350</a:t>
          </a:r>
          <a:r>
            <a:rPr lang="lv-LV" sz="2000" kern="1200" dirty="0">
              <a:solidFill>
                <a:schemeClr val="accent1">
                  <a:lumMod val="50000"/>
                </a:schemeClr>
              </a:solidFill>
              <a:latin typeface="Times New Roman" panose="02020603050405020304" pitchFamily="18" charset="0"/>
              <a:cs typeface="Times New Roman" panose="02020603050405020304" pitchFamily="18" charset="0"/>
            </a:rPr>
            <a:t> personas</a:t>
          </a:r>
        </a:p>
      </dsp:txBody>
      <dsp:txXfrm>
        <a:off x="5150199" y="585287"/>
        <a:ext cx="1172544" cy="1185225"/>
      </dsp:txXfrm>
    </dsp:sp>
    <dsp:sp modelId="{08555ECC-F908-4DA0-8550-65A77D161D9C}">
      <dsp:nvSpPr>
        <dsp:cNvPr id="0" name=""/>
        <dsp:cNvSpPr/>
      </dsp:nvSpPr>
      <dsp:spPr>
        <a:xfrm>
          <a:off x="6210987" y="1116254"/>
          <a:ext cx="557764" cy="254789"/>
        </a:xfrm>
        <a:prstGeom prst="roundRect">
          <a:avLst/>
        </a:prstGeom>
        <a:gradFill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0"/>
        </a:gradFill>
        <a:ln w="9525" cap="flat" cmpd="sng" algn="ctr">
          <a:solidFill>
            <a:schemeClr val="accent6"/>
          </a:solidFill>
          <a:prstDash val="solid"/>
        </a:ln>
        <a:effectLst>
          <a:outerShdw blurRad="50800" dist="38100" dir="5400000" rotWithShape="0">
            <a:srgbClr val="000000">
              <a:alpha val="35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lv-LV" sz="1400" b="1" kern="1200" dirty="0">
              <a:solidFill>
                <a:schemeClr val="accent1">
                  <a:lumMod val="50000"/>
                </a:schemeClr>
              </a:solidFill>
            </a:rPr>
            <a:t>t.sk</a:t>
          </a:r>
          <a:r>
            <a:rPr lang="lv-LV" sz="1400" b="1" kern="1200" dirty="0">
              <a:solidFill>
                <a:schemeClr val="bg2">
                  <a:lumMod val="10000"/>
                </a:schemeClr>
              </a:solidFill>
            </a:rPr>
            <a:t>. </a:t>
          </a:r>
        </a:p>
      </dsp:txBody>
      <dsp:txXfrm>
        <a:off x="6223425" y="1128692"/>
        <a:ext cx="532888" cy="229913"/>
      </dsp:txXfrm>
    </dsp:sp>
    <dsp:sp modelId="{B281033E-61AB-4917-BDCD-BF188DF8426D}">
      <dsp:nvSpPr>
        <dsp:cNvPr id="0" name=""/>
        <dsp:cNvSpPr/>
      </dsp:nvSpPr>
      <dsp:spPr>
        <a:xfrm>
          <a:off x="3333740" y="953836"/>
          <a:ext cx="1776407" cy="1587731"/>
        </a:xfrm>
        <a:prstGeom prst="roundRect">
          <a:avLst/>
        </a:prstGeom>
        <a:gradFill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0"/>
        </a:gradFill>
        <a:ln w="9525" cap="flat" cmpd="sng" algn="ctr">
          <a:solidFill>
            <a:schemeClr val="accent6"/>
          </a:solidFill>
          <a:prstDash val="solid"/>
        </a:ln>
        <a:effectLst>
          <a:outerShdw blurRad="50800" dist="38100" dir="5400000" rotWithShape="0">
            <a:srgbClr val="000000">
              <a:alpha val="35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b="0" kern="1200" dirty="0">
              <a:solidFill>
                <a:schemeClr val="accent1">
                  <a:lumMod val="50000"/>
                </a:schemeClr>
              </a:solidFill>
              <a:latin typeface="Times New Roman" panose="02020603050405020304" pitchFamily="18" charset="0"/>
              <a:cs typeface="Times New Roman" panose="02020603050405020304" pitchFamily="18" charset="0"/>
            </a:rPr>
            <a:t>Piešķir, </a:t>
          </a:r>
          <a:r>
            <a:rPr lang="lv-LV" sz="1800" b="1" kern="1200" dirty="0">
              <a:solidFill>
                <a:schemeClr val="accent1">
                  <a:lumMod val="50000"/>
                </a:schemeClr>
              </a:solidFill>
              <a:latin typeface="Times New Roman" panose="02020603050405020304" pitchFamily="18" charset="0"/>
              <a:cs typeface="Times New Roman" panose="02020603050405020304" pitchFamily="18" charset="0"/>
            </a:rPr>
            <a:t>neizvērtējot personas ienākumus </a:t>
          </a:r>
          <a:r>
            <a:rPr lang="lv-LV" sz="1800" b="0" kern="1200" dirty="0">
              <a:solidFill>
                <a:schemeClr val="accent1">
                  <a:lumMod val="50000"/>
                </a:schemeClr>
              </a:solidFill>
              <a:latin typeface="Times New Roman" panose="02020603050405020304" pitchFamily="18" charset="0"/>
              <a:cs typeface="Times New Roman" panose="02020603050405020304" pitchFamily="18" charset="0"/>
            </a:rPr>
            <a:t>un materiālo stāvokli</a:t>
          </a:r>
        </a:p>
      </dsp:txBody>
      <dsp:txXfrm>
        <a:off x="3411247" y="1031343"/>
        <a:ext cx="1621393" cy="14327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0.22807</cdr:x>
      <cdr:y>0.35135</cdr:y>
    </cdr:from>
    <cdr:to>
      <cdr:x>0.33333</cdr:x>
      <cdr:y>0.40541</cdr:y>
    </cdr:to>
    <cdr:sp macro="" textlink="">
      <cdr:nvSpPr>
        <cdr:cNvPr id="9" name="TextBox 8"/>
        <cdr:cNvSpPr txBox="1"/>
      </cdr:nvSpPr>
      <cdr:spPr>
        <a:xfrm xmlns:a="http://schemas.openxmlformats.org/drawingml/2006/main">
          <a:off x="936104" y="1872208"/>
          <a:ext cx="432048"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lv-LV" sz="1100" dirty="0"/>
        </a:p>
      </cdr:txBody>
    </cdr:sp>
  </cdr:relSizeAnchor>
  <cdr:relSizeAnchor xmlns:cdr="http://schemas.openxmlformats.org/drawingml/2006/chartDrawing">
    <cdr:from>
      <cdr:x>0.33333</cdr:x>
      <cdr:y>0.2027</cdr:y>
    </cdr:from>
    <cdr:to>
      <cdr:x>0.49123</cdr:x>
      <cdr:y>0.27027</cdr:y>
    </cdr:to>
    <cdr:sp macro="" textlink="">
      <cdr:nvSpPr>
        <cdr:cNvPr id="10" name="TextBox 9"/>
        <cdr:cNvSpPr txBox="1"/>
      </cdr:nvSpPr>
      <cdr:spPr>
        <a:xfrm xmlns:a="http://schemas.openxmlformats.org/drawingml/2006/main">
          <a:off x="1368152" y="1080120"/>
          <a:ext cx="648072"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800" b="1" dirty="0"/>
            <a:t>14</a:t>
          </a:r>
        </a:p>
      </cdr:txBody>
    </cdr:sp>
  </cdr:relSizeAnchor>
  <cdr:relSizeAnchor xmlns:cdr="http://schemas.openxmlformats.org/drawingml/2006/chartDrawing">
    <cdr:from>
      <cdr:x>0.59649</cdr:x>
      <cdr:y>0.83784</cdr:y>
    </cdr:from>
    <cdr:to>
      <cdr:x>0.80702</cdr:x>
      <cdr:y>0.87838</cdr:y>
    </cdr:to>
    <cdr:sp macro="" textlink="">
      <cdr:nvSpPr>
        <cdr:cNvPr id="11" name="TextBox 10"/>
        <cdr:cNvSpPr txBox="1"/>
      </cdr:nvSpPr>
      <cdr:spPr>
        <a:xfrm xmlns:a="http://schemas.openxmlformats.org/drawingml/2006/main">
          <a:off x="2448272" y="4464496"/>
          <a:ext cx="864096"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lv-LV" sz="1100" dirty="0"/>
        </a:p>
      </cdr:txBody>
    </cdr:sp>
  </cdr:relSizeAnchor>
  <cdr:relSizeAnchor xmlns:cdr="http://schemas.openxmlformats.org/drawingml/2006/chartDrawing">
    <cdr:from>
      <cdr:x>0.52632</cdr:x>
      <cdr:y>0.7973</cdr:y>
    </cdr:from>
    <cdr:to>
      <cdr:x>0.75439</cdr:x>
      <cdr:y>0.85135</cdr:y>
    </cdr:to>
    <cdr:sp macro="" textlink="">
      <cdr:nvSpPr>
        <cdr:cNvPr id="12" name="TextBox 11"/>
        <cdr:cNvSpPr txBox="1"/>
      </cdr:nvSpPr>
      <cdr:spPr>
        <a:xfrm xmlns:a="http://schemas.openxmlformats.org/drawingml/2006/main">
          <a:off x="2160240" y="4248472"/>
          <a:ext cx="936104"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lv-LV" sz="1100" dirty="0"/>
        </a:p>
      </cdr:txBody>
    </cdr:sp>
  </cdr:relSizeAnchor>
  <cdr:relSizeAnchor xmlns:cdr="http://schemas.openxmlformats.org/drawingml/2006/chartDrawing">
    <cdr:from>
      <cdr:x>0.08772</cdr:x>
      <cdr:y>0.05919</cdr:y>
    </cdr:from>
    <cdr:to>
      <cdr:x>0.59649</cdr:x>
      <cdr:y>0.15379</cdr:y>
    </cdr:to>
    <cdr:sp macro="" textlink="">
      <cdr:nvSpPr>
        <cdr:cNvPr id="13" name="TextBox 12"/>
        <cdr:cNvSpPr txBox="1"/>
      </cdr:nvSpPr>
      <cdr:spPr>
        <a:xfrm xmlns:a="http://schemas.openxmlformats.org/drawingml/2006/main">
          <a:off x="360040" y="315416"/>
          <a:ext cx="2088232"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lv-LV" sz="1100" dirty="0"/>
        </a:p>
      </cdr:txBody>
    </cdr:sp>
  </cdr:relSizeAnchor>
  <cdr:relSizeAnchor xmlns:cdr="http://schemas.openxmlformats.org/drawingml/2006/chartDrawing">
    <cdr:from>
      <cdr:x>0.08772</cdr:x>
      <cdr:y>0.01351</cdr:y>
    </cdr:from>
    <cdr:to>
      <cdr:x>0.98305</cdr:x>
      <cdr:y>0.18919</cdr:y>
    </cdr:to>
    <cdr:sp macro="" textlink="">
      <cdr:nvSpPr>
        <cdr:cNvPr id="14" name="TextBox 13"/>
        <cdr:cNvSpPr txBox="1"/>
      </cdr:nvSpPr>
      <cdr:spPr>
        <a:xfrm xmlns:a="http://schemas.openxmlformats.org/drawingml/2006/main">
          <a:off x="372672" y="72008"/>
          <a:ext cx="3803791" cy="93610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lv-LV" sz="1600" dirty="0">
              <a:solidFill>
                <a:schemeClr val="accent1">
                  <a:lumMod val="50000"/>
                </a:schemeClr>
              </a:solidFill>
            </a:rPr>
            <a:t>2017.gadā pakalpojumu faktiski </a:t>
          </a:r>
          <a:r>
            <a:rPr lang="lv-LV" sz="1600" b="1" dirty="0">
              <a:solidFill>
                <a:schemeClr val="bg2">
                  <a:lumMod val="10000"/>
                </a:schemeClr>
              </a:solidFill>
            </a:rPr>
            <a:t>saņēma</a:t>
          </a:r>
          <a:r>
            <a:rPr lang="lv-LV" sz="1600" dirty="0">
              <a:solidFill>
                <a:schemeClr val="accent1">
                  <a:lumMod val="50000"/>
                </a:schemeClr>
              </a:solidFill>
            </a:rPr>
            <a:t> </a:t>
          </a:r>
          <a:r>
            <a:rPr lang="lv-LV" sz="1600" b="1" dirty="0">
              <a:solidFill>
                <a:schemeClr val="accent1">
                  <a:lumMod val="50000"/>
                </a:schemeClr>
              </a:solidFill>
            </a:rPr>
            <a:t>135 </a:t>
          </a:r>
          <a:r>
            <a:rPr lang="lv-LV" sz="1600" dirty="0">
              <a:solidFill>
                <a:schemeClr val="accent1">
                  <a:lumMod val="50000"/>
                </a:schemeClr>
              </a:solidFill>
            </a:rPr>
            <a:t>personas, no kurām </a:t>
          </a:r>
          <a:r>
            <a:rPr lang="lv-LV" sz="1600" b="1" dirty="0">
              <a:solidFill>
                <a:schemeClr val="accent1">
                  <a:lumMod val="50000"/>
                </a:schemeClr>
              </a:solidFill>
            </a:rPr>
            <a:t>14 personas </a:t>
          </a:r>
          <a:r>
            <a:rPr lang="lv-LV" sz="1600" b="1" dirty="0">
              <a:solidFill>
                <a:schemeClr val="accent5">
                  <a:lumMod val="50000"/>
                </a:schemeClr>
              </a:solidFill>
            </a:rPr>
            <a:t>uzsāka</a:t>
          </a:r>
          <a:r>
            <a:rPr lang="lv-LV" sz="1600" b="1" dirty="0">
              <a:solidFill>
                <a:schemeClr val="accent1">
                  <a:lumMod val="50000"/>
                </a:schemeClr>
              </a:solidFill>
            </a:rPr>
            <a:t> patstāvīgu dzīvi</a:t>
          </a:r>
        </a:p>
      </cdr:txBody>
    </cdr:sp>
  </cdr:relSizeAnchor>
  <cdr:relSizeAnchor xmlns:cdr="http://schemas.openxmlformats.org/drawingml/2006/chartDrawing">
    <cdr:from>
      <cdr:x>0.47368</cdr:x>
      <cdr:y>0.66216</cdr:y>
    </cdr:from>
    <cdr:to>
      <cdr:x>0.75439</cdr:x>
      <cdr:y>0.71622</cdr:y>
    </cdr:to>
    <cdr:sp macro="" textlink="">
      <cdr:nvSpPr>
        <cdr:cNvPr id="15" name="TextBox 14"/>
        <cdr:cNvSpPr txBox="1"/>
      </cdr:nvSpPr>
      <cdr:spPr>
        <a:xfrm xmlns:a="http://schemas.openxmlformats.org/drawingml/2006/main">
          <a:off x="1944216" y="3528392"/>
          <a:ext cx="1152128"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800" b="1" dirty="0"/>
            <a:t>135</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1"/>
            <a:ext cx="2918249" cy="493395"/>
          </a:xfrm>
          <a:prstGeom prst="rect">
            <a:avLst/>
          </a:prstGeom>
        </p:spPr>
        <p:txBody>
          <a:bodyPr vert="horz" lIns="91367" tIns="45683" rIns="91367" bIns="45683" rtlCol="0"/>
          <a:lstStyle>
            <a:lvl1pPr algn="l">
              <a:defRPr sz="1200"/>
            </a:lvl1pPr>
          </a:lstStyle>
          <a:p>
            <a:endParaRPr lang="lv-LV"/>
          </a:p>
        </p:txBody>
      </p:sp>
      <p:sp>
        <p:nvSpPr>
          <p:cNvPr id="3" name="Datuma vietturis 2"/>
          <p:cNvSpPr>
            <a:spLocks noGrp="1"/>
          </p:cNvSpPr>
          <p:nvPr>
            <p:ph type="dt" sz="quarter" idx="1"/>
          </p:nvPr>
        </p:nvSpPr>
        <p:spPr>
          <a:xfrm>
            <a:off x="3815928" y="1"/>
            <a:ext cx="2918249" cy="493395"/>
          </a:xfrm>
          <a:prstGeom prst="rect">
            <a:avLst/>
          </a:prstGeom>
        </p:spPr>
        <p:txBody>
          <a:bodyPr vert="horz" lIns="91367" tIns="45683" rIns="91367" bIns="45683" rtlCol="0"/>
          <a:lstStyle>
            <a:lvl1pPr algn="r">
              <a:defRPr sz="1200"/>
            </a:lvl1pPr>
          </a:lstStyle>
          <a:p>
            <a:fld id="{9DA03093-E429-4B23-8B83-6FDE73C23307}" type="datetimeFigureOut">
              <a:rPr lang="lv-LV" smtClean="0"/>
              <a:t>18.09.2018</a:t>
            </a:fld>
            <a:endParaRPr lang="lv-LV"/>
          </a:p>
        </p:txBody>
      </p:sp>
      <p:sp>
        <p:nvSpPr>
          <p:cNvPr id="4" name="Kājenes vietturis 3"/>
          <p:cNvSpPr>
            <a:spLocks noGrp="1"/>
          </p:cNvSpPr>
          <p:nvPr>
            <p:ph type="ftr" sz="quarter" idx="2"/>
          </p:nvPr>
        </p:nvSpPr>
        <p:spPr>
          <a:xfrm>
            <a:off x="0" y="9371332"/>
            <a:ext cx="2918249" cy="493394"/>
          </a:xfrm>
          <a:prstGeom prst="rect">
            <a:avLst/>
          </a:prstGeom>
        </p:spPr>
        <p:txBody>
          <a:bodyPr vert="horz" lIns="91367" tIns="45683" rIns="91367" bIns="45683" rtlCol="0" anchor="b"/>
          <a:lstStyle>
            <a:lvl1pPr algn="l">
              <a:defRPr sz="1200"/>
            </a:lvl1pPr>
          </a:lstStyle>
          <a:p>
            <a:endParaRPr lang="lv-LV"/>
          </a:p>
        </p:txBody>
      </p:sp>
      <p:sp>
        <p:nvSpPr>
          <p:cNvPr id="5" name="Slaida numura vietturis 4"/>
          <p:cNvSpPr>
            <a:spLocks noGrp="1"/>
          </p:cNvSpPr>
          <p:nvPr>
            <p:ph type="sldNum" sz="quarter" idx="3"/>
          </p:nvPr>
        </p:nvSpPr>
        <p:spPr>
          <a:xfrm>
            <a:off x="3815928" y="9371332"/>
            <a:ext cx="2918249" cy="493394"/>
          </a:xfrm>
          <a:prstGeom prst="rect">
            <a:avLst/>
          </a:prstGeom>
        </p:spPr>
        <p:txBody>
          <a:bodyPr vert="horz" lIns="91367" tIns="45683" rIns="91367" bIns="45683" rtlCol="0" anchor="b"/>
          <a:lstStyle>
            <a:lvl1pPr algn="r">
              <a:defRPr sz="1200"/>
            </a:lvl1pPr>
          </a:lstStyle>
          <a:p>
            <a:fld id="{70C2F66F-1754-4B22-99EB-BD1208B92D05}" type="slidenum">
              <a:rPr lang="lv-LV" smtClean="0"/>
              <a:t>‹#›</a:t>
            </a:fld>
            <a:endParaRPr lang="lv-LV"/>
          </a:p>
        </p:txBody>
      </p:sp>
    </p:spTree>
    <p:extLst>
      <p:ext uri="{BB962C8B-B14F-4D97-AF65-F5344CB8AC3E}">
        <p14:creationId xmlns:p14="http://schemas.microsoft.com/office/powerpoint/2010/main" val="4238023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18830" cy="493316"/>
          </a:xfrm>
          <a:prstGeom prst="rect">
            <a:avLst/>
          </a:prstGeom>
        </p:spPr>
        <p:txBody>
          <a:bodyPr vert="horz" lIns="91367" tIns="45683" rIns="91367" bIns="45683" rtlCol="0"/>
          <a:lstStyle>
            <a:lvl1pPr algn="l">
              <a:defRPr sz="1200"/>
            </a:lvl1pPr>
          </a:lstStyle>
          <a:p>
            <a:endParaRPr lang="lv-LV"/>
          </a:p>
        </p:txBody>
      </p:sp>
      <p:sp>
        <p:nvSpPr>
          <p:cNvPr id="3" name="Datuma vietturis 2"/>
          <p:cNvSpPr>
            <a:spLocks noGrp="1"/>
          </p:cNvSpPr>
          <p:nvPr>
            <p:ph type="dt" idx="1"/>
          </p:nvPr>
        </p:nvSpPr>
        <p:spPr>
          <a:xfrm>
            <a:off x="3815374" y="0"/>
            <a:ext cx="2918830" cy="493316"/>
          </a:xfrm>
          <a:prstGeom prst="rect">
            <a:avLst/>
          </a:prstGeom>
        </p:spPr>
        <p:txBody>
          <a:bodyPr vert="horz" lIns="91367" tIns="45683" rIns="91367" bIns="45683" rtlCol="0"/>
          <a:lstStyle>
            <a:lvl1pPr algn="r">
              <a:defRPr sz="1200"/>
            </a:lvl1pPr>
          </a:lstStyle>
          <a:p>
            <a:fld id="{F379908A-6871-426C-AEA9-213C3DFCDB12}" type="datetimeFigureOut">
              <a:rPr lang="lv-LV" smtClean="0"/>
              <a:t>18.09.2018</a:t>
            </a:fld>
            <a:endParaRPr lang="lv-LV"/>
          </a:p>
        </p:txBody>
      </p:sp>
      <p:sp>
        <p:nvSpPr>
          <p:cNvPr id="4" name="Slaida attēla vietturis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67" tIns="45683" rIns="91367" bIns="45683" rtlCol="0" anchor="ctr"/>
          <a:lstStyle/>
          <a:p>
            <a:endParaRPr lang="lv-LV"/>
          </a:p>
        </p:txBody>
      </p:sp>
      <p:sp>
        <p:nvSpPr>
          <p:cNvPr id="5" name="Piezīmju vietturis 4"/>
          <p:cNvSpPr>
            <a:spLocks noGrp="1"/>
          </p:cNvSpPr>
          <p:nvPr>
            <p:ph type="body" sz="quarter" idx="3"/>
          </p:nvPr>
        </p:nvSpPr>
        <p:spPr>
          <a:xfrm>
            <a:off x="673577" y="4686499"/>
            <a:ext cx="5388610" cy="4439841"/>
          </a:xfrm>
          <a:prstGeom prst="rect">
            <a:avLst/>
          </a:prstGeom>
        </p:spPr>
        <p:txBody>
          <a:bodyPr vert="horz" lIns="91367" tIns="45683" rIns="91367" bIns="45683" rtlCol="0"/>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9371285"/>
            <a:ext cx="2918830" cy="493316"/>
          </a:xfrm>
          <a:prstGeom prst="rect">
            <a:avLst/>
          </a:prstGeom>
        </p:spPr>
        <p:txBody>
          <a:bodyPr vert="horz" lIns="91367" tIns="45683" rIns="91367" bIns="45683" rtlCol="0" anchor="b"/>
          <a:lstStyle>
            <a:lvl1pPr algn="l">
              <a:defRPr sz="1200"/>
            </a:lvl1pPr>
          </a:lstStyle>
          <a:p>
            <a:endParaRPr lang="lv-LV"/>
          </a:p>
        </p:txBody>
      </p:sp>
      <p:sp>
        <p:nvSpPr>
          <p:cNvPr id="7" name="Slaida numura vietturis 6"/>
          <p:cNvSpPr>
            <a:spLocks noGrp="1"/>
          </p:cNvSpPr>
          <p:nvPr>
            <p:ph type="sldNum" sz="quarter" idx="5"/>
          </p:nvPr>
        </p:nvSpPr>
        <p:spPr>
          <a:xfrm>
            <a:off x="3815374" y="9371285"/>
            <a:ext cx="2918830" cy="493316"/>
          </a:xfrm>
          <a:prstGeom prst="rect">
            <a:avLst/>
          </a:prstGeom>
        </p:spPr>
        <p:txBody>
          <a:bodyPr vert="horz" lIns="91367" tIns="45683" rIns="91367" bIns="45683" rtlCol="0" anchor="b"/>
          <a:lstStyle>
            <a:lvl1pPr algn="r">
              <a:defRPr sz="1200"/>
            </a:lvl1pPr>
          </a:lstStyle>
          <a:p>
            <a:fld id="{0A0F4E85-F90D-46CE-8592-2F29237DE440}" type="slidenum">
              <a:rPr lang="lv-LV" smtClean="0"/>
              <a:t>‹#›</a:t>
            </a:fld>
            <a:endParaRPr lang="lv-LV"/>
          </a:p>
        </p:txBody>
      </p:sp>
    </p:spTree>
    <p:extLst>
      <p:ext uri="{BB962C8B-B14F-4D97-AF65-F5344CB8AC3E}">
        <p14:creationId xmlns:p14="http://schemas.microsoft.com/office/powerpoint/2010/main" val="3727198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0A0F4E85-F90D-46CE-8592-2F29237DE440}" type="slidenum">
              <a:rPr lang="lv-LV" smtClean="0"/>
              <a:t>1</a:t>
            </a:fld>
            <a:endParaRPr lang="lv-LV"/>
          </a:p>
        </p:txBody>
      </p:sp>
    </p:spTree>
    <p:extLst>
      <p:ext uri="{BB962C8B-B14F-4D97-AF65-F5344CB8AC3E}">
        <p14:creationId xmlns:p14="http://schemas.microsoft.com/office/powerpoint/2010/main" val="2194419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A339B3D4-79E4-4574-AE8B-E99CEB1D40BC}" type="slidenum">
              <a:rPr lang="lv-LV" smtClean="0"/>
              <a:t>3</a:t>
            </a:fld>
            <a:endParaRPr lang="lv-LV"/>
          </a:p>
        </p:txBody>
      </p:sp>
    </p:spTree>
    <p:extLst>
      <p:ext uri="{BB962C8B-B14F-4D97-AF65-F5344CB8AC3E}">
        <p14:creationId xmlns:p14="http://schemas.microsoft.com/office/powerpoint/2010/main" val="3182311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dirty="0"/>
              <a:t>Iekšējie noteikumi paredz, ka ar 1.oktobri grupu dzīvokļos jāveido izvērtēšanas komisijas, kur piedalās RSD, grupu dzīvoklis, ja vajag ārsts un dod atzinumu par klienta piemērotību grupu dzīvoklim vai alternatīvu risinājumu. Labas atsauksmes. </a:t>
            </a:r>
          </a:p>
        </p:txBody>
      </p:sp>
      <p:sp>
        <p:nvSpPr>
          <p:cNvPr id="4" name="Slaida numura vietturis 3"/>
          <p:cNvSpPr>
            <a:spLocks noGrp="1"/>
          </p:cNvSpPr>
          <p:nvPr>
            <p:ph type="sldNum" sz="quarter" idx="10"/>
          </p:nvPr>
        </p:nvSpPr>
        <p:spPr/>
        <p:txBody>
          <a:bodyPr/>
          <a:lstStyle/>
          <a:p>
            <a:fld id="{0A0F4E85-F90D-46CE-8592-2F29237DE440}" type="slidenum">
              <a:rPr lang="lv-LV" smtClean="0"/>
              <a:t>6</a:t>
            </a:fld>
            <a:endParaRPr lang="lv-LV"/>
          </a:p>
        </p:txBody>
      </p:sp>
    </p:spTree>
    <p:extLst>
      <p:ext uri="{BB962C8B-B14F-4D97-AF65-F5344CB8AC3E}">
        <p14:creationId xmlns:p14="http://schemas.microsoft.com/office/powerpoint/2010/main" val="524403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0A0F4E85-F90D-46CE-8592-2F29237DE440}" type="slidenum">
              <a:rPr lang="lv-LV" smtClean="0"/>
              <a:t>16</a:t>
            </a:fld>
            <a:endParaRPr lang="lv-LV"/>
          </a:p>
        </p:txBody>
      </p:sp>
    </p:spTree>
    <p:extLst>
      <p:ext uri="{BB962C8B-B14F-4D97-AF65-F5344CB8AC3E}">
        <p14:creationId xmlns:p14="http://schemas.microsoft.com/office/powerpoint/2010/main" val="4280793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sp>
        <p:nvSpPr>
          <p:cNvPr id="4"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anchor="ctr"/>
          <a:lstStyle/>
          <a:p>
            <a:pPr algn="ctr" defTabSz="914189">
              <a:defRPr/>
            </a:pPr>
            <a:endParaRPr lang="en-US">
              <a:solidFill>
                <a:prstClr val="white"/>
              </a:solidFill>
            </a:endParaRPr>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7" name="Freeform 18"/>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8" name="Freeform 22"/>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p:nvSpPr>
            <p:cNvPr id="9" name="Freeform 26"/>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useBgFill="1">
          <p:nvSpPr>
            <p:cNvPr id="10" name="Freeform 10"/>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lv-LV"/>
              <a:t>Rediģēt šablona virsraksta stilu</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095" indent="0" algn="ctr">
              <a:buNone/>
              <a:defRPr>
                <a:solidFill>
                  <a:schemeClr val="tx1">
                    <a:tint val="75000"/>
                  </a:schemeClr>
                </a:solidFill>
              </a:defRPr>
            </a:lvl2pPr>
            <a:lvl3pPr marL="914189" indent="0" algn="ctr">
              <a:buNone/>
              <a:defRPr>
                <a:solidFill>
                  <a:schemeClr val="tx1">
                    <a:tint val="75000"/>
                  </a:schemeClr>
                </a:solidFill>
              </a:defRPr>
            </a:lvl3pPr>
            <a:lvl4pPr marL="1371284" indent="0" algn="ctr">
              <a:buNone/>
              <a:defRPr>
                <a:solidFill>
                  <a:schemeClr val="tx1">
                    <a:tint val="75000"/>
                  </a:schemeClr>
                </a:solidFill>
              </a:defRPr>
            </a:lvl4pPr>
            <a:lvl5pPr marL="1828378" indent="0" algn="ctr">
              <a:buNone/>
              <a:defRPr>
                <a:solidFill>
                  <a:schemeClr val="tx1">
                    <a:tint val="75000"/>
                  </a:schemeClr>
                </a:solidFill>
              </a:defRPr>
            </a:lvl5pPr>
            <a:lvl6pPr marL="2285473" indent="0" algn="ctr">
              <a:buNone/>
              <a:defRPr>
                <a:solidFill>
                  <a:schemeClr val="tx1">
                    <a:tint val="75000"/>
                  </a:schemeClr>
                </a:solidFill>
              </a:defRPr>
            </a:lvl6pPr>
            <a:lvl7pPr marL="2742568" indent="0" algn="ctr">
              <a:buNone/>
              <a:defRPr>
                <a:solidFill>
                  <a:schemeClr val="tx1">
                    <a:tint val="75000"/>
                  </a:schemeClr>
                </a:solidFill>
              </a:defRPr>
            </a:lvl7pPr>
            <a:lvl8pPr marL="3199662" indent="0" algn="ctr">
              <a:buNone/>
              <a:defRPr>
                <a:solidFill>
                  <a:schemeClr val="tx1">
                    <a:tint val="75000"/>
                  </a:schemeClr>
                </a:solidFill>
              </a:defRPr>
            </a:lvl8pPr>
            <a:lvl9pPr marL="3656757" indent="0" algn="ctr">
              <a:buNone/>
              <a:defRPr>
                <a:solidFill>
                  <a:schemeClr val="tx1">
                    <a:tint val="75000"/>
                  </a:schemeClr>
                </a:solidFill>
              </a:defRPr>
            </a:lvl9pPr>
          </a:lstStyle>
          <a:p>
            <a:r>
              <a:rPr lang="lv-LV"/>
              <a:t>Rediģēt šablona apakšvirsraksta stilu</a:t>
            </a:r>
            <a:endParaRPr lang="en-US" dirty="0"/>
          </a:p>
        </p:txBody>
      </p:sp>
      <p:sp>
        <p:nvSpPr>
          <p:cNvPr id="11" name="Date Placeholder 3"/>
          <p:cNvSpPr>
            <a:spLocks noGrp="1"/>
          </p:cNvSpPr>
          <p:nvPr>
            <p:ph type="dt" sz="half" idx="10"/>
          </p:nvPr>
        </p:nvSpPr>
        <p:spPr/>
        <p:txBody>
          <a:bodyPr/>
          <a:lstStyle>
            <a:lvl1pPr>
              <a:defRPr/>
            </a:lvl1pPr>
          </a:lstStyle>
          <a:p>
            <a:fld id="{A76C4A4C-EFA8-4796-9540-194DAE066017}" type="datetime1">
              <a:rPr lang="lv-LV" smtClean="0">
                <a:solidFill>
                  <a:srgbClr val="4E5B6F"/>
                </a:solidFill>
              </a:rPr>
              <a:pPr/>
              <a:t>18.09.2018</a:t>
            </a:fld>
            <a:endParaRPr lang="lv-LV">
              <a:solidFill>
                <a:srgbClr val="4E5B6F"/>
              </a:solidFill>
            </a:endParaRPr>
          </a:p>
        </p:txBody>
      </p:sp>
      <p:sp>
        <p:nvSpPr>
          <p:cNvPr id="12" name="Footer Placeholder 4"/>
          <p:cNvSpPr>
            <a:spLocks noGrp="1"/>
          </p:cNvSpPr>
          <p:nvPr>
            <p:ph type="ftr" sz="quarter" idx="11"/>
          </p:nvPr>
        </p:nvSpPr>
        <p:spPr/>
        <p:txBody>
          <a:bodyPr/>
          <a:lstStyle>
            <a:lvl1pPr>
              <a:defRPr/>
            </a:lvl1pPr>
          </a:lstStyle>
          <a:p>
            <a:r>
              <a:rPr lang="lv-LV">
                <a:solidFill>
                  <a:srgbClr val="4E5B6F"/>
                </a:solidFill>
              </a:rPr>
              <a:t>Sociālie pabalsti un sociālie pakalpojumi Rīgā 2015.gada 1.pusgadā</a:t>
            </a:r>
          </a:p>
        </p:txBody>
      </p:sp>
      <p:sp>
        <p:nvSpPr>
          <p:cNvPr id="13" name="Slide Number Placeholder 5"/>
          <p:cNvSpPr>
            <a:spLocks noGrp="1"/>
          </p:cNvSpPr>
          <p:nvPr>
            <p:ph type="sldNum" sz="quarter" idx="12"/>
          </p:nvPr>
        </p:nvSpPr>
        <p:spPr/>
        <p:txBody>
          <a:bodyPr/>
          <a:lstStyle>
            <a:lvl1pPr>
              <a:defRPr/>
            </a:lvl1pPr>
          </a:lstStyle>
          <a:p>
            <a:fld id="{6F1D54C7-5A96-4F63-9844-FCB743DEC052}" type="slidenum">
              <a:rPr lang="lv-LV" smtClean="0">
                <a:solidFill>
                  <a:srgbClr val="4E5B6F"/>
                </a:solidFill>
              </a:rPr>
              <a:pPr/>
              <a:t>‹#›</a:t>
            </a:fld>
            <a:endParaRPr lang="lv-LV">
              <a:solidFill>
                <a:srgbClr val="4E5B6F"/>
              </a:solidFill>
            </a:endParaRPr>
          </a:p>
        </p:txBody>
      </p:sp>
    </p:spTree>
    <p:extLst>
      <p:ext uri="{BB962C8B-B14F-4D97-AF65-F5344CB8AC3E}">
        <p14:creationId xmlns:p14="http://schemas.microsoft.com/office/powerpoint/2010/main" val="3192058382"/>
      </p:ext>
    </p:extLst>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4" name="Date Placeholder 3"/>
          <p:cNvSpPr>
            <a:spLocks noGrp="1"/>
          </p:cNvSpPr>
          <p:nvPr>
            <p:ph type="dt" sz="half" idx="10"/>
          </p:nvPr>
        </p:nvSpPr>
        <p:spPr/>
        <p:txBody>
          <a:bodyPr/>
          <a:lstStyle>
            <a:lvl1pPr>
              <a:defRPr/>
            </a:lvl1pPr>
          </a:lstStyle>
          <a:p>
            <a:fld id="{B95F4801-461B-471B-B983-089303C18599}" type="datetime1">
              <a:rPr lang="lv-LV" smtClean="0">
                <a:solidFill>
                  <a:srgbClr val="4E5B6F"/>
                </a:solidFill>
              </a:rPr>
              <a:pPr/>
              <a:t>18.09.2018</a:t>
            </a:fld>
            <a:endParaRPr lang="lv-LV">
              <a:solidFill>
                <a:srgbClr val="4E5B6F"/>
              </a:solidFill>
            </a:endParaRPr>
          </a:p>
        </p:txBody>
      </p:sp>
      <p:sp>
        <p:nvSpPr>
          <p:cNvPr id="5" name="Footer Placeholder 4"/>
          <p:cNvSpPr>
            <a:spLocks noGrp="1"/>
          </p:cNvSpPr>
          <p:nvPr>
            <p:ph type="ftr" sz="quarter" idx="11"/>
          </p:nvPr>
        </p:nvSpPr>
        <p:spPr/>
        <p:txBody>
          <a:bodyPr/>
          <a:lstStyle>
            <a:lvl1pPr>
              <a:defRPr/>
            </a:lvl1pPr>
          </a:lstStyle>
          <a:p>
            <a:r>
              <a:rPr lang="lv-LV">
                <a:solidFill>
                  <a:srgbClr val="4E5B6F"/>
                </a:solidFill>
              </a:rPr>
              <a:t>Sociālie pabalsti un sociālie pakalpojumi Rīgā 2015.gada 1.pusgadā</a:t>
            </a:r>
          </a:p>
        </p:txBody>
      </p:sp>
      <p:sp>
        <p:nvSpPr>
          <p:cNvPr id="6" name="Slide Number Placeholder 5"/>
          <p:cNvSpPr>
            <a:spLocks noGrp="1"/>
          </p:cNvSpPr>
          <p:nvPr>
            <p:ph type="sldNum" sz="quarter" idx="12"/>
          </p:nvPr>
        </p:nvSpPr>
        <p:spPr/>
        <p:txBody>
          <a:bodyPr/>
          <a:lstStyle>
            <a:lvl1pPr>
              <a:defRPr/>
            </a:lvl1pPr>
          </a:lstStyle>
          <a:p>
            <a:fld id="{6F1D54C7-5A96-4F63-9844-FCB743DEC052}" type="slidenum">
              <a:rPr lang="lv-LV" smtClean="0">
                <a:solidFill>
                  <a:srgbClr val="4E5B6F"/>
                </a:solidFill>
              </a:rPr>
              <a:pPr/>
              <a:t>‹#›</a:t>
            </a:fld>
            <a:endParaRPr lang="lv-LV">
              <a:solidFill>
                <a:srgbClr val="4E5B6F"/>
              </a:solidFill>
            </a:endParaRPr>
          </a:p>
        </p:txBody>
      </p:sp>
    </p:spTree>
    <p:extLst>
      <p:ext uri="{BB962C8B-B14F-4D97-AF65-F5344CB8AC3E}">
        <p14:creationId xmlns:p14="http://schemas.microsoft.com/office/powerpoint/2010/main" val="2149237319"/>
      </p:ext>
    </p:extLst>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āls virsraksts un teksts">
    <p:spTree>
      <p:nvGrpSpPr>
        <p:cNvPr id="1" name=""/>
        <p:cNvGrpSpPr/>
        <p:nvPr/>
      </p:nvGrpSpPr>
      <p:grpSpPr>
        <a:xfrm>
          <a:off x="0" y="0"/>
          <a:ext cx="0" cy="0"/>
          <a:chOff x="0" y="0"/>
          <a:chExt cx="0" cy="0"/>
        </a:xfrm>
      </p:grpSpPr>
      <p:sp>
        <p:nvSpPr>
          <p:cNvPr id="4" name="Rounded Rectangle 14"/>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anchor="ctr"/>
          <a:lstStyle/>
          <a:p>
            <a:pPr algn="ctr" defTabSz="914189">
              <a:defRPr/>
            </a:pPr>
            <a:endParaRPr lang="en-US">
              <a:solidFill>
                <a:prstClr val="white"/>
              </a:solidFill>
            </a:endParaRPr>
          </a:p>
        </p:txBody>
      </p:sp>
      <p:grpSp>
        <p:nvGrpSpPr>
          <p:cNvPr id="5" name="Group 15"/>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7" name="Freeform 18"/>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8" name="Freeform 22"/>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p:nvSpPr>
            <p:cNvPr id="9" name="Freeform 26"/>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useBgFill="1">
          <p:nvSpPr>
            <p:cNvPr id="10" name="Freeform 25"/>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grpSp>
      <p:sp>
        <p:nvSpPr>
          <p:cNvPr id="2" name="Vertical Title 1"/>
          <p:cNvSpPr>
            <a:spLocks noGrp="1"/>
          </p:cNvSpPr>
          <p:nvPr>
            <p:ph type="title" orient="vert"/>
          </p:nvPr>
        </p:nvSpPr>
        <p:spPr>
          <a:xfrm>
            <a:off x="6629400" y="1447801"/>
            <a:ext cx="2057400" cy="4487333"/>
          </a:xfrm>
        </p:spPr>
        <p:txBody>
          <a:bodyPr vert="eaVert"/>
          <a:lstStyle>
            <a:lvl1pPr algn="l">
              <a:defRPr>
                <a:solidFill>
                  <a:schemeClr val="tx2"/>
                </a:solidFill>
              </a:defRPr>
            </a:lvl1pPr>
          </a:lstStyle>
          <a:p>
            <a:r>
              <a:rPr lang="lv-LV"/>
              <a:t>Rediģēt šablona virsraksta stilu</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11" name="Date Placeholder 3"/>
          <p:cNvSpPr>
            <a:spLocks noGrp="1"/>
          </p:cNvSpPr>
          <p:nvPr>
            <p:ph type="dt" sz="half" idx="10"/>
          </p:nvPr>
        </p:nvSpPr>
        <p:spPr/>
        <p:txBody>
          <a:bodyPr/>
          <a:lstStyle>
            <a:lvl1pPr>
              <a:defRPr/>
            </a:lvl1pPr>
          </a:lstStyle>
          <a:p>
            <a:fld id="{02CFA998-6EB9-4C66-9CD2-DF6CBC30247D}" type="datetime1">
              <a:rPr lang="lv-LV" smtClean="0">
                <a:solidFill>
                  <a:srgbClr val="4E5B6F"/>
                </a:solidFill>
              </a:rPr>
              <a:pPr/>
              <a:t>18.09.2018</a:t>
            </a:fld>
            <a:endParaRPr lang="lv-LV">
              <a:solidFill>
                <a:srgbClr val="4E5B6F"/>
              </a:solidFill>
            </a:endParaRPr>
          </a:p>
        </p:txBody>
      </p:sp>
      <p:sp>
        <p:nvSpPr>
          <p:cNvPr id="12" name="Footer Placeholder 4"/>
          <p:cNvSpPr>
            <a:spLocks noGrp="1"/>
          </p:cNvSpPr>
          <p:nvPr>
            <p:ph type="ftr" sz="quarter" idx="11"/>
          </p:nvPr>
        </p:nvSpPr>
        <p:spPr/>
        <p:txBody>
          <a:bodyPr/>
          <a:lstStyle>
            <a:lvl1pPr>
              <a:defRPr/>
            </a:lvl1pPr>
          </a:lstStyle>
          <a:p>
            <a:r>
              <a:rPr lang="lv-LV">
                <a:solidFill>
                  <a:srgbClr val="4E5B6F"/>
                </a:solidFill>
              </a:rPr>
              <a:t>Sociālie pabalsti un sociālie pakalpojumi Rīgā 2015.gada 1.pusgadā</a:t>
            </a:r>
          </a:p>
        </p:txBody>
      </p:sp>
      <p:sp>
        <p:nvSpPr>
          <p:cNvPr id="13" name="Slide Number Placeholder 5"/>
          <p:cNvSpPr>
            <a:spLocks noGrp="1"/>
          </p:cNvSpPr>
          <p:nvPr>
            <p:ph type="sldNum" sz="quarter" idx="12"/>
          </p:nvPr>
        </p:nvSpPr>
        <p:spPr/>
        <p:txBody>
          <a:bodyPr/>
          <a:lstStyle>
            <a:lvl1pPr>
              <a:defRPr/>
            </a:lvl1pPr>
          </a:lstStyle>
          <a:p>
            <a:fld id="{6F1D54C7-5A96-4F63-9844-FCB743DEC052}" type="slidenum">
              <a:rPr lang="lv-LV" smtClean="0">
                <a:solidFill>
                  <a:srgbClr val="4E5B6F"/>
                </a:solidFill>
              </a:rPr>
              <a:pPr/>
              <a:t>‹#›</a:t>
            </a:fld>
            <a:endParaRPr lang="lv-LV">
              <a:solidFill>
                <a:srgbClr val="4E5B6F"/>
              </a:solidFill>
            </a:endParaRPr>
          </a:p>
        </p:txBody>
      </p:sp>
    </p:spTree>
    <p:extLst>
      <p:ext uri="{BB962C8B-B14F-4D97-AF65-F5344CB8AC3E}">
        <p14:creationId xmlns:p14="http://schemas.microsoft.com/office/powerpoint/2010/main" val="1287340887"/>
      </p:ext>
    </p:extLst>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Virsraksts un satur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7" name="Title 6"/>
          <p:cNvSpPr>
            <a:spLocks noGrp="1"/>
          </p:cNvSpPr>
          <p:nvPr>
            <p:ph type="title"/>
          </p:nvPr>
        </p:nvSpPr>
        <p:spPr/>
        <p:txBody>
          <a:bodyPr/>
          <a:lstStyle/>
          <a:p>
            <a:r>
              <a:rPr lang="lv-LV"/>
              <a:t>Rediģēt šablona virsraksta stilu</a:t>
            </a:r>
            <a:endParaRPr lang="en-US"/>
          </a:p>
        </p:txBody>
      </p:sp>
      <p:sp>
        <p:nvSpPr>
          <p:cNvPr id="4" name="Date Placeholder 3"/>
          <p:cNvSpPr>
            <a:spLocks noGrp="1"/>
          </p:cNvSpPr>
          <p:nvPr>
            <p:ph type="dt" sz="half" idx="10"/>
          </p:nvPr>
        </p:nvSpPr>
        <p:spPr/>
        <p:txBody>
          <a:bodyPr/>
          <a:lstStyle>
            <a:lvl1pPr>
              <a:defRPr/>
            </a:lvl1pPr>
          </a:lstStyle>
          <a:p>
            <a:fld id="{8E6B510B-9614-48F3-A367-B517FD710334}" type="datetime1">
              <a:rPr lang="lv-LV" smtClean="0">
                <a:solidFill>
                  <a:srgbClr val="4E5B6F"/>
                </a:solidFill>
              </a:rPr>
              <a:pPr/>
              <a:t>18.09.2018</a:t>
            </a:fld>
            <a:endParaRPr lang="lv-LV">
              <a:solidFill>
                <a:srgbClr val="4E5B6F"/>
              </a:solidFill>
            </a:endParaRPr>
          </a:p>
        </p:txBody>
      </p:sp>
      <p:sp>
        <p:nvSpPr>
          <p:cNvPr id="5" name="Footer Placeholder 4"/>
          <p:cNvSpPr>
            <a:spLocks noGrp="1"/>
          </p:cNvSpPr>
          <p:nvPr>
            <p:ph type="ftr" sz="quarter" idx="11"/>
          </p:nvPr>
        </p:nvSpPr>
        <p:spPr/>
        <p:txBody>
          <a:bodyPr/>
          <a:lstStyle>
            <a:lvl1pPr>
              <a:defRPr/>
            </a:lvl1pPr>
          </a:lstStyle>
          <a:p>
            <a:r>
              <a:rPr lang="lv-LV">
                <a:solidFill>
                  <a:srgbClr val="4E5B6F"/>
                </a:solidFill>
              </a:rPr>
              <a:t>Sociālie pabalsti un sociālie pakalpojumi Rīgā 2015.gada 1.pusgadā</a:t>
            </a:r>
          </a:p>
        </p:txBody>
      </p:sp>
      <p:sp>
        <p:nvSpPr>
          <p:cNvPr id="6" name="Slide Number Placeholder 5"/>
          <p:cNvSpPr>
            <a:spLocks noGrp="1"/>
          </p:cNvSpPr>
          <p:nvPr>
            <p:ph type="sldNum" sz="quarter" idx="12"/>
          </p:nvPr>
        </p:nvSpPr>
        <p:spPr/>
        <p:txBody>
          <a:bodyPr/>
          <a:lstStyle>
            <a:lvl1pPr>
              <a:defRPr/>
            </a:lvl1pPr>
          </a:lstStyle>
          <a:p>
            <a:fld id="{6F1D54C7-5A96-4F63-9844-FCB743DEC052}" type="slidenum">
              <a:rPr lang="lv-LV" smtClean="0">
                <a:solidFill>
                  <a:srgbClr val="4E5B6F"/>
                </a:solidFill>
              </a:rPr>
              <a:pPr/>
              <a:t>‹#›</a:t>
            </a:fld>
            <a:endParaRPr lang="lv-LV">
              <a:solidFill>
                <a:srgbClr val="4E5B6F"/>
              </a:solidFill>
            </a:endParaRPr>
          </a:p>
        </p:txBody>
      </p:sp>
    </p:spTree>
    <p:extLst>
      <p:ext uri="{BB962C8B-B14F-4D97-AF65-F5344CB8AC3E}">
        <p14:creationId xmlns:p14="http://schemas.microsoft.com/office/powerpoint/2010/main" val="1950693660"/>
      </p:ext>
    </p:extLst>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adaļas galvene">
    <p:spTree>
      <p:nvGrpSpPr>
        <p:cNvPr id="1" name=""/>
        <p:cNvGrpSpPr/>
        <p:nvPr/>
      </p:nvGrpSpPr>
      <p:grpSpPr>
        <a:xfrm>
          <a:off x="0" y="0"/>
          <a:ext cx="0" cy="0"/>
          <a:chOff x="0" y="0"/>
          <a:chExt cx="0" cy="0"/>
        </a:xfrm>
      </p:grpSpPr>
      <p:sp>
        <p:nvSpPr>
          <p:cNvPr id="4" name="Rounded Rectangle 14"/>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anchor="ctr"/>
          <a:lstStyle/>
          <a:p>
            <a:pPr algn="ctr" defTabSz="914189">
              <a:defRPr/>
            </a:pPr>
            <a:endParaRPr lang="en-US">
              <a:solidFill>
                <a:prstClr val="white"/>
              </a:solidFill>
            </a:endParaRPr>
          </a:p>
        </p:txBody>
      </p:sp>
      <p:sp>
        <p:nvSpPr>
          <p:cNvPr id="5" name="Freeform 14"/>
          <p:cNvSpPr>
            <a:spLocks/>
          </p:cNvSpPr>
          <p:nvPr/>
        </p:nvSpPr>
        <p:spPr bwMode="hidden">
          <a:xfrm>
            <a:off x="6046788" y="4203700"/>
            <a:ext cx="2876550" cy="714375"/>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lIns="91419" tIns="45710" rIns="91419" bIns="45710"/>
          <a:lstStyle/>
          <a:p>
            <a:endParaRPr lang="lv-LV">
              <a:solidFill>
                <a:prstClr val="black"/>
              </a:solidFill>
            </a:endParaRPr>
          </a:p>
        </p:txBody>
      </p:sp>
      <p:sp>
        <p:nvSpPr>
          <p:cNvPr id="6" name="Freeform 18"/>
          <p:cNvSpPr>
            <a:spLocks/>
          </p:cNvSpPr>
          <p:nvPr/>
        </p:nvSpPr>
        <p:spPr bwMode="hidden">
          <a:xfrm>
            <a:off x="2619375" y="4075113"/>
            <a:ext cx="5543550" cy="850900"/>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lIns="91419" tIns="45710" rIns="91419" bIns="45710"/>
          <a:lstStyle/>
          <a:p>
            <a:endParaRPr lang="lv-LV">
              <a:solidFill>
                <a:prstClr val="black"/>
              </a:solidFill>
            </a:endParaRPr>
          </a:p>
        </p:txBody>
      </p:sp>
      <p:sp>
        <p:nvSpPr>
          <p:cNvPr id="7" name="Freeform 22"/>
          <p:cNvSpPr>
            <a:spLocks/>
          </p:cNvSpPr>
          <p:nvPr/>
        </p:nvSpPr>
        <p:spPr bwMode="hidden">
          <a:xfrm>
            <a:off x="2828925" y="4087813"/>
            <a:ext cx="5467350" cy="77470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lIns="91419" tIns="45710" rIns="91419" bIns="45710"/>
          <a:lstStyle/>
          <a:p>
            <a:endParaRPr lang="lv-LV">
              <a:solidFill>
                <a:prstClr val="black"/>
              </a:solidFill>
            </a:endParaRPr>
          </a:p>
        </p:txBody>
      </p:sp>
      <p:sp>
        <p:nvSpPr>
          <p:cNvPr id="8" name="Freeform 26"/>
          <p:cNvSpPr>
            <a:spLocks/>
          </p:cNvSpPr>
          <p:nvPr/>
        </p:nvSpPr>
        <p:spPr bwMode="hidden">
          <a:xfrm>
            <a:off x="5610225" y="4073525"/>
            <a:ext cx="3306763" cy="652463"/>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lIns="91419" tIns="45710" rIns="91419" bIns="45710"/>
          <a:lstStyle/>
          <a:p>
            <a:endParaRPr lang="lv-LV">
              <a:solidFill>
                <a:prstClr val="black"/>
              </a:solidFill>
            </a:endParaRPr>
          </a:p>
        </p:txBody>
      </p:sp>
      <p:sp useBgFill="1">
        <p:nvSpPr>
          <p:cNvPr id="9" name="Freeform 10"/>
          <p:cNvSpPr>
            <a:spLocks/>
          </p:cNvSpPr>
          <p:nvPr/>
        </p:nvSpPr>
        <p:spPr bwMode="hidden">
          <a:xfrm>
            <a:off x="211138" y="4059238"/>
            <a:ext cx="8723312" cy="1328737"/>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lIns="91419" tIns="45710" rIns="91419" bIns="45710"/>
          <a:lstStyle/>
          <a:p>
            <a:endParaRPr lang="lv-LV">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lv-LV"/>
              <a:t>Rediģēt šablona virsraksta stilu</a:t>
            </a:r>
            <a:endParaRPr lang="en-US" dirty="0"/>
          </a:p>
        </p:txBody>
      </p:sp>
      <p:sp>
        <p:nvSpPr>
          <p:cNvPr id="3" name="Text Placeholder 2"/>
          <p:cNvSpPr>
            <a:spLocks noGrp="1"/>
          </p:cNvSpPr>
          <p:nvPr>
            <p:ph type="body" idx="1"/>
          </p:nvPr>
        </p:nvSpPr>
        <p:spPr>
          <a:xfrm>
            <a:off x="1367365" y="1437449"/>
            <a:ext cx="6417734" cy="939801"/>
          </a:xfrm>
        </p:spPr>
        <p:txBody>
          <a:bodyPr anchor="b">
            <a:normAutofit/>
          </a:bodyPr>
          <a:lstStyle>
            <a:lvl1pPr marL="0" indent="0" algn="ctr">
              <a:buNone/>
              <a:defRPr sz="2000">
                <a:solidFill>
                  <a:srgbClr val="FFFFFF"/>
                </a:solidFill>
              </a:defRPr>
            </a:lvl1pPr>
            <a:lvl2pPr marL="457095" indent="0">
              <a:buNone/>
              <a:defRPr sz="1800">
                <a:solidFill>
                  <a:schemeClr val="tx1">
                    <a:tint val="75000"/>
                  </a:schemeClr>
                </a:solidFill>
              </a:defRPr>
            </a:lvl2pPr>
            <a:lvl3pPr marL="914189" indent="0">
              <a:buNone/>
              <a:defRPr sz="1600">
                <a:solidFill>
                  <a:schemeClr val="tx1">
                    <a:tint val="75000"/>
                  </a:schemeClr>
                </a:solidFill>
              </a:defRPr>
            </a:lvl3pPr>
            <a:lvl4pPr marL="1371284" indent="0">
              <a:buNone/>
              <a:defRPr sz="1400">
                <a:solidFill>
                  <a:schemeClr val="tx1">
                    <a:tint val="75000"/>
                  </a:schemeClr>
                </a:solidFill>
              </a:defRPr>
            </a:lvl4pPr>
            <a:lvl5pPr marL="1828378" indent="0">
              <a:buNone/>
              <a:defRPr sz="1400">
                <a:solidFill>
                  <a:schemeClr val="tx1">
                    <a:tint val="75000"/>
                  </a:schemeClr>
                </a:solidFill>
              </a:defRPr>
            </a:lvl5pPr>
            <a:lvl6pPr marL="2285473" indent="0">
              <a:buNone/>
              <a:defRPr sz="1400">
                <a:solidFill>
                  <a:schemeClr val="tx1">
                    <a:tint val="75000"/>
                  </a:schemeClr>
                </a:solidFill>
              </a:defRPr>
            </a:lvl6pPr>
            <a:lvl7pPr marL="2742568" indent="0">
              <a:buNone/>
              <a:defRPr sz="1400">
                <a:solidFill>
                  <a:schemeClr val="tx1">
                    <a:tint val="75000"/>
                  </a:schemeClr>
                </a:solidFill>
              </a:defRPr>
            </a:lvl7pPr>
            <a:lvl8pPr marL="3199662" indent="0">
              <a:buNone/>
              <a:defRPr sz="1400">
                <a:solidFill>
                  <a:schemeClr val="tx1">
                    <a:tint val="75000"/>
                  </a:schemeClr>
                </a:solidFill>
              </a:defRPr>
            </a:lvl8pPr>
            <a:lvl9pPr marL="3656757" indent="0">
              <a:buNone/>
              <a:defRPr sz="1400">
                <a:solidFill>
                  <a:schemeClr val="tx1">
                    <a:tint val="75000"/>
                  </a:schemeClr>
                </a:solidFill>
              </a:defRPr>
            </a:lvl9pPr>
          </a:lstStyle>
          <a:p>
            <a:pPr lvl="0"/>
            <a:r>
              <a:rPr lang="lv-LV"/>
              <a:t>Rediģēt šablona teksta stilus</a:t>
            </a:r>
          </a:p>
        </p:txBody>
      </p:sp>
      <p:sp>
        <p:nvSpPr>
          <p:cNvPr id="10" name="Date Placeholder 3"/>
          <p:cNvSpPr>
            <a:spLocks noGrp="1"/>
          </p:cNvSpPr>
          <p:nvPr>
            <p:ph type="dt" sz="half" idx="10"/>
          </p:nvPr>
        </p:nvSpPr>
        <p:spPr/>
        <p:txBody>
          <a:bodyPr/>
          <a:lstStyle>
            <a:lvl1pPr>
              <a:defRPr/>
            </a:lvl1pPr>
          </a:lstStyle>
          <a:p>
            <a:fld id="{46E8E822-887B-4ABC-BBAB-E39E6AD31F65}" type="datetime1">
              <a:rPr lang="lv-LV" smtClean="0">
                <a:solidFill>
                  <a:srgbClr val="4E5B6F"/>
                </a:solidFill>
              </a:rPr>
              <a:pPr/>
              <a:t>18.09.2018</a:t>
            </a:fld>
            <a:endParaRPr lang="lv-LV">
              <a:solidFill>
                <a:srgbClr val="4E5B6F"/>
              </a:solidFill>
            </a:endParaRPr>
          </a:p>
        </p:txBody>
      </p:sp>
      <p:sp>
        <p:nvSpPr>
          <p:cNvPr id="11" name="Footer Placeholder 4"/>
          <p:cNvSpPr>
            <a:spLocks noGrp="1"/>
          </p:cNvSpPr>
          <p:nvPr>
            <p:ph type="ftr" sz="quarter" idx="11"/>
          </p:nvPr>
        </p:nvSpPr>
        <p:spPr/>
        <p:txBody>
          <a:bodyPr/>
          <a:lstStyle>
            <a:lvl1pPr>
              <a:defRPr/>
            </a:lvl1pPr>
          </a:lstStyle>
          <a:p>
            <a:r>
              <a:rPr lang="lv-LV">
                <a:solidFill>
                  <a:srgbClr val="4E5B6F"/>
                </a:solidFill>
              </a:rPr>
              <a:t>Sociālie pabalsti un sociālie pakalpojumi Rīgā 2015.gada 1.pusgadā</a:t>
            </a:r>
          </a:p>
        </p:txBody>
      </p:sp>
      <p:sp>
        <p:nvSpPr>
          <p:cNvPr id="12" name="Slide Number Placeholder 5"/>
          <p:cNvSpPr>
            <a:spLocks noGrp="1"/>
          </p:cNvSpPr>
          <p:nvPr>
            <p:ph type="sldNum" sz="quarter" idx="12"/>
          </p:nvPr>
        </p:nvSpPr>
        <p:spPr/>
        <p:txBody>
          <a:bodyPr/>
          <a:lstStyle>
            <a:lvl1pPr>
              <a:defRPr/>
            </a:lvl1pPr>
          </a:lstStyle>
          <a:p>
            <a:fld id="{6F1D54C7-5A96-4F63-9844-FCB743DEC052}" type="slidenum">
              <a:rPr lang="lv-LV" smtClean="0">
                <a:solidFill>
                  <a:srgbClr val="4E5B6F"/>
                </a:solidFill>
              </a:rPr>
              <a:pPr/>
              <a:t>‹#›</a:t>
            </a:fld>
            <a:endParaRPr lang="lv-LV">
              <a:solidFill>
                <a:srgbClr val="4E5B6F"/>
              </a:solidFill>
            </a:endParaRPr>
          </a:p>
        </p:txBody>
      </p:sp>
    </p:spTree>
    <p:extLst>
      <p:ext uri="{BB962C8B-B14F-4D97-AF65-F5344CB8AC3E}">
        <p14:creationId xmlns:p14="http://schemas.microsoft.com/office/powerpoint/2010/main" val="1566502299"/>
      </p:ext>
    </p:extLst>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ivi satu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5" name="Date Placeholder 4"/>
          <p:cNvSpPr>
            <a:spLocks noGrp="1"/>
          </p:cNvSpPr>
          <p:nvPr>
            <p:ph type="dt" sz="half" idx="15"/>
          </p:nvPr>
        </p:nvSpPr>
        <p:spPr/>
        <p:txBody>
          <a:bodyPr/>
          <a:lstStyle>
            <a:lvl1pPr>
              <a:defRPr/>
            </a:lvl1pPr>
          </a:lstStyle>
          <a:p>
            <a:fld id="{79F49DAF-9EF9-4037-BB29-0C070149F758}" type="datetime1">
              <a:rPr lang="lv-LV" smtClean="0">
                <a:solidFill>
                  <a:srgbClr val="4E5B6F"/>
                </a:solidFill>
              </a:rPr>
              <a:pPr/>
              <a:t>18.09.2018</a:t>
            </a:fld>
            <a:endParaRPr lang="lv-LV">
              <a:solidFill>
                <a:srgbClr val="4E5B6F"/>
              </a:solidFill>
            </a:endParaRPr>
          </a:p>
        </p:txBody>
      </p:sp>
      <p:sp>
        <p:nvSpPr>
          <p:cNvPr id="6" name="Footer Placeholder 5"/>
          <p:cNvSpPr>
            <a:spLocks noGrp="1"/>
          </p:cNvSpPr>
          <p:nvPr>
            <p:ph type="ftr" sz="quarter" idx="16"/>
          </p:nvPr>
        </p:nvSpPr>
        <p:spPr/>
        <p:txBody>
          <a:bodyPr/>
          <a:lstStyle>
            <a:lvl1pPr>
              <a:defRPr/>
            </a:lvl1pPr>
          </a:lstStyle>
          <a:p>
            <a:r>
              <a:rPr lang="lv-LV">
                <a:solidFill>
                  <a:srgbClr val="4E5B6F"/>
                </a:solidFill>
              </a:rPr>
              <a:t>Sociālie pabalsti un sociālie pakalpojumi Rīgā 2015.gada 1.pusgadā</a:t>
            </a:r>
          </a:p>
        </p:txBody>
      </p:sp>
      <p:sp>
        <p:nvSpPr>
          <p:cNvPr id="7" name="Slide Number Placeholder 6"/>
          <p:cNvSpPr>
            <a:spLocks noGrp="1"/>
          </p:cNvSpPr>
          <p:nvPr>
            <p:ph type="sldNum" sz="quarter" idx="17"/>
          </p:nvPr>
        </p:nvSpPr>
        <p:spPr/>
        <p:txBody>
          <a:bodyPr/>
          <a:lstStyle>
            <a:lvl1pPr>
              <a:defRPr/>
            </a:lvl1pPr>
          </a:lstStyle>
          <a:p>
            <a:fld id="{6F1D54C7-5A96-4F63-9844-FCB743DEC052}" type="slidenum">
              <a:rPr lang="lv-LV" smtClean="0">
                <a:solidFill>
                  <a:srgbClr val="4E5B6F"/>
                </a:solidFill>
              </a:rPr>
              <a:pPr/>
              <a:t>‹#›</a:t>
            </a:fld>
            <a:endParaRPr lang="lv-LV">
              <a:solidFill>
                <a:srgbClr val="4E5B6F"/>
              </a:solidFill>
            </a:endParaRPr>
          </a:p>
        </p:txBody>
      </p:sp>
    </p:spTree>
    <p:extLst>
      <p:ext uri="{BB962C8B-B14F-4D97-AF65-F5344CB8AC3E}">
        <p14:creationId xmlns:p14="http://schemas.microsoft.com/office/powerpoint/2010/main" val="287286865"/>
      </p:ext>
    </p:extLst>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a:t>Rediģēt šablona virsraksta stilu</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095" indent="0">
              <a:buNone/>
              <a:defRPr sz="2000" b="1"/>
            </a:lvl2pPr>
            <a:lvl3pPr marL="914189" indent="0">
              <a:buNone/>
              <a:defRPr sz="1800" b="1"/>
            </a:lvl3pPr>
            <a:lvl4pPr marL="1371284" indent="0">
              <a:buNone/>
              <a:defRPr sz="1600" b="1"/>
            </a:lvl4pPr>
            <a:lvl5pPr marL="1828378" indent="0">
              <a:buNone/>
              <a:defRPr sz="1600" b="1"/>
            </a:lvl5pPr>
            <a:lvl6pPr marL="2285473" indent="0">
              <a:buNone/>
              <a:defRPr sz="1600" b="1"/>
            </a:lvl6pPr>
            <a:lvl7pPr marL="2742568" indent="0">
              <a:buNone/>
              <a:defRPr sz="1600" b="1"/>
            </a:lvl7pPr>
            <a:lvl8pPr marL="3199662" indent="0">
              <a:buNone/>
              <a:defRPr sz="1600" b="1"/>
            </a:lvl8pPr>
            <a:lvl9pPr marL="3656757" indent="0">
              <a:buNone/>
              <a:defRPr sz="1600" b="1"/>
            </a:lvl9pPr>
          </a:lstStyle>
          <a:p>
            <a:pPr lvl="0"/>
            <a:r>
              <a:rPr lang="lv-LV"/>
              <a:t>Rediģēt šablona teksta stilus</a:t>
            </a:r>
          </a:p>
        </p:txBody>
      </p:sp>
      <p:sp>
        <p:nvSpPr>
          <p:cNvPr id="4" name="Content Placeholder 3"/>
          <p:cNvSpPr>
            <a:spLocks noGrp="1"/>
          </p:cNvSpPr>
          <p:nvPr>
            <p:ph sz="half" idx="2"/>
          </p:nvPr>
        </p:nvSpPr>
        <p:spPr>
          <a:xfrm>
            <a:off x="677333" y="3429001"/>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095" indent="0">
              <a:buNone/>
              <a:defRPr sz="2000" b="1"/>
            </a:lvl2pPr>
            <a:lvl3pPr marL="914189" indent="0">
              <a:buNone/>
              <a:defRPr sz="1800" b="1"/>
            </a:lvl3pPr>
            <a:lvl4pPr marL="1371284" indent="0">
              <a:buNone/>
              <a:defRPr sz="1600" b="1"/>
            </a:lvl4pPr>
            <a:lvl5pPr marL="1828378" indent="0">
              <a:buNone/>
              <a:defRPr sz="1600" b="1"/>
            </a:lvl5pPr>
            <a:lvl6pPr marL="2285473" indent="0">
              <a:buNone/>
              <a:defRPr sz="1600" b="1"/>
            </a:lvl6pPr>
            <a:lvl7pPr marL="2742568" indent="0">
              <a:buNone/>
              <a:defRPr sz="1600" b="1"/>
            </a:lvl7pPr>
            <a:lvl8pPr marL="3199662" indent="0">
              <a:buNone/>
              <a:defRPr sz="1600" b="1"/>
            </a:lvl8pPr>
            <a:lvl9pPr marL="3656757" indent="0">
              <a:buNone/>
              <a:defRPr sz="1600" b="1"/>
            </a:lvl9pPr>
          </a:lstStyle>
          <a:p>
            <a:pPr lvl="0"/>
            <a:r>
              <a:rPr lang="lv-LV"/>
              <a:t>Rediģēt šablona teksta stilus</a:t>
            </a:r>
          </a:p>
        </p:txBody>
      </p:sp>
      <p:sp>
        <p:nvSpPr>
          <p:cNvPr id="6" name="Content Placeholder 5"/>
          <p:cNvSpPr>
            <a:spLocks noGrp="1"/>
          </p:cNvSpPr>
          <p:nvPr>
            <p:ph sz="quarter" idx="4"/>
          </p:nvPr>
        </p:nvSpPr>
        <p:spPr>
          <a:xfrm>
            <a:off x="4645025" y="3429001"/>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7" name="Date Placeholder 6"/>
          <p:cNvSpPr>
            <a:spLocks noGrp="1"/>
          </p:cNvSpPr>
          <p:nvPr>
            <p:ph type="dt" sz="half" idx="10"/>
          </p:nvPr>
        </p:nvSpPr>
        <p:spPr/>
        <p:txBody>
          <a:bodyPr/>
          <a:lstStyle>
            <a:lvl1pPr>
              <a:defRPr/>
            </a:lvl1pPr>
          </a:lstStyle>
          <a:p>
            <a:fld id="{7FC2E345-2F54-4DF9-BD8C-7EB95B2EBFEA}" type="datetime1">
              <a:rPr lang="lv-LV" smtClean="0">
                <a:solidFill>
                  <a:srgbClr val="4E5B6F"/>
                </a:solidFill>
              </a:rPr>
              <a:pPr/>
              <a:t>18.09.2018</a:t>
            </a:fld>
            <a:endParaRPr lang="lv-LV">
              <a:solidFill>
                <a:srgbClr val="4E5B6F"/>
              </a:solidFill>
            </a:endParaRPr>
          </a:p>
        </p:txBody>
      </p:sp>
      <p:sp>
        <p:nvSpPr>
          <p:cNvPr id="8" name="Footer Placeholder 7"/>
          <p:cNvSpPr>
            <a:spLocks noGrp="1"/>
          </p:cNvSpPr>
          <p:nvPr>
            <p:ph type="ftr" sz="quarter" idx="11"/>
          </p:nvPr>
        </p:nvSpPr>
        <p:spPr/>
        <p:txBody>
          <a:bodyPr/>
          <a:lstStyle>
            <a:lvl1pPr>
              <a:defRPr/>
            </a:lvl1pPr>
          </a:lstStyle>
          <a:p>
            <a:r>
              <a:rPr lang="lv-LV">
                <a:solidFill>
                  <a:srgbClr val="4E5B6F"/>
                </a:solidFill>
              </a:rPr>
              <a:t>Sociālie pabalsti un sociālie pakalpojumi Rīgā 2015.gada 1.pusgadā</a:t>
            </a:r>
          </a:p>
        </p:txBody>
      </p:sp>
      <p:sp>
        <p:nvSpPr>
          <p:cNvPr id="9" name="Slide Number Placeholder 8"/>
          <p:cNvSpPr>
            <a:spLocks noGrp="1"/>
          </p:cNvSpPr>
          <p:nvPr>
            <p:ph type="sldNum" sz="quarter" idx="12"/>
          </p:nvPr>
        </p:nvSpPr>
        <p:spPr/>
        <p:txBody>
          <a:bodyPr/>
          <a:lstStyle>
            <a:lvl1pPr>
              <a:defRPr/>
            </a:lvl1pPr>
          </a:lstStyle>
          <a:p>
            <a:fld id="{6F1D54C7-5A96-4F63-9844-FCB743DEC052}" type="slidenum">
              <a:rPr lang="lv-LV" smtClean="0">
                <a:solidFill>
                  <a:srgbClr val="4E5B6F"/>
                </a:solidFill>
              </a:rPr>
              <a:pPr/>
              <a:t>‹#›</a:t>
            </a:fld>
            <a:endParaRPr lang="lv-LV">
              <a:solidFill>
                <a:srgbClr val="4E5B6F"/>
              </a:solidFill>
            </a:endParaRPr>
          </a:p>
        </p:txBody>
      </p:sp>
    </p:spTree>
    <p:extLst>
      <p:ext uri="{BB962C8B-B14F-4D97-AF65-F5344CB8AC3E}">
        <p14:creationId xmlns:p14="http://schemas.microsoft.com/office/powerpoint/2010/main" val="621147006"/>
      </p:ext>
    </p:extLst>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a:p>
        </p:txBody>
      </p:sp>
      <p:sp>
        <p:nvSpPr>
          <p:cNvPr id="3" name="Date Placeholder 2"/>
          <p:cNvSpPr>
            <a:spLocks noGrp="1"/>
          </p:cNvSpPr>
          <p:nvPr>
            <p:ph type="dt" sz="half" idx="10"/>
          </p:nvPr>
        </p:nvSpPr>
        <p:spPr/>
        <p:txBody>
          <a:bodyPr/>
          <a:lstStyle>
            <a:lvl1pPr>
              <a:defRPr/>
            </a:lvl1pPr>
          </a:lstStyle>
          <a:p>
            <a:fld id="{4781A9FE-5746-4C53-AD48-98570C417C9A}" type="datetime1">
              <a:rPr lang="lv-LV" smtClean="0">
                <a:solidFill>
                  <a:srgbClr val="4E5B6F"/>
                </a:solidFill>
              </a:rPr>
              <a:pPr/>
              <a:t>18.09.2018</a:t>
            </a:fld>
            <a:endParaRPr lang="lv-LV">
              <a:solidFill>
                <a:srgbClr val="4E5B6F"/>
              </a:solidFill>
            </a:endParaRPr>
          </a:p>
        </p:txBody>
      </p:sp>
      <p:sp>
        <p:nvSpPr>
          <p:cNvPr id="4" name="Footer Placeholder 3"/>
          <p:cNvSpPr>
            <a:spLocks noGrp="1"/>
          </p:cNvSpPr>
          <p:nvPr>
            <p:ph type="ftr" sz="quarter" idx="11"/>
          </p:nvPr>
        </p:nvSpPr>
        <p:spPr/>
        <p:txBody>
          <a:bodyPr/>
          <a:lstStyle>
            <a:lvl1pPr>
              <a:defRPr/>
            </a:lvl1pPr>
          </a:lstStyle>
          <a:p>
            <a:r>
              <a:rPr lang="lv-LV">
                <a:solidFill>
                  <a:srgbClr val="4E5B6F"/>
                </a:solidFill>
              </a:rPr>
              <a:t>Sociālie pabalsti un sociālie pakalpojumi Rīgā 2015.gada 1.pusgadā</a:t>
            </a:r>
          </a:p>
        </p:txBody>
      </p:sp>
      <p:sp>
        <p:nvSpPr>
          <p:cNvPr id="5" name="Slide Number Placeholder 4"/>
          <p:cNvSpPr>
            <a:spLocks noGrp="1"/>
          </p:cNvSpPr>
          <p:nvPr>
            <p:ph type="sldNum" sz="quarter" idx="12"/>
          </p:nvPr>
        </p:nvSpPr>
        <p:spPr/>
        <p:txBody>
          <a:bodyPr/>
          <a:lstStyle>
            <a:lvl1pPr>
              <a:defRPr/>
            </a:lvl1pPr>
          </a:lstStyle>
          <a:p>
            <a:fld id="{6F1D54C7-5A96-4F63-9844-FCB743DEC052}" type="slidenum">
              <a:rPr lang="lv-LV" smtClean="0">
                <a:solidFill>
                  <a:srgbClr val="4E5B6F"/>
                </a:solidFill>
              </a:rPr>
              <a:pPr/>
              <a:t>‹#›</a:t>
            </a:fld>
            <a:endParaRPr lang="lv-LV">
              <a:solidFill>
                <a:srgbClr val="4E5B6F"/>
              </a:solidFill>
            </a:endParaRPr>
          </a:p>
        </p:txBody>
      </p:sp>
    </p:spTree>
    <p:extLst>
      <p:ext uri="{BB962C8B-B14F-4D97-AF65-F5344CB8AC3E}">
        <p14:creationId xmlns:p14="http://schemas.microsoft.com/office/powerpoint/2010/main" val="73502597"/>
      </p:ext>
    </p:extLst>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kšs">
    <p:spTree>
      <p:nvGrpSpPr>
        <p:cNvPr id="1" name=""/>
        <p:cNvGrpSpPr/>
        <p:nvPr/>
      </p:nvGrpSpPr>
      <p:grpSpPr>
        <a:xfrm>
          <a:off x="0" y="0"/>
          <a:ext cx="0" cy="0"/>
          <a:chOff x="0" y="0"/>
          <a:chExt cx="0" cy="0"/>
        </a:xfrm>
      </p:grpSpPr>
      <p:sp>
        <p:nvSpPr>
          <p:cNvPr id="2"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anchor="ctr"/>
          <a:lstStyle/>
          <a:p>
            <a:pPr algn="ctr" defTabSz="914189">
              <a:defRPr/>
            </a:pPr>
            <a:endParaRPr lang="en-US">
              <a:solidFill>
                <a:prstClr val="white"/>
              </a:solidFill>
            </a:endParaRPr>
          </a:p>
        </p:txBody>
      </p:sp>
      <p:grpSp>
        <p:nvGrpSpPr>
          <p:cNvPr id="3" name="Group 1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5" name="Freeform 18"/>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6" name="Freeform 22"/>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p:nvSpPr>
            <p:cNvPr id="7" name="Freeform 26"/>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useBgFill="1">
          <p:nvSpPr>
            <p:cNvPr id="8" name="Freeform 25"/>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grpSp>
      <p:sp>
        <p:nvSpPr>
          <p:cNvPr id="9" name="Date Placeholder 1"/>
          <p:cNvSpPr>
            <a:spLocks noGrp="1"/>
          </p:cNvSpPr>
          <p:nvPr>
            <p:ph type="dt" sz="half" idx="10"/>
          </p:nvPr>
        </p:nvSpPr>
        <p:spPr/>
        <p:txBody>
          <a:bodyPr/>
          <a:lstStyle>
            <a:lvl1pPr>
              <a:defRPr/>
            </a:lvl1pPr>
          </a:lstStyle>
          <a:p>
            <a:fld id="{8A766D88-62E9-4663-B3BD-E237D9B52AAA}" type="datetime1">
              <a:rPr lang="lv-LV" smtClean="0">
                <a:solidFill>
                  <a:srgbClr val="4E5B6F"/>
                </a:solidFill>
              </a:rPr>
              <a:pPr/>
              <a:t>18.09.2018</a:t>
            </a:fld>
            <a:endParaRPr lang="lv-LV">
              <a:solidFill>
                <a:srgbClr val="4E5B6F"/>
              </a:solidFill>
            </a:endParaRPr>
          </a:p>
        </p:txBody>
      </p:sp>
      <p:sp>
        <p:nvSpPr>
          <p:cNvPr id="10" name="Footer Placeholder 2"/>
          <p:cNvSpPr>
            <a:spLocks noGrp="1"/>
          </p:cNvSpPr>
          <p:nvPr>
            <p:ph type="ftr" sz="quarter" idx="11"/>
          </p:nvPr>
        </p:nvSpPr>
        <p:spPr/>
        <p:txBody>
          <a:bodyPr/>
          <a:lstStyle>
            <a:lvl1pPr>
              <a:defRPr/>
            </a:lvl1pPr>
          </a:lstStyle>
          <a:p>
            <a:r>
              <a:rPr lang="lv-LV">
                <a:solidFill>
                  <a:srgbClr val="4E5B6F"/>
                </a:solidFill>
              </a:rPr>
              <a:t>Sociālie pabalsti un sociālie pakalpojumi Rīgā 2015.gada 1.pusgadā</a:t>
            </a:r>
          </a:p>
        </p:txBody>
      </p:sp>
      <p:sp>
        <p:nvSpPr>
          <p:cNvPr id="11" name="Slide Number Placeholder 3"/>
          <p:cNvSpPr>
            <a:spLocks noGrp="1"/>
          </p:cNvSpPr>
          <p:nvPr>
            <p:ph type="sldNum" sz="quarter" idx="12"/>
          </p:nvPr>
        </p:nvSpPr>
        <p:spPr/>
        <p:txBody>
          <a:bodyPr/>
          <a:lstStyle>
            <a:lvl1pPr>
              <a:defRPr/>
            </a:lvl1pPr>
          </a:lstStyle>
          <a:p>
            <a:fld id="{6F1D54C7-5A96-4F63-9844-FCB743DEC052}" type="slidenum">
              <a:rPr lang="lv-LV" smtClean="0">
                <a:solidFill>
                  <a:srgbClr val="4E5B6F"/>
                </a:solidFill>
              </a:rPr>
              <a:pPr/>
              <a:t>‹#›</a:t>
            </a:fld>
            <a:endParaRPr lang="lv-LV">
              <a:solidFill>
                <a:srgbClr val="4E5B6F"/>
              </a:solidFill>
            </a:endParaRPr>
          </a:p>
        </p:txBody>
      </p:sp>
    </p:spTree>
    <p:extLst>
      <p:ext uri="{BB962C8B-B14F-4D97-AF65-F5344CB8AC3E}">
        <p14:creationId xmlns:p14="http://schemas.microsoft.com/office/powerpoint/2010/main" val="115243493"/>
      </p:ext>
    </p:extLst>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anchor="ctr"/>
          <a:lstStyle/>
          <a:p>
            <a:pPr algn="ctr" defTabSz="914189">
              <a:defRPr/>
            </a:pPr>
            <a:endParaRPr lang="en-US">
              <a:solidFill>
                <a:prstClr val="white"/>
              </a:solidFill>
            </a:endParaRPr>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8" name="Freeform 18"/>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9" name="Freeform 22"/>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p:nvSpPr>
            <p:cNvPr id="10" name="Freeform 26"/>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useBgFill="1">
          <p:nvSpPr>
            <p:cNvPr id="11" name="Freeform 25"/>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grpSp>
      <p:sp>
        <p:nvSpPr>
          <p:cNvPr id="4" name="Text Placeholder 3"/>
          <p:cNvSpPr>
            <a:spLocks noGrp="1"/>
          </p:cNvSpPr>
          <p:nvPr>
            <p:ph type="body" sz="half" idx="2"/>
          </p:nvPr>
        </p:nvSpPr>
        <p:spPr>
          <a:xfrm>
            <a:off x="914400" y="3581401"/>
            <a:ext cx="3352800" cy="1905001"/>
          </a:xfrm>
        </p:spPr>
        <p:txBody>
          <a:bodyPr>
            <a:normAutofit/>
          </a:bodyPr>
          <a:lstStyle>
            <a:lvl1pPr marL="0" indent="0">
              <a:spcBef>
                <a:spcPts val="0"/>
              </a:spcBef>
              <a:spcAft>
                <a:spcPts val="600"/>
              </a:spcAft>
              <a:buNone/>
              <a:defRPr sz="1800">
                <a:solidFill>
                  <a:schemeClr val="tx2"/>
                </a:solidFill>
              </a:defRPr>
            </a:lvl1pPr>
            <a:lvl2pPr marL="457095" indent="0">
              <a:buNone/>
              <a:defRPr sz="1200"/>
            </a:lvl2pPr>
            <a:lvl3pPr marL="914189" indent="0">
              <a:buNone/>
              <a:defRPr sz="1000"/>
            </a:lvl3pPr>
            <a:lvl4pPr marL="1371284" indent="0">
              <a:buNone/>
              <a:defRPr sz="900"/>
            </a:lvl4pPr>
            <a:lvl5pPr marL="1828378" indent="0">
              <a:buNone/>
              <a:defRPr sz="900"/>
            </a:lvl5pPr>
            <a:lvl6pPr marL="2285473" indent="0">
              <a:buNone/>
              <a:defRPr sz="900"/>
            </a:lvl6pPr>
            <a:lvl7pPr marL="2742568" indent="0">
              <a:buNone/>
              <a:defRPr sz="900"/>
            </a:lvl7pPr>
            <a:lvl8pPr marL="3199662" indent="0">
              <a:buNone/>
              <a:defRPr sz="900"/>
            </a:lvl8pPr>
            <a:lvl9pPr marL="3656757" indent="0">
              <a:buNone/>
              <a:defRPr sz="900"/>
            </a:lvl9pPr>
          </a:lstStyle>
          <a:p>
            <a:pPr lvl="0"/>
            <a:r>
              <a:rPr lang="lv-LV"/>
              <a:t>Rediģēt šablona teksta stilus</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lv-LV"/>
              <a:t>Rediģēt šablona virsraksta stilu</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12" name="Date Placeholder 4"/>
          <p:cNvSpPr>
            <a:spLocks noGrp="1"/>
          </p:cNvSpPr>
          <p:nvPr>
            <p:ph type="dt" sz="half" idx="10"/>
          </p:nvPr>
        </p:nvSpPr>
        <p:spPr/>
        <p:txBody>
          <a:bodyPr/>
          <a:lstStyle>
            <a:lvl1pPr>
              <a:defRPr/>
            </a:lvl1pPr>
          </a:lstStyle>
          <a:p>
            <a:fld id="{DDDA3287-D001-4CAE-810E-B1F02E24B9A3}" type="datetime1">
              <a:rPr lang="lv-LV" smtClean="0">
                <a:solidFill>
                  <a:srgbClr val="4E5B6F"/>
                </a:solidFill>
              </a:rPr>
              <a:pPr/>
              <a:t>18.09.2018</a:t>
            </a:fld>
            <a:endParaRPr lang="lv-LV">
              <a:solidFill>
                <a:srgbClr val="4E5B6F"/>
              </a:solidFill>
            </a:endParaRPr>
          </a:p>
        </p:txBody>
      </p:sp>
      <p:sp>
        <p:nvSpPr>
          <p:cNvPr id="13" name="Footer Placeholder 5"/>
          <p:cNvSpPr>
            <a:spLocks noGrp="1"/>
          </p:cNvSpPr>
          <p:nvPr>
            <p:ph type="ftr" sz="quarter" idx="11"/>
          </p:nvPr>
        </p:nvSpPr>
        <p:spPr/>
        <p:txBody>
          <a:bodyPr/>
          <a:lstStyle>
            <a:lvl1pPr>
              <a:defRPr/>
            </a:lvl1pPr>
          </a:lstStyle>
          <a:p>
            <a:r>
              <a:rPr lang="lv-LV">
                <a:solidFill>
                  <a:srgbClr val="4E5B6F"/>
                </a:solidFill>
              </a:rPr>
              <a:t>Sociālie pabalsti un sociālie pakalpojumi Rīgā 2015.gada 1.pusgadā</a:t>
            </a:r>
          </a:p>
        </p:txBody>
      </p:sp>
      <p:sp>
        <p:nvSpPr>
          <p:cNvPr id="14" name="Slide Number Placeholder 6"/>
          <p:cNvSpPr>
            <a:spLocks noGrp="1"/>
          </p:cNvSpPr>
          <p:nvPr>
            <p:ph type="sldNum" sz="quarter" idx="12"/>
          </p:nvPr>
        </p:nvSpPr>
        <p:spPr/>
        <p:txBody>
          <a:bodyPr/>
          <a:lstStyle>
            <a:lvl1pPr>
              <a:defRPr/>
            </a:lvl1pPr>
          </a:lstStyle>
          <a:p>
            <a:fld id="{6F1D54C7-5A96-4F63-9844-FCB743DEC052}" type="slidenum">
              <a:rPr lang="lv-LV" smtClean="0">
                <a:solidFill>
                  <a:srgbClr val="4E5B6F"/>
                </a:solidFill>
              </a:rPr>
              <a:pPr/>
              <a:t>‹#›</a:t>
            </a:fld>
            <a:endParaRPr lang="lv-LV">
              <a:solidFill>
                <a:srgbClr val="4E5B6F"/>
              </a:solidFill>
            </a:endParaRPr>
          </a:p>
        </p:txBody>
      </p:sp>
    </p:spTree>
    <p:extLst>
      <p:ext uri="{BB962C8B-B14F-4D97-AF65-F5344CB8AC3E}">
        <p14:creationId xmlns:p14="http://schemas.microsoft.com/office/powerpoint/2010/main" val="1248320804"/>
      </p:ext>
    </p:extLst>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anchor="ctr"/>
          <a:lstStyle/>
          <a:p>
            <a:pPr algn="ctr" defTabSz="914189">
              <a:defRPr/>
            </a:pPr>
            <a:endParaRPr lang="en-US">
              <a:solidFill>
                <a:prstClr val="white"/>
              </a:solidFill>
            </a:endParaRPr>
          </a:p>
        </p:txBody>
      </p:sp>
      <p:grpSp>
        <p:nvGrpSpPr>
          <p:cNvPr id="6" name="Group 15"/>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8" name="Freeform 18"/>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9" name="Freeform 22"/>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p:nvSpPr>
            <p:cNvPr id="10" name="Freeform 26"/>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useBgFill="1">
          <p:nvSpPr>
            <p:cNvPr id="11" name="Freeform 20"/>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grpSp>
      <p:sp>
        <p:nvSpPr>
          <p:cNvPr id="2" name="Title 1"/>
          <p:cNvSpPr>
            <a:spLocks noGrp="1"/>
          </p:cNvSpPr>
          <p:nvPr>
            <p:ph type="title"/>
          </p:nvPr>
        </p:nvSpPr>
        <p:spPr>
          <a:xfrm>
            <a:off x="4874156" y="338667"/>
            <a:ext cx="3812645" cy="2429934"/>
          </a:xfrm>
        </p:spPr>
        <p:txBody>
          <a:bodyPr anchor="b">
            <a:normAutofit/>
          </a:bodyPr>
          <a:lstStyle>
            <a:lvl1pPr algn="l">
              <a:defRPr sz="2800" b="0">
                <a:solidFill>
                  <a:srgbClr val="FFFFFF"/>
                </a:solidFill>
              </a:defRPr>
            </a:lvl1pPr>
          </a:lstStyle>
          <a:p>
            <a:r>
              <a:rPr lang="lv-LV"/>
              <a:t>Rediģēt šablona virsraksta stilu</a:t>
            </a:r>
            <a:endParaRPr lang="en-US" dirty="0"/>
          </a:p>
        </p:txBody>
      </p:sp>
      <p:sp>
        <p:nvSpPr>
          <p:cNvPr id="4" name="Text Placeholder 3"/>
          <p:cNvSpPr>
            <a:spLocks noGrp="1"/>
          </p:cNvSpPr>
          <p:nvPr>
            <p:ph type="body" sz="half" idx="2"/>
          </p:nvPr>
        </p:nvSpPr>
        <p:spPr>
          <a:xfrm>
            <a:off x="4868334" y="2785534"/>
            <a:ext cx="3818467" cy="2421467"/>
          </a:xfrm>
        </p:spPr>
        <p:txBody>
          <a:bodyPr>
            <a:normAutofit/>
          </a:bodyPr>
          <a:lstStyle>
            <a:lvl1pPr marL="0" indent="0">
              <a:buNone/>
              <a:defRPr sz="1800">
                <a:solidFill>
                  <a:srgbClr val="FFFFFF"/>
                </a:solidFill>
              </a:defRPr>
            </a:lvl1pPr>
            <a:lvl2pPr marL="457095" indent="0">
              <a:buNone/>
              <a:defRPr sz="1200"/>
            </a:lvl2pPr>
            <a:lvl3pPr marL="914189" indent="0">
              <a:buNone/>
              <a:defRPr sz="1000"/>
            </a:lvl3pPr>
            <a:lvl4pPr marL="1371284" indent="0">
              <a:buNone/>
              <a:defRPr sz="900"/>
            </a:lvl4pPr>
            <a:lvl5pPr marL="1828378" indent="0">
              <a:buNone/>
              <a:defRPr sz="900"/>
            </a:lvl5pPr>
            <a:lvl6pPr marL="2285473" indent="0">
              <a:buNone/>
              <a:defRPr sz="900"/>
            </a:lvl6pPr>
            <a:lvl7pPr marL="2742568" indent="0">
              <a:buNone/>
              <a:defRPr sz="900"/>
            </a:lvl7pPr>
            <a:lvl8pPr marL="3199662" indent="0">
              <a:buNone/>
              <a:defRPr sz="900"/>
            </a:lvl8pPr>
            <a:lvl9pPr marL="3656757" indent="0">
              <a:buNone/>
              <a:defRPr sz="900"/>
            </a:lvl9pPr>
          </a:lstStyle>
          <a:p>
            <a:pPr lvl="0"/>
            <a:r>
              <a:rPr lang="lv-LV"/>
              <a:t>Rediģēt šablona teksta stilus</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095" indent="0">
              <a:buNone/>
              <a:defRPr sz="2800"/>
            </a:lvl2pPr>
            <a:lvl3pPr marL="914189" indent="0">
              <a:buNone/>
              <a:defRPr sz="2400"/>
            </a:lvl3pPr>
            <a:lvl4pPr marL="1371284" indent="0">
              <a:buNone/>
              <a:defRPr sz="2000"/>
            </a:lvl4pPr>
            <a:lvl5pPr marL="1828378" indent="0">
              <a:buNone/>
              <a:defRPr sz="2000"/>
            </a:lvl5pPr>
            <a:lvl6pPr marL="2285473" indent="0">
              <a:buNone/>
              <a:defRPr sz="2000"/>
            </a:lvl6pPr>
            <a:lvl7pPr marL="2742568" indent="0">
              <a:buNone/>
              <a:defRPr sz="2000"/>
            </a:lvl7pPr>
            <a:lvl8pPr marL="3199662" indent="0">
              <a:buNone/>
              <a:defRPr sz="2000"/>
            </a:lvl8pPr>
            <a:lvl9pPr marL="3656757" indent="0">
              <a:buNone/>
              <a:defRPr sz="2000"/>
            </a:lvl9pPr>
          </a:lstStyle>
          <a:p>
            <a:pPr lvl="0"/>
            <a:r>
              <a:rPr lang="lv-LV" noProof="0"/>
              <a:t>Noklikšķiniet uz attēla ikonas</a:t>
            </a:r>
            <a:endParaRPr lang="en-US" noProof="0" dirty="0"/>
          </a:p>
        </p:txBody>
      </p:sp>
      <p:sp>
        <p:nvSpPr>
          <p:cNvPr id="12" name="Date Placeholder 4"/>
          <p:cNvSpPr>
            <a:spLocks noGrp="1"/>
          </p:cNvSpPr>
          <p:nvPr>
            <p:ph type="dt" sz="half" idx="10"/>
          </p:nvPr>
        </p:nvSpPr>
        <p:spPr/>
        <p:txBody>
          <a:bodyPr/>
          <a:lstStyle>
            <a:lvl1pPr>
              <a:defRPr/>
            </a:lvl1pPr>
          </a:lstStyle>
          <a:p>
            <a:fld id="{2E9AFC61-C51E-4BC4-84AE-AC3181A7C6FF}" type="datetime1">
              <a:rPr lang="lv-LV" smtClean="0">
                <a:solidFill>
                  <a:srgbClr val="4E5B6F"/>
                </a:solidFill>
              </a:rPr>
              <a:pPr/>
              <a:t>18.09.2018</a:t>
            </a:fld>
            <a:endParaRPr lang="lv-LV">
              <a:solidFill>
                <a:srgbClr val="4E5B6F"/>
              </a:solidFill>
            </a:endParaRPr>
          </a:p>
        </p:txBody>
      </p:sp>
      <p:sp>
        <p:nvSpPr>
          <p:cNvPr id="13" name="Footer Placeholder 5"/>
          <p:cNvSpPr>
            <a:spLocks noGrp="1"/>
          </p:cNvSpPr>
          <p:nvPr>
            <p:ph type="ftr" sz="quarter" idx="11"/>
          </p:nvPr>
        </p:nvSpPr>
        <p:spPr/>
        <p:txBody>
          <a:bodyPr/>
          <a:lstStyle>
            <a:lvl1pPr>
              <a:defRPr/>
            </a:lvl1pPr>
          </a:lstStyle>
          <a:p>
            <a:r>
              <a:rPr lang="lv-LV">
                <a:solidFill>
                  <a:srgbClr val="4E5B6F"/>
                </a:solidFill>
              </a:rPr>
              <a:t>Sociālie pabalsti un sociālie pakalpojumi Rīgā 2015.gada 1.pusgadā</a:t>
            </a:r>
          </a:p>
        </p:txBody>
      </p:sp>
      <p:sp>
        <p:nvSpPr>
          <p:cNvPr id="14" name="Slide Number Placeholder 6"/>
          <p:cNvSpPr>
            <a:spLocks noGrp="1"/>
          </p:cNvSpPr>
          <p:nvPr>
            <p:ph type="sldNum" sz="quarter" idx="12"/>
          </p:nvPr>
        </p:nvSpPr>
        <p:spPr/>
        <p:txBody>
          <a:bodyPr/>
          <a:lstStyle>
            <a:lvl1pPr>
              <a:defRPr/>
            </a:lvl1pPr>
          </a:lstStyle>
          <a:p>
            <a:fld id="{6F1D54C7-5A96-4F63-9844-FCB743DEC052}" type="slidenum">
              <a:rPr lang="lv-LV" smtClean="0">
                <a:solidFill>
                  <a:srgbClr val="4E5B6F"/>
                </a:solidFill>
              </a:rPr>
              <a:pPr/>
              <a:t>‹#›</a:t>
            </a:fld>
            <a:endParaRPr lang="lv-LV">
              <a:solidFill>
                <a:srgbClr val="4E5B6F"/>
              </a:solidFill>
            </a:endParaRPr>
          </a:p>
        </p:txBody>
      </p:sp>
    </p:spTree>
    <p:extLst>
      <p:ext uri="{BB962C8B-B14F-4D97-AF65-F5344CB8AC3E}">
        <p14:creationId xmlns:p14="http://schemas.microsoft.com/office/powerpoint/2010/main" val="2292394133"/>
      </p:ext>
    </p:extLst>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87000"/>
            <a:duotone>
              <a:schemeClr val="bg2">
                <a:tint val="96000"/>
                <a:satMod val="130000"/>
                <a:lumMod val="50000"/>
              </a:schemeClr>
              <a:schemeClr val="bg2">
                <a:tint val="96000"/>
                <a:satMod val="114000"/>
                <a:lumMod val="114000"/>
              </a:schemeClr>
            </a:duotone>
            <a:lum/>
          </a:blip>
          <a:srcRect/>
          <a:stretch>
            <a:fillRect/>
          </a:stretch>
        </a:blip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10" rIns="91419" bIns="45710" anchor="ctr"/>
          <a:lstStyle/>
          <a:p>
            <a:pPr algn="ctr" defTabSz="914189">
              <a:defRPr/>
            </a:pPr>
            <a:endParaRPr lang="en-US">
              <a:solidFill>
                <a:prstClr val="white"/>
              </a:solidFill>
            </a:endParaRPr>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1034" name="Freeform 18"/>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sp>
          <p:nvSpPr>
            <p:cNvPr id="1035" name="Freeform 22"/>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p:nvSpPr>
            <p:cNvPr id="1036" name="Freeform 26"/>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lv-LV">
                <a:solidFill>
                  <a:prstClr val="black"/>
                </a:solidFill>
              </a:endParaRPr>
            </a:p>
          </p:txBody>
        </p:sp>
        <p:sp useBgFill="1">
          <p:nvSpPr>
            <p:cNvPr id="1037" name="Freeform 10"/>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solidFill>
                  <a:prstClr val="black"/>
                </a:solidFill>
              </a:endParaRPr>
            </a:p>
          </p:txBody>
        </p:sp>
      </p:grpSp>
      <p:sp>
        <p:nvSpPr>
          <p:cNvPr id="1028"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9" tIns="45710" rIns="91419" bIns="45710" numCol="1" anchor="ctr" anchorCtr="0" compatLnSpc="1">
            <a:prstTxWarp prst="textNoShape">
              <a:avLst/>
            </a:prstTxWarp>
          </a:bodyPr>
          <a:lstStyle/>
          <a:p>
            <a:pPr lvl="0"/>
            <a:r>
              <a:rPr lang="lv-LV"/>
              <a:t>Rediģēt šablona virsraksta stilu</a:t>
            </a:r>
            <a:endParaRPr lang="en-US"/>
          </a:p>
        </p:txBody>
      </p:sp>
      <p:sp>
        <p:nvSpPr>
          <p:cNvPr id="4" name="Date Placeholder 3"/>
          <p:cNvSpPr>
            <a:spLocks noGrp="1"/>
          </p:cNvSpPr>
          <p:nvPr>
            <p:ph type="dt" sz="half" idx="2"/>
          </p:nvPr>
        </p:nvSpPr>
        <p:spPr>
          <a:xfrm>
            <a:off x="5164138" y="6249988"/>
            <a:ext cx="3786187" cy="365125"/>
          </a:xfrm>
          <a:prstGeom prst="rect">
            <a:avLst/>
          </a:prstGeom>
        </p:spPr>
        <p:txBody>
          <a:bodyPr vert="horz" wrap="square" lIns="91419" tIns="45710" rIns="91419" bIns="45710" numCol="1" anchor="ctr" anchorCtr="0" compatLnSpc="1">
            <a:prstTxWarp prst="textNoShape">
              <a:avLst/>
            </a:prstTxWarp>
          </a:bodyPr>
          <a:lstStyle>
            <a:lvl1pPr algn="r">
              <a:defRPr sz="1000">
                <a:solidFill>
                  <a:schemeClr val="tx2"/>
                </a:solidFill>
                <a:latin typeface="Candara" pitchFamily="34" charset="0"/>
              </a:defRPr>
            </a:lvl1pPr>
          </a:lstStyle>
          <a:p>
            <a:fld id="{FE48E0F4-BF30-4282-9583-0B215CEEC074}" type="datetime1">
              <a:rPr lang="lv-LV" smtClean="0">
                <a:solidFill>
                  <a:srgbClr val="4E5B6F"/>
                </a:solidFill>
              </a:rPr>
              <a:pPr/>
              <a:t>18.09.2018</a:t>
            </a:fld>
            <a:endParaRPr lang="lv-LV">
              <a:solidFill>
                <a:srgbClr val="4E5B6F"/>
              </a:solidFill>
            </a:endParaRPr>
          </a:p>
        </p:txBody>
      </p:sp>
      <p:sp>
        <p:nvSpPr>
          <p:cNvPr id="5" name="Footer Placeholder 4"/>
          <p:cNvSpPr>
            <a:spLocks noGrp="1"/>
          </p:cNvSpPr>
          <p:nvPr>
            <p:ph type="ftr" sz="quarter" idx="3"/>
          </p:nvPr>
        </p:nvSpPr>
        <p:spPr>
          <a:xfrm>
            <a:off x="193675" y="6249988"/>
            <a:ext cx="3786188" cy="365125"/>
          </a:xfrm>
          <a:prstGeom prst="rect">
            <a:avLst/>
          </a:prstGeom>
        </p:spPr>
        <p:txBody>
          <a:bodyPr vert="horz" wrap="square" lIns="91419" tIns="45710" rIns="91419" bIns="45710" numCol="1" anchor="ctr" anchorCtr="0" compatLnSpc="1">
            <a:prstTxWarp prst="textNoShape">
              <a:avLst/>
            </a:prstTxWarp>
          </a:bodyPr>
          <a:lstStyle>
            <a:lvl1pPr>
              <a:defRPr sz="1000">
                <a:solidFill>
                  <a:schemeClr val="tx2"/>
                </a:solidFill>
                <a:latin typeface="Candara" pitchFamily="34" charset="0"/>
              </a:defRPr>
            </a:lvl1pPr>
          </a:lstStyle>
          <a:p>
            <a:r>
              <a:rPr lang="lv-LV">
                <a:solidFill>
                  <a:srgbClr val="4E5B6F"/>
                </a:solidFill>
              </a:rPr>
              <a:t>Sociālie pabalsti un sociālie pakalpojumi Rīgā 2015.gada 1.pusgadā</a:t>
            </a:r>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wrap="square" lIns="91419" tIns="45710" rIns="91419" bIns="45710" numCol="1" anchor="ctr" anchorCtr="0" compatLnSpc="1">
            <a:prstTxWarp prst="textNoShape">
              <a:avLst/>
            </a:prstTxWarp>
          </a:bodyPr>
          <a:lstStyle>
            <a:lvl1pPr algn="ctr">
              <a:defRPr sz="1000">
                <a:solidFill>
                  <a:schemeClr val="tx2"/>
                </a:solidFill>
                <a:latin typeface="Candara" pitchFamily="34" charset="0"/>
              </a:defRPr>
            </a:lvl1pPr>
          </a:lstStyle>
          <a:p>
            <a:fld id="{6F1D54C7-5A96-4F63-9844-FCB743DEC052}" type="slidenum">
              <a:rPr lang="lv-LV" smtClean="0">
                <a:solidFill>
                  <a:srgbClr val="4E5B6F"/>
                </a:solidFill>
              </a:rPr>
              <a:pPr/>
              <a:t>‹#›</a:t>
            </a:fld>
            <a:endParaRPr lang="lv-LV">
              <a:solidFill>
                <a:srgbClr val="4E5B6F"/>
              </a:solidFill>
            </a:endParaRPr>
          </a:p>
        </p:txBody>
      </p:sp>
      <p:sp>
        <p:nvSpPr>
          <p:cNvPr id="1032"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9" tIns="45710" rIns="91419" bIns="45710" numCol="1" anchor="t" anchorCtr="0" compatLnSpc="1">
            <a:prstTxWarp prst="textNoShape">
              <a:avLst/>
            </a:prstTxWarp>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Tree>
    <p:extLst>
      <p:ext uri="{BB962C8B-B14F-4D97-AF65-F5344CB8AC3E}">
        <p14:creationId xmlns:p14="http://schemas.microsoft.com/office/powerpoint/2010/main" val="858773512"/>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Lst>
  <p:transition spd="slow">
    <p:random/>
  </p:transition>
  <p:hf hdr="0"/>
  <p:txStyles>
    <p:titleStyle>
      <a:lvl1pPr algn="ctr" defTabSz="912813" rtl="0" eaLnBrk="1" fontAlgn="base" hangingPunct="1">
        <a:spcBef>
          <a:spcPct val="0"/>
        </a:spcBef>
        <a:spcAft>
          <a:spcPct val="0"/>
        </a:spcAft>
        <a:defRPr sz="4400" kern="1200">
          <a:solidFill>
            <a:srgbClr val="FFFFFF"/>
          </a:solidFill>
          <a:latin typeface="+mj-lt"/>
          <a:ea typeface="+mj-ea"/>
          <a:cs typeface="+mj-cs"/>
        </a:defRPr>
      </a:lvl1pPr>
      <a:lvl2pPr algn="ctr" defTabSz="912813" rtl="0" eaLnBrk="1" fontAlgn="base" hangingPunct="1">
        <a:spcBef>
          <a:spcPct val="0"/>
        </a:spcBef>
        <a:spcAft>
          <a:spcPct val="0"/>
        </a:spcAft>
        <a:defRPr sz="4400">
          <a:solidFill>
            <a:srgbClr val="FFFFFF"/>
          </a:solidFill>
          <a:latin typeface="Arial" charset="0"/>
        </a:defRPr>
      </a:lvl2pPr>
      <a:lvl3pPr algn="ctr" defTabSz="912813" rtl="0" eaLnBrk="1" fontAlgn="base" hangingPunct="1">
        <a:spcBef>
          <a:spcPct val="0"/>
        </a:spcBef>
        <a:spcAft>
          <a:spcPct val="0"/>
        </a:spcAft>
        <a:defRPr sz="4400">
          <a:solidFill>
            <a:srgbClr val="FFFFFF"/>
          </a:solidFill>
          <a:latin typeface="Arial" charset="0"/>
        </a:defRPr>
      </a:lvl3pPr>
      <a:lvl4pPr algn="ctr" defTabSz="912813" rtl="0" eaLnBrk="1" fontAlgn="base" hangingPunct="1">
        <a:spcBef>
          <a:spcPct val="0"/>
        </a:spcBef>
        <a:spcAft>
          <a:spcPct val="0"/>
        </a:spcAft>
        <a:defRPr sz="4400">
          <a:solidFill>
            <a:srgbClr val="FFFFFF"/>
          </a:solidFill>
          <a:latin typeface="Arial" charset="0"/>
        </a:defRPr>
      </a:lvl4pPr>
      <a:lvl5pPr algn="ctr" defTabSz="912813" rtl="0" eaLnBrk="1" fontAlgn="base" hangingPunct="1">
        <a:spcBef>
          <a:spcPct val="0"/>
        </a:spcBef>
        <a:spcAft>
          <a:spcPct val="0"/>
        </a:spcAft>
        <a:defRPr sz="4400">
          <a:solidFill>
            <a:srgbClr val="FFFFFF"/>
          </a:solidFill>
          <a:latin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defTabSz="912813" rtl="0" eaLnBrk="1" fontAlgn="base" hangingPunct="1">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4675" indent="-273050" algn="l" defTabSz="912813" rtl="0" eaLnBrk="1" fontAlgn="base" hangingPunct="1">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4075" indent="-227013" algn="l" defTabSz="912813" rtl="0" eaLnBrk="1" fontAlgn="base" hangingPunct="1">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1413" indent="-227013" algn="l" defTabSz="912813" rtl="0" eaLnBrk="1" fontAlgn="base" hangingPunct="1">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7013" algn="l" defTabSz="912813" rtl="0" eaLnBrk="1" fontAlgn="base" hangingPunct="1">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2669" indent="-228547" algn="l" defTabSz="914189"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2635" indent="-228547" algn="l" defTabSz="914189"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2601" indent="-228547" algn="l" defTabSz="914189"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2568" indent="-228547" algn="l" defTabSz="914189"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189" rtl="0" eaLnBrk="1" latinLnBrk="0" hangingPunct="1">
        <a:defRPr sz="1800" kern="1200">
          <a:solidFill>
            <a:schemeClr val="tx1"/>
          </a:solidFill>
          <a:latin typeface="+mn-lt"/>
          <a:ea typeface="+mn-ea"/>
          <a:cs typeface="+mn-cs"/>
        </a:defRPr>
      </a:lvl1pPr>
      <a:lvl2pPr marL="457095" algn="l" defTabSz="914189" rtl="0" eaLnBrk="1" latinLnBrk="0" hangingPunct="1">
        <a:defRPr sz="1800" kern="1200">
          <a:solidFill>
            <a:schemeClr val="tx1"/>
          </a:solidFill>
          <a:latin typeface="+mn-lt"/>
          <a:ea typeface="+mn-ea"/>
          <a:cs typeface="+mn-cs"/>
        </a:defRPr>
      </a:lvl2pPr>
      <a:lvl3pPr marL="914189" algn="l" defTabSz="914189" rtl="0" eaLnBrk="1" latinLnBrk="0" hangingPunct="1">
        <a:defRPr sz="1800" kern="1200">
          <a:solidFill>
            <a:schemeClr val="tx1"/>
          </a:solidFill>
          <a:latin typeface="+mn-lt"/>
          <a:ea typeface="+mn-ea"/>
          <a:cs typeface="+mn-cs"/>
        </a:defRPr>
      </a:lvl3pPr>
      <a:lvl4pPr marL="1371284" algn="l" defTabSz="914189" rtl="0" eaLnBrk="1" latinLnBrk="0" hangingPunct="1">
        <a:defRPr sz="1800" kern="1200">
          <a:solidFill>
            <a:schemeClr val="tx1"/>
          </a:solidFill>
          <a:latin typeface="+mn-lt"/>
          <a:ea typeface="+mn-ea"/>
          <a:cs typeface="+mn-cs"/>
        </a:defRPr>
      </a:lvl4pPr>
      <a:lvl5pPr marL="1828378" algn="l" defTabSz="914189" rtl="0" eaLnBrk="1" latinLnBrk="0" hangingPunct="1">
        <a:defRPr sz="1800" kern="1200">
          <a:solidFill>
            <a:schemeClr val="tx1"/>
          </a:solidFill>
          <a:latin typeface="+mn-lt"/>
          <a:ea typeface="+mn-ea"/>
          <a:cs typeface="+mn-cs"/>
        </a:defRPr>
      </a:lvl5pPr>
      <a:lvl6pPr marL="2285473" algn="l" defTabSz="914189" rtl="0" eaLnBrk="1" latinLnBrk="0" hangingPunct="1">
        <a:defRPr sz="1800" kern="1200">
          <a:solidFill>
            <a:schemeClr val="tx1"/>
          </a:solidFill>
          <a:latin typeface="+mn-lt"/>
          <a:ea typeface="+mn-ea"/>
          <a:cs typeface="+mn-cs"/>
        </a:defRPr>
      </a:lvl6pPr>
      <a:lvl7pPr marL="2742568" algn="l" defTabSz="914189" rtl="0" eaLnBrk="1" latinLnBrk="0" hangingPunct="1">
        <a:defRPr sz="1800" kern="1200">
          <a:solidFill>
            <a:schemeClr val="tx1"/>
          </a:solidFill>
          <a:latin typeface="+mn-lt"/>
          <a:ea typeface="+mn-ea"/>
          <a:cs typeface="+mn-cs"/>
        </a:defRPr>
      </a:lvl7pPr>
      <a:lvl8pPr marL="3199662" algn="l" defTabSz="914189" rtl="0" eaLnBrk="1" latinLnBrk="0" hangingPunct="1">
        <a:defRPr sz="1800" kern="1200">
          <a:solidFill>
            <a:schemeClr val="tx1"/>
          </a:solidFill>
          <a:latin typeface="+mn-lt"/>
          <a:ea typeface="+mn-ea"/>
          <a:cs typeface="+mn-cs"/>
        </a:defRPr>
      </a:lvl8pPr>
      <a:lvl9pPr marL="3656757" algn="l" defTabSz="914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chart" Target="../charts/chart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microsoft.com/office/2007/relationships/hdphoto" Target="../media/hdphoto2.wdp"/></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4.png"/><Relationship Id="rId7" Type="http://schemas.openxmlformats.org/officeDocument/2006/relationships/diagramQuickStyle" Target="../diagrams/quickStyle1.xml"/><Relationship Id="rId2" Type="http://schemas.openxmlformats.org/officeDocument/2006/relationships/chart" Target="../charts/chart3.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microsoft.com/office/2007/relationships/hdphoto" Target="../media/hdphoto2.wdp"/><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chart" Target="../charts/chart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microsoft.com/office/2007/relationships/hdphoto" Target="../media/hdphoto2.wd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0"/>
            <a:duotone>
              <a:schemeClr val="bg2">
                <a:tint val="96000"/>
                <a:satMod val="130000"/>
                <a:lumMod val="50000"/>
              </a:schemeClr>
              <a:schemeClr val="bg2">
                <a:tint val="96000"/>
                <a:satMod val="114000"/>
                <a:lumMod val="114000"/>
              </a:schemeClr>
            </a:duotone>
            <a:lum/>
            <a:extLst>
              <a:ext uri="{BEBA8EAE-BF5A-486C-A8C5-ECC9F3942E4B}">
                <a14:imgProps xmlns:a14="http://schemas.microsoft.com/office/drawing/2010/main">
                  <a14:imgLayer r:embed="rId4">
                    <a14:imgEffect>
                      <a14:sharpenSoften amount="-5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Virsraksts 1"/>
          <p:cNvSpPr>
            <a:spLocks noGrp="1"/>
          </p:cNvSpPr>
          <p:nvPr>
            <p:ph type="ctrTitle"/>
          </p:nvPr>
        </p:nvSpPr>
        <p:spPr>
          <a:xfrm>
            <a:off x="683568" y="1412776"/>
            <a:ext cx="7488832" cy="2880320"/>
          </a:xfrm>
        </p:spPr>
        <p:txBody>
          <a:bodyPr>
            <a:normAutofit/>
          </a:bodyPr>
          <a:lstStyle/>
          <a:p>
            <a:r>
              <a:rPr lang="lv-LV" sz="4000" b="1" dirty="0">
                <a:solidFill>
                  <a:schemeClr val="bg1"/>
                </a:solidFill>
              </a:rPr>
              <a:t>Sociālais atbalsts personām ar garīga rakstura traucējumiem</a:t>
            </a:r>
            <a:r>
              <a:rPr lang="lv-LV" sz="3600" b="1" dirty="0"/>
              <a:t/>
            </a:r>
            <a:br>
              <a:rPr lang="lv-LV" sz="3600" b="1" dirty="0"/>
            </a:br>
            <a:r>
              <a:rPr lang="lv-LV" sz="3600" b="1" dirty="0"/>
              <a:t>RĪGAS PAŠVALDĪBAS PIEREDZE</a:t>
            </a:r>
            <a:endParaRPr lang="lv-LV" sz="2700" dirty="0"/>
          </a:p>
        </p:txBody>
      </p:sp>
      <p:sp>
        <p:nvSpPr>
          <p:cNvPr id="3" name="Apakšvirsraksts 2"/>
          <p:cNvSpPr>
            <a:spLocks noGrp="1"/>
          </p:cNvSpPr>
          <p:nvPr>
            <p:ph type="subTitle" idx="1"/>
          </p:nvPr>
        </p:nvSpPr>
        <p:spPr>
          <a:xfrm>
            <a:off x="4067944" y="4221088"/>
            <a:ext cx="4680520" cy="2016224"/>
          </a:xfrm>
        </p:spPr>
        <p:txBody>
          <a:bodyPr>
            <a:normAutofit/>
          </a:bodyPr>
          <a:lstStyle/>
          <a:p>
            <a:endParaRPr lang="lv-LV" sz="1800" dirty="0">
              <a:solidFill>
                <a:schemeClr val="bg1"/>
              </a:solidFill>
            </a:endParaRPr>
          </a:p>
          <a:p>
            <a:pPr algn="r"/>
            <a:endParaRPr lang="lv-LV" sz="1400" b="1" dirty="0">
              <a:solidFill>
                <a:schemeClr val="bg1"/>
              </a:solidFill>
            </a:endParaRPr>
          </a:p>
          <a:p>
            <a:pPr algn="r"/>
            <a:r>
              <a:rPr lang="lv-LV" sz="1400" b="1" dirty="0">
                <a:solidFill>
                  <a:schemeClr val="bg1"/>
                </a:solidFill>
              </a:rPr>
              <a:t>Rīgas domes Labklājības departaments</a:t>
            </a:r>
          </a:p>
          <a:p>
            <a:pPr algn="r"/>
            <a:r>
              <a:rPr lang="lv-LV" sz="1400" b="1" dirty="0">
                <a:solidFill>
                  <a:schemeClr val="bg1"/>
                </a:solidFill>
              </a:rPr>
              <a:t>Ruta Klimkāne </a:t>
            </a: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0192" y="332656"/>
            <a:ext cx="2540000" cy="728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3729079"/>
      </p:ext>
    </p:extLst>
  </p:cSld>
  <p:clrMapOvr>
    <a:masterClrMapping/>
  </p:clrMapOvr>
  <p:transition spd="slow">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457200" y="188641"/>
            <a:ext cx="8229600" cy="720080"/>
          </a:xfrm>
        </p:spPr>
        <p:txBody>
          <a:bodyPr/>
          <a:lstStyle/>
          <a:p>
            <a:r>
              <a:rPr lang="lv-LV" sz="2800" b="1" dirty="0">
                <a:solidFill>
                  <a:schemeClr val="accent1">
                    <a:lumMod val="50000"/>
                  </a:schemeClr>
                </a:solidFill>
              </a:rPr>
              <a:t>Specializētās darbnīcas pakalpojums personām ar garīgā rakstura traucējumiem (1)</a:t>
            </a:r>
            <a:endParaRPr lang="lv-LV" dirty="0">
              <a:solidFill>
                <a:schemeClr val="accent1">
                  <a:lumMod val="50000"/>
                </a:schemeClr>
              </a:solidFill>
            </a:endParaRPr>
          </a:p>
        </p:txBody>
      </p:sp>
      <p:sp>
        <p:nvSpPr>
          <p:cNvPr id="6" name="Slaida numura vietturis 5"/>
          <p:cNvSpPr>
            <a:spLocks noGrp="1"/>
          </p:cNvSpPr>
          <p:nvPr>
            <p:ph type="sldNum" sz="quarter" idx="12"/>
          </p:nvPr>
        </p:nvSpPr>
        <p:spPr/>
        <p:txBody>
          <a:bodyPr/>
          <a:lstStyle/>
          <a:p>
            <a:fld id="{6F1D54C7-5A96-4F63-9844-FCB743DEC052}" type="slidenum">
              <a:rPr lang="lv-LV" smtClean="0">
                <a:solidFill>
                  <a:srgbClr val="4E5B6F"/>
                </a:solidFill>
              </a:rPr>
              <a:pPr/>
              <a:t>10</a:t>
            </a:fld>
            <a:endParaRPr lang="lv-LV" dirty="0">
              <a:solidFill>
                <a:srgbClr val="4E5B6F"/>
              </a:solidFill>
            </a:endParaRPr>
          </a:p>
        </p:txBody>
      </p:sp>
      <p:graphicFrame>
        <p:nvGraphicFramePr>
          <p:cNvPr id="7" name="Diagramma 6"/>
          <p:cNvGraphicFramePr>
            <a:graphicFrameLocks/>
          </p:cNvGraphicFramePr>
          <p:nvPr>
            <p:extLst>
              <p:ext uri="{D42A27DB-BD31-4B8C-83A1-F6EECF244321}">
                <p14:modId xmlns:p14="http://schemas.microsoft.com/office/powerpoint/2010/main" val="3676024551"/>
              </p:ext>
            </p:extLst>
          </p:nvPr>
        </p:nvGraphicFramePr>
        <p:xfrm>
          <a:off x="179512" y="1052736"/>
          <a:ext cx="8856984" cy="38884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Shēma 7"/>
          <p:cNvGraphicFramePr/>
          <p:nvPr>
            <p:extLst>
              <p:ext uri="{D42A27DB-BD31-4B8C-83A1-F6EECF244321}">
                <p14:modId xmlns:p14="http://schemas.microsoft.com/office/powerpoint/2010/main" val="1483725189"/>
              </p:ext>
            </p:extLst>
          </p:nvPr>
        </p:nvGraphicFramePr>
        <p:xfrm>
          <a:off x="179512" y="4585229"/>
          <a:ext cx="6840760" cy="2160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29" descr="http://4.bp.blogspot.com/_FXEdBoxSiAI/S_rnVJbL-_I/AAAAAAAAADQ/Roq_srY6dNg/s320/538px-man-and-woman-icon-svg.png"/>
          <p:cNvPicPr>
            <a:picLocks noChangeAspect="1" noChangeArrowheads="1"/>
          </p:cNvPicPr>
          <p:nvPr/>
        </p:nvPicPr>
        <p:blipFill>
          <a:blip r:embed="rId8">
            <a:duotone>
              <a:srgbClr val="5BD078">
                <a:shade val="45000"/>
                <a:satMod val="135000"/>
              </a:srgbClr>
              <a:prstClr val="white"/>
            </a:duotone>
            <a:extLst>
              <a:ext uri="{BEBA8EAE-BF5A-486C-A8C5-ECC9F3942E4B}">
                <a14:imgProps xmlns:a14="http://schemas.microsoft.com/office/drawing/2010/main">
                  <a14:imgLayer r:embed="rId9">
                    <a14:imgEffect>
                      <a14:sharpenSoften amount="5000"/>
                    </a14:imgEffect>
                  </a14:imgLayer>
                </a14:imgProps>
              </a:ext>
            </a:extLst>
          </a:blip>
          <a:srcRect/>
          <a:stretch>
            <a:fillRect/>
          </a:stretch>
        </p:blipFill>
        <p:spPr bwMode="auto">
          <a:xfrm>
            <a:off x="7380312" y="4653136"/>
            <a:ext cx="1152962" cy="1728192"/>
          </a:xfrm>
          <a:prstGeom prst="rect">
            <a:avLst/>
          </a:prstGeom>
          <a:noFill/>
          <a:ln w="9525">
            <a:solidFill>
              <a:srgbClr val="0049B4"/>
            </a:solidFill>
            <a:miter lim="800000"/>
            <a:headEnd/>
            <a:tailEnd/>
          </a:ln>
          <a:effectLst>
            <a:glow rad="63500">
              <a:srgbClr val="FEB80A">
                <a:satMod val="175000"/>
                <a:alpha val="40000"/>
              </a:srgbClr>
            </a:glow>
          </a:effectLst>
          <a:scene3d>
            <a:camera prst="isometricOffAxis1Right"/>
            <a:lightRig rig="threePt" dir="t"/>
          </a:scene3d>
          <a:sp3d>
            <a:bevelT w="114300" prst="artDeco"/>
          </a:sp3d>
        </p:spPr>
      </p:pic>
      <p:sp>
        <p:nvSpPr>
          <p:cNvPr id="10" name="Rectangle 15"/>
          <p:cNvSpPr/>
          <p:nvPr/>
        </p:nvSpPr>
        <p:spPr>
          <a:xfrm>
            <a:off x="8388424" y="5665350"/>
            <a:ext cx="539044" cy="347539"/>
          </a:xfrm>
          <a:prstGeom prst="rect">
            <a:avLst/>
          </a:prstGeom>
          <a:noFill/>
          <a:ln w="19050" cap="flat" cmpd="sng" algn="ctr">
            <a:noFill/>
            <a:prstDash val="solid"/>
          </a:ln>
          <a:effectLst>
            <a:outerShdw blurRad="76200" dir="18900000" sy="23000" kx="-1200000" algn="bl" rotWithShape="0">
              <a:prstClr val="black">
                <a:alpha val="20000"/>
              </a:prstClr>
            </a:outerShdw>
          </a:effectLst>
        </p:spPr>
        <p:txBody>
          <a:bodyPr rtlCol="0" anchor="t"/>
          <a:lstStyle/>
          <a:p>
            <a:pPr algn="ctr">
              <a:defRPr/>
            </a:pPr>
            <a:r>
              <a:rPr lang="lv-LV" b="1" kern="0" dirty="0">
                <a:solidFill>
                  <a:prstClr val="black"/>
                </a:solidFill>
                <a:ea typeface="Tahoma" pitchFamily="34" charset="0"/>
                <a:cs typeface="Arial" panose="020B0604020202020204" pitchFamily="34" charset="0"/>
              </a:rPr>
              <a:t>31</a:t>
            </a:r>
            <a:r>
              <a:rPr lang="lv-LV" b="1" kern="0" dirty="0">
                <a:solidFill>
                  <a:srgbClr val="D60093"/>
                </a:solidFill>
                <a:ea typeface="Tahoma" pitchFamily="34" charset="0"/>
                <a:cs typeface="Arial" panose="020B0604020202020204" pitchFamily="34" charset="0"/>
              </a:rPr>
              <a:t> </a:t>
            </a:r>
          </a:p>
          <a:p>
            <a:pPr algn="ctr">
              <a:defRPr/>
            </a:pPr>
            <a:endParaRPr lang="lv-LV" b="1" kern="0" dirty="0">
              <a:solidFill>
                <a:srgbClr val="C00000"/>
              </a:solidFill>
              <a:ea typeface="Tahoma" pitchFamily="34" charset="0"/>
              <a:cs typeface="Arial" panose="020B0604020202020204" pitchFamily="34" charset="0"/>
            </a:endParaRPr>
          </a:p>
        </p:txBody>
      </p:sp>
      <p:sp>
        <p:nvSpPr>
          <p:cNvPr id="11" name="Rectangle 15"/>
          <p:cNvSpPr/>
          <p:nvPr/>
        </p:nvSpPr>
        <p:spPr>
          <a:xfrm>
            <a:off x="6881060" y="5169693"/>
            <a:ext cx="611560" cy="347539"/>
          </a:xfrm>
          <a:prstGeom prst="rect">
            <a:avLst/>
          </a:prstGeom>
          <a:noFill/>
          <a:ln w="19050" cap="flat" cmpd="sng" algn="ctr">
            <a:noFill/>
            <a:prstDash val="solid"/>
          </a:ln>
          <a:effectLst>
            <a:outerShdw blurRad="76200" dir="18900000" sy="23000" kx="-1200000" algn="bl" rotWithShape="0">
              <a:prstClr val="black">
                <a:alpha val="20000"/>
              </a:prstClr>
            </a:outerShdw>
          </a:effectLst>
        </p:spPr>
        <p:txBody>
          <a:bodyPr rtlCol="0" anchor="t"/>
          <a:lstStyle/>
          <a:p>
            <a:pPr algn="ctr">
              <a:defRPr/>
            </a:pPr>
            <a:r>
              <a:rPr lang="lv-LV" b="1" kern="0" dirty="0">
                <a:ea typeface="Tahoma" pitchFamily="34" charset="0"/>
                <a:cs typeface="Arial" panose="020B0604020202020204" pitchFamily="34" charset="0"/>
              </a:rPr>
              <a:t>22</a:t>
            </a:r>
            <a:r>
              <a:rPr lang="lv-LV" b="1" kern="0" dirty="0">
                <a:solidFill>
                  <a:srgbClr val="D60093"/>
                </a:solidFill>
                <a:ea typeface="Tahoma" pitchFamily="34" charset="0"/>
                <a:cs typeface="Arial" panose="020B0604020202020204" pitchFamily="34" charset="0"/>
              </a:rPr>
              <a:t> </a:t>
            </a:r>
          </a:p>
          <a:p>
            <a:pPr algn="ctr">
              <a:defRPr/>
            </a:pPr>
            <a:endParaRPr lang="lv-LV" b="1" kern="0" dirty="0">
              <a:solidFill>
                <a:srgbClr val="C00000"/>
              </a:solidFill>
              <a:ea typeface="Tahoma" pitchFamily="34" charset="0"/>
              <a:cs typeface="Arial" panose="020B0604020202020204" pitchFamily="34" charset="0"/>
            </a:endParaRPr>
          </a:p>
        </p:txBody>
      </p:sp>
    </p:spTree>
    <p:extLst>
      <p:ext uri="{BB962C8B-B14F-4D97-AF65-F5344CB8AC3E}">
        <p14:creationId xmlns:p14="http://schemas.microsoft.com/office/powerpoint/2010/main" val="503547857"/>
      </p:ext>
    </p:extLst>
  </p:cSld>
  <p:clrMapOvr>
    <a:masterClrMapping/>
  </p:clrMapOvr>
  <p:transition spd="slow">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179512" y="1268760"/>
            <a:ext cx="8856984" cy="4968552"/>
          </a:xfrm>
        </p:spPr>
        <p:txBody>
          <a:bodyPr/>
          <a:lstStyle/>
          <a:p>
            <a:pPr marL="0" indent="0" algn="just">
              <a:buNone/>
            </a:pP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Pakalpojuma ietvaros tiek nodrošināti:</a:t>
            </a:r>
          </a:p>
          <a:p>
            <a:pPr marL="0" lvl="2" indent="0" algn="just">
              <a:buNone/>
            </a:pP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1. sociālās aprūpes pakalpojumi </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(uzraudzība pakalpojuma saņemšanas laikā (pieskatīšana), ēdināšana vai iespēja ēst līdzi paņemto ēdienu vai iespēja uzturā lietot paša pagatavotu ēdienu, palīdzība/atbalsts </a:t>
            </a:r>
            <a:r>
              <a:rPr lang="lv-LV" sz="1600" dirty="0" err="1">
                <a:solidFill>
                  <a:schemeClr val="accent1">
                    <a:lumMod val="50000"/>
                  </a:schemeClr>
                </a:solidFill>
                <a:latin typeface="Calibri" panose="020F0502020204030204" pitchFamily="34" charset="0"/>
                <a:ea typeface="Times New Roman"/>
                <a:cs typeface="Calibri" panose="020F0502020204030204" pitchFamily="34" charset="0"/>
              </a:rPr>
              <a:t>pašaprūpē</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a:t>
            </a:r>
          </a:p>
          <a:p>
            <a:pPr marL="0" lvl="2" indent="0" algn="just">
              <a:buNone/>
            </a:pP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2. sociālā darbinieka un citu speciālistu </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(piemēram, sociālā rehabilitētāja u.c.);</a:t>
            </a:r>
            <a:r>
              <a:rPr lang="lv-LV" sz="2000" dirty="0">
                <a:solidFill>
                  <a:schemeClr val="accent1">
                    <a:lumMod val="50000"/>
                  </a:schemeClr>
                </a:solidFill>
                <a:latin typeface="Calibri" panose="020F0502020204030204" pitchFamily="34" charset="0"/>
                <a:ea typeface="Times New Roman"/>
                <a:cs typeface="Calibri" panose="020F0502020204030204" pitchFamily="34" charset="0"/>
              </a:rPr>
              <a:t> </a:t>
            </a:r>
            <a:r>
              <a:rPr lang="lv-LV" dirty="0">
                <a:solidFill>
                  <a:schemeClr val="accent1">
                    <a:lumMod val="50000"/>
                  </a:schemeClr>
                </a:solidFill>
                <a:latin typeface="Calibri" panose="020F0502020204030204" pitchFamily="34" charset="0"/>
                <a:ea typeface="Times New Roman"/>
                <a:cs typeface="Calibri" panose="020F0502020204030204" pitchFamily="34" charset="0"/>
              </a:rPr>
              <a:t>individuālās konsultācijas.</a:t>
            </a:r>
          </a:p>
          <a:p>
            <a:pPr marL="0" lvl="2" indent="0" algn="just">
              <a:buClr>
                <a:srgbClr val="007DEA"/>
              </a:buClr>
              <a:buNone/>
            </a:pPr>
            <a:r>
              <a:rPr lang="lv-LV" u="sng" dirty="0">
                <a:solidFill>
                  <a:srgbClr val="007DEA">
                    <a:lumMod val="50000"/>
                  </a:srgbClr>
                </a:solidFill>
                <a:latin typeface="Calibri" panose="020F0502020204030204" pitchFamily="34" charset="0"/>
                <a:ea typeface="Times New Roman"/>
                <a:cs typeface="Calibri" panose="020F0502020204030204" pitchFamily="34" charset="0"/>
              </a:rPr>
              <a:t>Pakalpojuma ietvaros netiek nodrošināti ārstniecības speciālisti;</a:t>
            </a:r>
            <a:endParaRPr lang="lv-LV" dirty="0">
              <a:solidFill>
                <a:schemeClr val="accent1">
                  <a:lumMod val="50000"/>
                </a:schemeClr>
              </a:solidFill>
              <a:latin typeface="Calibri" panose="020F0502020204030204" pitchFamily="34" charset="0"/>
              <a:ea typeface="Times New Roman"/>
              <a:cs typeface="Calibri" panose="020F0502020204030204" pitchFamily="34" charset="0"/>
            </a:endParaRPr>
          </a:p>
          <a:p>
            <a:pPr marL="0" lvl="2" indent="0" algn="just">
              <a:buNone/>
            </a:pP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3. sociālās rehabilitācijas pakalpojumi</a:t>
            </a:r>
            <a:r>
              <a:rPr lang="lv-LV" sz="2000" dirty="0">
                <a:solidFill>
                  <a:schemeClr val="accent1">
                    <a:lumMod val="50000"/>
                  </a:schemeClr>
                </a:solidFill>
                <a:latin typeface="Calibri" panose="020F0502020204030204" pitchFamily="34" charset="0"/>
                <a:ea typeface="Times New Roman"/>
                <a:cs typeface="Calibri" panose="020F0502020204030204" pitchFamily="34" charset="0"/>
              </a:rPr>
              <a:t>:</a:t>
            </a:r>
          </a:p>
          <a:p>
            <a:pPr marL="0" lvl="2" indent="0" algn="just">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3.1. darba iemaņu un prasmju apguve, vismaz 4 h dienā;</a:t>
            </a:r>
          </a:p>
          <a:p>
            <a:pPr marL="0" lvl="2" indent="0" algn="just">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3.2. sociālo prasmju un sadzīves iemaņu</a:t>
            </a:r>
            <a:r>
              <a:rPr lang="lv-LV" sz="1800" dirty="0">
                <a:solidFill>
                  <a:schemeClr val="accent1">
                    <a:lumMod val="50000"/>
                  </a:schemeClr>
                </a:solidFill>
                <a:latin typeface="Calibri" panose="020F0502020204030204" pitchFamily="34" charset="0"/>
                <a:ea typeface="Times New Roman"/>
                <a:cs typeface="Calibri" panose="020F0502020204030204" pitchFamily="34" charset="0"/>
              </a:rPr>
              <a:t> </a:t>
            </a:r>
            <a:r>
              <a:rPr lang="lv-LV" dirty="0">
                <a:solidFill>
                  <a:schemeClr val="accent1">
                    <a:lumMod val="50000"/>
                  </a:schemeClr>
                </a:solidFill>
                <a:latin typeface="Calibri" panose="020F0502020204030204" pitchFamily="34" charset="0"/>
                <a:ea typeface="Times New Roman"/>
                <a:cs typeface="Calibri" panose="020F0502020204030204" pitchFamily="34" charset="0"/>
              </a:rPr>
              <a:t>uzturēšana, pilnveide, korekcija, kustību uzturēšanu un attīstību veicinošas,</a:t>
            </a:r>
            <a:r>
              <a:rPr lang="lv-LV" sz="1800" dirty="0">
                <a:solidFill>
                  <a:schemeClr val="accent1">
                    <a:lumMod val="50000"/>
                  </a:schemeClr>
                </a:solidFill>
                <a:latin typeface="Calibri" panose="020F0502020204030204" pitchFamily="34" charset="0"/>
                <a:ea typeface="Times New Roman"/>
                <a:cs typeface="Calibri" panose="020F0502020204030204" pitchFamily="34" charset="0"/>
              </a:rPr>
              <a:t> </a:t>
            </a:r>
            <a:r>
              <a:rPr lang="lv-LV" dirty="0" err="1">
                <a:solidFill>
                  <a:schemeClr val="accent1">
                    <a:lumMod val="50000"/>
                  </a:schemeClr>
                </a:solidFill>
                <a:latin typeface="Calibri" panose="020F0502020204030204" pitchFamily="34" charset="0"/>
                <a:ea typeface="Times New Roman"/>
                <a:cs typeface="Calibri" panose="020F0502020204030204" pitchFamily="34" charset="0"/>
              </a:rPr>
              <a:t>relaksējošas</a:t>
            </a:r>
            <a:r>
              <a:rPr lang="lv-LV" dirty="0">
                <a:solidFill>
                  <a:schemeClr val="accent1">
                    <a:lumMod val="50000"/>
                  </a:schemeClr>
                </a:solidFill>
                <a:latin typeface="Calibri" panose="020F0502020204030204" pitchFamily="34" charset="0"/>
                <a:ea typeface="Times New Roman"/>
                <a:cs typeface="Calibri" panose="020F0502020204030204" pitchFamily="34" charset="0"/>
              </a:rPr>
              <a:t> individuālās vai grupu nodarbības</a:t>
            </a:r>
            <a:r>
              <a:rPr lang="lv-LV" sz="1800" dirty="0">
                <a:solidFill>
                  <a:schemeClr val="accent1">
                    <a:lumMod val="50000"/>
                  </a:schemeClr>
                </a:solidFill>
                <a:latin typeface="Calibri" panose="020F0502020204030204" pitchFamily="34" charset="0"/>
                <a:ea typeface="Times New Roman"/>
                <a:cs typeface="Calibri" panose="020F0502020204030204" pitchFamily="34" charset="0"/>
              </a:rPr>
              <a:t> </a:t>
            </a:r>
            <a:r>
              <a:rPr lang="lv-LV" dirty="0">
                <a:solidFill>
                  <a:schemeClr val="accent1">
                    <a:lumMod val="50000"/>
                  </a:schemeClr>
                </a:solidFill>
                <a:latin typeface="Calibri" panose="020F0502020204030204" pitchFamily="34" charset="0"/>
                <a:ea typeface="Times New Roman"/>
                <a:cs typeface="Calibri" panose="020F0502020204030204" pitchFamily="34" charset="0"/>
              </a:rPr>
              <a:t>sociālā rehabilitētāja vadībā; </a:t>
            </a:r>
          </a:p>
          <a:p>
            <a:pPr marL="0" lvl="2" indent="0" algn="just">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3.3. klientu informēšanas un izglītošanas pasākumi;</a:t>
            </a:r>
          </a:p>
          <a:p>
            <a:pPr marL="0" lvl="2" indent="0" algn="just">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3.3. brīvā laika pasākumi</a:t>
            </a:r>
            <a:r>
              <a:rPr lang="lv-LV" dirty="0">
                <a:solidFill>
                  <a:schemeClr val="accent1">
                    <a:lumMod val="50000"/>
                  </a:schemeClr>
                </a:solidFill>
                <a:latin typeface="Calibri" panose="020F0502020204030204" pitchFamily="34" charset="0"/>
                <a:cs typeface="Calibri" panose="020F0502020204030204" pitchFamily="34" charset="0"/>
              </a:rPr>
              <a:t>.</a:t>
            </a:r>
            <a:endParaRPr lang="lv-LV" dirty="0">
              <a:solidFill>
                <a:schemeClr val="accent1">
                  <a:lumMod val="50000"/>
                </a:schemeClr>
              </a:solidFill>
              <a:latin typeface="Calibri" panose="020F0502020204030204" pitchFamily="34" charset="0"/>
              <a:ea typeface="Times New Roman"/>
              <a:cs typeface="Calibri" panose="020F0502020204030204" pitchFamily="34" charset="0"/>
            </a:endParaRPr>
          </a:p>
        </p:txBody>
      </p:sp>
      <p:sp>
        <p:nvSpPr>
          <p:cNvPr id="3" name="Virsraksts 2"/>
          <p:cNvSpPr>
            <a:spLocks noGrp="1"/>
          </p:cNvSpPr>
          <p:nvPr>
            <p:ph type="title"/>
          </p:nvPr>
        </p:nvSpPr>
        <p:spPr>
          <a:xfrm>
            <a:off x="457200" y="116632"/>
            <a:ext cx="8435280" cy="1080121"/>
          </a:xfrm>
        </p:spPr>
        <p:txBody>
          <a:bodyPr/>
          <a:lstStyle/>
          <a:p>
            <a:r>
              <a:rPr lang="lv-LV" sz="2800" b="1" dirty="0">
                <a:solidFill>
                  <a:srgbClr val="007DEA">
                    <a:lumMod val="50000"/>
                  </a:srgbClr>
                </a:solidFill>
              </a:rPr>
              <a:t>Specializētās darbnīcas pakalpojums personām ar garīgā rakstura traucējumiem (2)</a:t>
            </a:r>
            <a:endParaRPr lang="lv-LV" dirty="0">
              <a:solidFill>
                <a:schemeClr val="accent1">
                  <a:lumMod val="50000"/>
                </a:schemeClr>
              </a:solidFill>
            </a:endParaRPr>
          </a:p>
        </p:txBody>
      </p:sp>
      <p:sp>
        <p:nvSpPr>
          <p:cNvPr id="4" name="Datuma vietturis 3"/>
          <p:cNvSpPr>
            <a:spLocks noGrp="1"/>
          </p:cNvSpPr>
          <p:nvPr>
            <p:ph type="dt" sz="half" idx="10"/>
          </p:nvPr>
        </p:nvSpPr>
        <p:spPr/>
        <p:txBody>
          <a:bodyPr/>
          <a:lstStyle/>
          <a:p>
            <a:fld id="{8E6B510B-9614-48F3-A367-B517FD710334}" type="datetime1">
              <a:rPr lang="lv-LV" smtClean="0">
                <a:solidFill>
                  <a:srgbClr val="4E5B6F"/>
                </a:solidFill>
              </a:rPr>
              <a:pPr/>
              <a:t>18.09.2018</a:t>
            </a:fld>
            <a:endParaRPr lang="lv-LV">
              <a:solidFill>
                <a:srgbClr val="4E5B6F"/>
              </a:solidFill>
            </a:endParaRPr>
          </a:p>
        </p:txBody>
      </p:sp>
      <p:sp>
        <p:nvSpPr>
          <p:cNvPr id="6" name="Slaida numura vietturis 5"/>
          <p:cNvSpPr>
            <a:spLocks noGrp="1"/>
          </p:cNvSpPr>
          <p:nvPr>
            <p:ph type="sldNum" sz="quarter" idx="12"/>
          </p:nvPr>
        </p:nvSpPr>
        <p:spPr/>
        <p:txBody>
          <a:bodyPr/>
          <a:lstStyle/>
          <a:p>
            <a:fld id="{6F1D54C7-5A96-4F63-9844-FCB743DEC052}" type="slidenum">
              <a:rPr lang="lv-LV" smtClean="0">
                <a:solidFill>
                  <a:srgbClr val="4E5B6F"/>
                </a:solidFill>
              </a:rPr>
              <a:pPr/>
              <a:t>11</a:t>
            </a:fld>
            <a:endParaRPr lang="lv-LV">
              <a:solidFill>
                <a:srgbClr val="4E5B6F"/>
              </a:solidFill>
            </a:endParaRPr>
          </a:p>
        </p:txBody>
      </p:sp>
    </p:spTree>
    <p:extLst>
      <p:ext uri="{BB962C8B-B14F-4D97-AF65-F5344CB8AC3E}">
        <p14:creationId xmlns:p14="http://schemas.microsoft.com/office/powerpoint/2010/main" val="3711033277"/>
      </p:ext>
    </p:extLst>
  </p:cSld>
  <p:clrMapOvr>
    <a:masterClrMapping/>
  </p:clrMapOvr>
  <p:transition spd="slow">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251520" y="908720"/>
            <a:ext cx="8784976" cy="5217443"/>
          </a:xfrm>
        </p:spPr>
        <p:txBody>
          <a:bodyPr/>
          <a:lstStyle/>
          <a:p>
            <a:pPr marL="0" lvl="0" indent="0" algn="just" defTabSz="914400" fontAlgn="auto">
              <a:spcBef>
                <a:spcPts val="0"/>
              </a:spcBef>
              <a:spcAft>
                <a:spcPts val="0"/>
              </a:spcAft>
              <a:buClrTx/>
              <a:buSzTx/>
              <a:buNone/>
            </a:pPr>
            <a:r>
              <a:rPr lang="lv-LV" sz="2000" dirty="0">
                <a:solidFill>
                  <a:srgbClr val="007DEA">
                    <a:lumMod val="50000"/>
                  </a:srgbClr>
                </a:solidFill>
                <a:latin typeface="Calibri" panose="020F0502020204030204" pitchFamily="34" charset="0"/>
                <a:cs typeface="Calibri" panose="020F0502020204030204" pitchFamily="34" charset="0"/>
              </a:rPr>
              <a:t>Lai saņemtu pakalpojumus </a:t>
            </a:r>
            <a:r>
              <a:rPr lang="lv-LV" sz="2000" u="sng" dirty="0">
                <a:solidFill>
                  <a:srgbClr val="007DEA">
                    <a:lumMod val="50000"/>
                  </a:srgbClr>
                </a:solidFill>
                <a:latin typeface="Calibri" panose="020F0502020204030204" pitchFamily="34" charset="0"/>
                <a:cs typeface="Calibri" panose="020F0502020204030204" pitchFamily="34" charset="0"/>
              </a:rPr>
              <a:t>persona vēršas Rīgas sociālajā dienestā </a:t>
            </a:r>
            <a:r>
              <a:rPr lang="lv-LV" sz="2000" dirty="0">
                <a:solidFill>
                  <a:srgbClr val="007DEA">
                    <a:lumMod val="50000"/>
                  </a:srgbClr>
                </a:solidFill>
                <a:latin typeface="Calibri" panose="020F0502020204030204" pitchFamily="34" charset="0"/>
                <a:cs typeface="Calibri" panose="020F0502020204030204" pitchFamily="34" charset="0"/>
              </a:rPr>
              <a:t>(turpmāk - RSD) </a:t>
            </a:r>
            <a:r>
              <a:rPr lang="lv-LV" sz="2000" u="sng" dirty="0">
                <a:solidFill>
                  <a:srgbClr val="007DEA">
                    <a:lumMod val="50000"/>
                  </a:srgbClr>
                </a:solidFill>
                <a:latin typeface="Calibri" panose="020F0502020204030204" pitchFamily="34" charset="0"/>
                <a:cs typeface="Calibri" panose="020F0502020204030204" pitchFamily="34" charset="0"/>
              </a:rPr>
              <a:t>un iesniedz </a:t>
            </a:r>
            <a:r>
              <a:rPr lang="lv-LV" sz="2000" dirty="0">
                <a:solidFill>
                  <a:srgbClr val="007DEA">
                    <a:lumMod val="50000"/>
                  </a:srgbClr>
                </a:solidFill>
                <a:latin typeface="Calibri" panose="020F0502020204030204" pitchFamily="34" charset="0"/>
                <a:cs typeface="Calibri" panose="020F0502020204030204" pitchFamily="34" charset="0"/>
              </a:rPr>
              <a:t>(nosaka 21.04.2018. MK noteikumi Nr.288):</a:t>
            </a:r>
          </a:p>
          <a:p>
            <a:pPr lvl="0" algn="just" defTabSz="914400" fontAlgn="auto">
              <a:spcBef>
                <a:spcPts val="0"/>
              </a:spcBef>
              <a:spcAft>
                <a:spcPts val="0"/>
              </a:spcAft>
              <a:buClrTx/>
              <a:buSzTx/>
              <a:buFont typeface="Arial" charset="0"/>
              <a:buChar char="•"/>
            </a:pPr>
            <a:r>
              <a:rPr lang="lv-LV" sz="2000" u="sng" dirty="0">
                <a:solidFill>
                  <a:srgbClr val="007DEA">
                    <a:lumMod val="50000"/>
                  </a:srgbClr>
                </a:solidFill>
                <a:latin typeface="Calibri" panose="020F0502020204030204" pitchFamily="34" charset="0"/>
                <a:cs typeface="Calibri" panose="020F0502020204030204" pitchFamily="34" charset="0"/>
              </a:rPr>
              <a:t>iesniegumu</a:t>
            </a:r>
            <a:r>
              <a:rPr lang="lv-LV" sz="2000" dirty="0">
                <a:solidFill>
                  <a:srgbClr val="007DEA">
                    <a:lumMod val="50000"/>
                  </a:srgbClr>
                </a:solidFill>
                <a:latin typeface="Calibri" panose="020F0502020204030204" pitchFamily="34" charset="0"/>
                <a:cs typeface="Calibri" panose="020F0502020204030204" pitchFamily="34" charset="0"/>
              </a:rPr>
              <a:t>;</a:t>
            </a:r>
          </a:p>
          <a:p>
            <a:pPr lvl="0" algn="just" defTabSz="914400" fontAlgn="auto">
              <a:spcBef>
                <a:spcPts val="0"/>
              </a:spcBef>
              <a:spcAft>
                <a:spcPts val="0"/>
              </a:spcAft>
              <a:buClrTx/>
              <a:buSzTx/>
              <a:buFont typeface="Arial" charset="0"/>
              <a:buChar char="•"/>
            </a:pPr>
            <a:r>
              <a:rPr lang="lv-LV" sz="2000" u="sng" dirty="0">
                <a:solidFill>
                  <a:srgbClr val="007DEA">
                    <a:lumMod val="50000"/>
                  </a:srgbClr>
                </a:solidFill>
                <a:latin typeface="Calibri" panose="020F0502020204030204" pitchFamily="34" charset="0"/>
                <a:cs typeface="Calibri" panose="020F0502020204030204" pitchFamily="34" charset="0"/>
              </a:rPr>
              <a:t>ģimenes ārsta izziņu</a:t>
            </a:r>
            <a:r>
              <a:rPr lang="lv-LV" sz="2000" dirty="0">
                <a:solidFill>
                  <a:srgbClr val="007DEA">
                    <a:lumMod val="50000"/>
                  </a:srgbClr>
                </a:solidFill>
                <a:latin typeface="Calibri" panose="020F0502020204030204" pitchFamily="34" charset="0"/>
                <a:cs typeface="Calibri" panose="020F0502020204030204" pitchFamily="34" charset="0"/>
              </a:rPr>
              <a:t> par personas veselības stāvokli (norādīta funkcionālo spēju traucējumu smaguma pakāpe un medicīnisko kontrindikāciju </a:t>
            </a:r>
            <a:r>
              <a:rPr lang="lv-LV" sz="2000" dirty="0" err="1">
                <a:solidFill>
                  <a:srgbClr val="007DEA">
                    <a:lumMod val="50000"/>
                  </a:srgbClr>
                </a:solidFill>
                <a:latin typeface="Calibri" panose="020F0502020204030204" pitchFamily="34" charset="0"/>
                <a:cs typeface="Calibri" panose="020F0502020204030204" pitchFamily="34" charset="0"/>
              </a:rPr>
              <a:t>neesība</a:t>
            </a:r>
            <a:r>
              <a:rPr lang="lv-LV" sz="2000" dirty="0">
                <a:solidFill>
                  <a:srgbClr val="007DEA">
                    <a:lumMod val="50000"/>
                  </a:srgbClr>
                </a:solidFill>
                <a:latin typeface="Calibri" panose="020F0502020204030204" pitchFamily="34" charset="0"/>
                <a:cs typeface="Calibri" panose="020F0502020204030204" pitchFamily="34" charset="0"/>
              </a:rPr>
              <a:t>);</a:t>
            </a:r>
          </a:p>
          <a:p>
            <a:pPr lvl="0" algn="just" defTabSz="914400" fontAlgn="auto">
              <a:spcBef>
                <a:spcPts val="0"/>
              </a:spcBef>
              <a:spcAft>
                <a:spcPts val="0"/>
              </a:spcAft>
              <a:buClrTx/>
              <a:buSzTx/>
              <a:buFont typeface="Arial" charset="0"/>
              <a:buChar char="•"/>
            </a:pPr>
            <a:r>
              <a:rPr lang="lv-LV" sz="2000" u="sng" dirty="0">
                <a:solidFill>
                  <a:srgbClr val="007DEA">
                    <a:lumMod val="50000"/>
                  </a:srgbClr>
                </a:solidFill>
                <a:latin typeface="Calibri" panose="020F0502020204030204" pitchFamily="34" charset="0"/>
                <a:cs typeface="Calibri" panose="020F0502020204030204" pitchFamily="34" charset="0"/>
              </a:rPr>
              <a:t> psihiatra atzinumu </a:t>
            </a:r>
            <a:r>
              <a:rPr lang="lv-LV" sz="2000" dirty="0">
                <a:solidFill>
                  <a:srgbClr val="007DEA">
                    <a:lumMod val="50000"/>
                  </a:srgbClr>
                </a:solidFill>
                <a:latin typeface="Calibri" panose="020F0502020204030204" pitchFamily="34" charset="0"/>
                <a:cs typeface="Calibri" panose="020F0502020204030204" pitchFamily="34" charset="0"/>
              </a:rPr>
              <a:t>par personas psihisko veselību un speciālajām (psihiatriskajām) kontrindikācijām sociālo pakalpojumu saņemšanai        (1. pielikums), ja pakalpojumu vēlas saņemt persona ar GRT).</a:t>
            </a:r>
          </a:p>
          <a:p>
            <a:pPr lvl="0" algn="just" defTabSz="914400" fontAlgn="auto">
              <a:spcBef>
                <a:spcPts val="0"/>
              </a:spcBef>
              <a:spcAft>
                <a:spcPts val="0"/>
              </a:spcAft>
              <a:buClrTx/>
              <a:buSzTx/>
              <a:buFont typeface="Arial" charset="0"/>
              <a:buChar char="•"/>
            </a:pPr>
            <a:endParaRPr lang="lv-LV" sz="2000" dirty="0">
              <a:solidFill>
                <a:srgbClr val="007DEA">
                  <a:lumMod val="50000"/>
                </a:srgbClr>
              </a:solidFill>
              <a:latin typeface="Calibri" panose="020F0502020204030204" pitchFamily="34" charset="0"/>
              <a:cs typeface="Calibri" panose="020F0502020204030204" pitchFamily="34" charset="0"/>
            </a:endParaRPr>
          </a:p>
          <a:p>
            <a:pPr marL="0" lvl="0" indent="0" algn="just" defTabSz="914400" fontAlgn="auto">
              <a:spcBef>
                <a:spcPts val="0"/>
              </a:spcBef>
              <a:spcAft>
                <a:spcPts val="0"/>
              </a:spcAft>
              <a:buClrTx/>
              <a:buSzTx/>
              <a:buNone/>
            </a:pPr>
            <a:r>
              <a:rPr lang="lv-LV" sz="2000" u="sng" dirty="0">
                <a:solidFill>
                  <a:srgbClr val="007DEA">
                    <a:lumMod val="50000"/>
                  </a:srgbClr>
                </a:solidFill>
                <a:latin typeface="Calibri" panose="020F0502020204030204" pitchFamily="34" charset="0"/>
                <a:cs typeface="Calibri" panose="020F0502020204030204" pitchFamily="34" charset="0"/>
              </a:rPr>
              <a:t>Ģimenes ārsta izziņa un psihiatra atzinums personai ir jāiesniedz atkārtoti</a:t>
            </a:r>
            <a:r>
              <a:rPr lang="lv-LV" sz="2000" dirty="0">
                <a:solidFill>
                  <a:srgbClr val="007DEA">
                    <a:lumMod val="50000"/>
                  </a:srgbClr>
                </a:solidFill>
                <a:latin typeface="Calibri" panose="020F0502020204030204" pitchFamily="34" charset="0"/>
                <a:cs typeface="Calibri" panose="020F0502020204030204" pitchFamily="34" charset="0"/>
              </a:rPr>
              <a:t>, ja personas veselības stāvoklis mainās.</a:t>
            </a:r>
          </a:p>
        </p:txBody>
      </p:sp>
      <p:sp>
        <p:nvSpPr>
          <p:cNvPr id="3" name="Virsraksts 2"/>
          <p:cNvSpPr>
            <a:spLocks noGrp="1"/>
          </p:cNvSpPr>
          <p:nvPr>
            <p:ph type="title"/>
          </p:nvPr>
        </p:nvSpPr>
        <p:spPr>
          <a:xfrm>
            <a:off x="457200" y="188640"/>
            <a:ext cx="8229600" cy="720081"/>
          </a:xfrm>
        </p:spPr>
        <p:txBody>
          <a:bodyPr/>
          <a:lstStyle/>
          <a:p>
            <a:r>
              <a:rPr lang="lv-LV" sz="3600" b="1" dirty="0">
                <a:solidFill>
                  <a:srgbClr val="007DEA">
                    <a:lumMod val="50000"/>
                  </a:srgbClr>
                </a:solidFill>
              </a:rPr>
              <a:t>Pakalpojumu</a:t>
            </a:r>
            <a:r>
              <a:rPr lang="lv-LV" sz="3200" b="1" dirty="0">
                <a:solidFill>
                  <a:srgbClr val="007DEA">
                    <a:lumMod val="50000"/>
                  </a:srgbClr>
                </a:solidFill>
              </a:rPr>
              <a:t> saņemšanas kārtība</a:t>
            </a:r>
            <a:endParaRPr lang="lv-LV" dirty="0"/>
          </a:p>
        </p:txBody>
      </p:sp>
      <p:sp>
        <p:nvSpPr>
          <p:cNvPr id="4" name="Datuma vietturis 3"/>
          <p:cNvSpPr>
            <a:spLocks noGrp="1"/>
          </p:cNvSpPr>
          <p:nvPr>
            <p:ph type="dt" sz="half" idx="10"/>
          </p:nvPr>
        </p:nvSpPr>
        <p:spPr/>
        <p:txBody>
          <a:bodyPr/>
          <a:lstStyle/>
          <a:p>
            <a:fld id="{8E6B510B-9614-48F3-A367-B517FD710334}" type="datetime1">
              <a:rPr lang="lv-LV" smtClean="0">
                <a:solidFill>
                  <a:srgbClr val="4E5B6F"/>
                </a:solidFill>
              </a:rPr>
              <a:pPr/>
              <a:t>18.09.2018</a:t>
            </a:fld>
            <a:endParaRPr lang="lv-LV" dirty="0">
              <a:solidFill>
                <a:srgbClr val="4E5B6F"/>
              </a:solidFill>
            </a:endParaRPr>
          </a:p>
        </p:txBody>
      </p:sp>
      <p:sp>
        <p:nvSpPr>
          <p:cNvPr id="6" name="Slaida numura vietturis 5"/>
          <p:cNvSpPr>
            <a:spLocks noGrp="1"/>
          </p:cNvSpPr>
          <p:nvPr>
            <p:ph type="sldNum" sz="quarter" idx="12"/>
          </p:nvPr>
        </p:nvSpPr>
        <p:spPr/>
        <p:txBody>
          <a:bodyPr/>
          <a:lstStyle/>
          <a:p>
            <a:fld id="{6F1D54C7-5A96-4F63-9844-FCB743DEC052}" type="slidenum">
              <a:rPr lang="lv-LV" smtClean="0">
                <a:solidFill>
                  <a:srgbClr val="4E5B6F"/>
                </a:solidFill>
              </a:rPr>
              <a:pPr/>
              <a:t>12</a:t>
            </a:fld>
            <a:endParaRPr lang="lv-LV">
              <a:solidFill>
                <a:srgbClr val="4E5B6F"/>
              </a:solidFill>
            </a:endParaRPr>
          </a:p>
        </p:txBody>
      </p:sp>
    </p:spTree>
    <p:extLst>
      <p:ext uri="{BB962C8B-B14F-4D97-AF65-F5344CB8AC3E}">
        <p14:creationId xmlns:p14="http://schemas.microsoft.com/office/powerpoint/2010/main" val="2350169833"/>
      </p:ext>
    </p:extLst>
  </p:cSld>
  <p:clrMapOvr>
    <a:masterClrMapping/>
  </p:clrMapOvr>
  <p:transition spd="slow">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a:extLst>
              <a:ext uri="{FF2B5EF4-FFF2-40B4-BE49-F238E27FC236}">
                <a16:creationId xmlns:a16="http://schemas.microsoft.com/office/drawing/2014/main" xmlns="" id="{BBB14812-066C-40CA-925F-EB882EF73A66}"/>
              </a:ext>
            </a:extLst>
          </p:cNvPr>
          <p:cNvSpPr>
            <a:spLocks noGrp="1"/>
          </p:cNvSpPr>
          <p:nvPr>
            <p:ph idx="1"/>
          </p:nvPr>
        </p:nvSpPr>
        <p:spPr>
          <a:xfrm>
            <a:off x="395536" y="908720"/>
            <a:ext cx="8056934" cy="5611142"/>
          </a:xfrm>
        </p:spPr>
        <p:txBody>
          <a:bodyPr/>
          <a:lstStyle/>
          <a:p>
            <a:r>
              <a:rPr lang="lv-LV" dirty="0">
                <a:latin typeface="Calibri" panose="020F0502020204030204" pitchFamily="34" charset="0"/>
                <a:cs typeface="Calibri" panose="020F0502020204030204" pitchFamily="34" charset="0"/>
              </a:rPr>
              <a:t>Individuālās sociālās rehabilitācijas programmas (AIS instrumenta izmantošana)</a:t>
            </a:r>
          </a:p>
          <a:p>
            <a:r>
              <a:rPr lang="lv-LV" dirty="0">
                <a:latin typeface="Calibri" panose="020F0502020204030204" pitchFamily="34" charset="0"/>
                <a:cs typeface="Calibri" panose="020F0502020204030204" pitchFamily="34" charset="0"/>
              </a:rPr>
              <a:t>Grupu dzīvokļi personām ar GRT, kuras audzina bērnu (līdz 2 gadiem)</a:t>
            </a:r>
          </a:p>
          <a:p>
            <a:r>
              <a:rPr lang="lv-LV" dirty="0">
                <a:latin typeface="Calibri" panose="020F0502020204030204" pitchFamily="34" charset="0"/>
                <a:cs typeface="Calibri" panose="020F0502020204030204" pitchFamily="34" charset="0"/>
              </a:rPr>
              <a:t>Ģimenes asistents – 24 stundas (saņem 12 klienti)</a:t>
            </a:r>
          </a:p>
          <a:p>
            <a:r>
              <a:rPr lang="lv-LV" dirty="0">
                <a:latin typeface="Calibri" panose="020F0502020204030204" pitchFamily="34" charset="0"/>
                <a:cs typeface="Calibri" panose="020F0502020204030204" pitchFamily="34" charset="0"/>
              </a:rPr>
              <a:t>Patversmes</a:t>
            </a:r>
          </a:p>
          <a:p>
            <a:r>
              <a:rPr lang="lv-LV" dirty="0">
                <a:latin typeface="Calibri" panose="020F0502020204030204" pitchFamily="34" charset="0"/>
                <a:cs typeface="Calibri" panose="020F0502020204030204" pitchFamily="34" charset="0"/>
              </a:rPr>
              <a:t>Sadarbība ar slimnīcu sociālajiem darbiniekiem</a:t>
            </a:r>
          </a:p>
          <a:p>
            <a:r>
              <a:rPr lang="lv-LV" dirty="0">
                <a:latin typeface="Calibri" panose="020F0502020204030204" pitchFamily="34" charset="0"/>
                <a:cs typeface="Calibri" panose="020F0502020204030204" pitchFamily="34" charset="0"/>
              </a:rPr>
              <a:t>Īslaicīgā uzturēšanās mītne</a:t>
            </a:r>
          </a:p>
          <a:p>
            <a:r>
              <a:rPr lang="lv-LV" dirty="0">
                <a:latin typeface="Calibri" panose="020F0502020204030204" pitchFamily="34" charset="0"/>
                <a:cs typeface="Calibri" panose="020F0502020204030204" pitchFamily="34" charset="0"/>
              </a:rPr>
              <a:t>Krīzes centrs</a:t>
            </a:r>
          </a:p>
          <a:p>
            <a:r>
              <a:rPr lang="lv-LV" dirty="0">
                <a:latin typeface="Calibri" panose="020F0502020204030204" pitchFamily="34" charset="0"/>
                <a:cs typeface="Calibri" panose="020F0502020204030204" pitchFamily="34" charset="0"/>
              </a:rPr>
              <a:t>Bērnu nami </a:t>
            </a:r>
          </a:p>
          <a:p>
            <a:endParaRPr lang="lv-LV" dirty="0"/>
          </a:p>
        </p:txBody>
      </p:sp>
      <p:sp>
        <p:nvSpPr>
          <p:cNvPr id="3" name="Virsraksts 2">
            <a:extLst>
              <a:ext uri="{FF2B5EF4-FFF2-40B4-BE49-F238E27FC236}">
                <a16:creationId xmlns:a16="http://schemas.microsoft.com/office/drawing/2014/main" xmlns="" id="{1EA67D83-77FA-414D-A7F6-7007E62E02AE}"/>
              </a:ext>
            </a:extLst>
          </p:cNvPr>
          <p:cNvSpPr>
            <a:spLocks noGrp="1"/>
          </p:cNvSpPr>
          <p:nvPr>
            <p:ph type="title"/>
          </p:nvPr>
        </p:nvSpPr>
        <p:spPr>
          <a:xfrm>
            <a:off x="471798" y="116633"/>
            <a:ext cx="8229600" cy="864096"/>
          </a:xfrm>
        </p:spPr>
        <p:txBody>
          <a:bodyPr/>
          <a:lstStyle/>
          <a:p>
            <a:r>
              <a:rPr lang="lv-LV" sz="2800" dirty="0">
                <a:solidFill>
                  <a:schemeClr val="accent1"/>
                </a:solidFill>
              </a:rPr>
              <a:t>Citi sociālie pakalpojumi, aktivitātes:</a:t>
            </a:r>
          </a:p>
        </p:txBody>
      </p:sp>
      <p:sp>
        <p:nvSpPr>
          <p:cNvPr id="4" name="Datuma vietturis 3">
            <a:extLst>
              <a:ext uri="{FF2B5EF4-FFF2-40B4-BE49-F238E27FC236}">
                <a16:creationId xmlns:a16="http://schemas.microsoft.com/office/drawing/2014/main" xmlns="" id="{C72C4B25-8243-4C0D-BA0F-9E84AB9543D5}"/>
              </a:ext>
            </a:extLst>
          </p:cNvPr>
          <p:cNvSpPr>
            <a:spLocks noGrp="1"/>
          </p:cNvSpPr>
          <p:nvPr>
            <p:ph type="dt" sz="half" idx="10"/>
          </p:nvPr>
        </p:nvSpPr>
        <p:spPr/>
        <p:txBody>
          <a:bodyPr/>
          <a:lstStyle/>
          <a:p>
            <a:fld id="{8E6B510B-9614-48F3-A367-B517FD710334}" type="datetime1">
              <a:rPr lang="lv-LV" smtClean="0">
                <a:solidFill>
                  <a:srgbClr val="4E5B6F"/>
                </a:solidFill>
              </a:rPr>
              <a:pPr/>
              <a:t>18.09.2018</a:t>
            </a:fld>
            <a:endParaRPr lang="lv-LV">
              <a:solidFill>
                <a:srgbClr val="4E5B6F"/>
              </a:solidFill>
            </a:endParaRPr>
          </a:p>
        </p:txBody>
      </p:sp>
      <p:sp>
        <p:nvSpPr>
          <p:cNvPr id="6" name="Slaida numura vietturis 5">
            <a:extLst>
              <a:ext uri="{FF2B5EF4-FFF2-40B4-BE49-F238E27FC236}">
                <a16:creationId xmlns:a16="http://schemas.microsoft.com/office/drawing/2014/main" xmlns="" id="{D63DCD23-F64C-446C-928E-831FF714893C}"/>
              </a:ext>
            </a:extLst>
          </p:cNvPr>
          <p:cNvSpPr>
            <a:spLocks noGrp="1"/>
          </p:cNvSpPr>
          <p:nvPr>
            <p:ph type="sldNum" sz="quarter" idx="12"/>
          </p:nvPr>
        </p:nvSpPr>
        <p:spPr/>
        <p:txBody>
          <a:bodyPr/>
          <a:lstStyle/>
          <a:p>
            <a:fld id="{6F1D54C7-5A96-4F63-9844-FCB743DEC052}" type="slidenum">
              <a:rPr lang="lv-LV" smtClean="0">
                <a:solidFill>
                  <a:srgbClr val="4E5B6F"/>
                </a:solidFill>
              </a:rPr>
              <a:pPr/>
              <a:t>13</a:t>
            </a:fld>
            <a:endParaRPr lang="lv-LV">
              <a:solidFill>
                <a:srgbClr val="4E5B6F"/>
              </a:solidFill>
            </a:endParaRPr>
          </a:p>
        </p:txBody>
      </p:sp>
    </p:spTree>
    <p:extLst>
      <p:ext uri="{BB962C8B-B14F-4D97-AF65-F5344CB8AC3E}">
        <p14:creationId xmlns:p14="http://schemas.microsoft.com/office/powerpoint/2010/main" val="2371403550"/>
      </p:ext>
    </p:extLst>
  </p:cSld>
  <p:clrMapOvr>
    <a:masterClrMapping/>
  </p:clrMapOvr>
  <p:transition spd="slow">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179512" y="1052736"/>
            <a:ext cx="8856984" cy="5328592"/>
          </a:xfrm>
        </p:spPr>
        <p:txBody>
          <a:bodyPr/>
          <a:lstStyle/>
          <a:p>
            <a:pPr marL="342900" lvl="0" indent="-342900" algn="just">
              <a:lnSpc>
                <a:spcPct val="115000"/>
              </a:lnSpc>
              <a:spcAft>
                <a:spcPts val="0"/>
              </a:spcAft>
              <a:buFont typeface="+mj-lt"/>
              <a:buAutoNum type="arabicParenR"/>
            </a:pPr>
            <a:r>
              <a:rPr lang="lv-LV" sz="2000" u="sng" dirty="0">
                <a:solidFill>
                  <a:schemeClr val="accent1">
                    <a:lumMod val="50000"/>
                  </a:schemeClr>
                </a:solidFill>
                <a:latin typeface="Calibri" panose="020F0502020204030204" pitchFamily="34" charset="0"/>
                <a:ea typeface="Calibri"/>
                <a:cs typeface="Calibri" panose="020F0502020204030204" pitchFamily="34" charset="0"/>
              </a:rPr>
              <a:t>Nepieciešams pārskatīt ambulatorās psihiatrijas sadarbības modeli ar pacientiem</a:t>
            </a:r>
            <a:r>
              <a:rPr lang="lv-LV" sz="2000" dirty="0">
                <a:solidFill>
                  <a:schemeClr val="accent1">
                    <a:lumMod val="50000"/>
                  </a:schemeClr>
                </a:solidFill>
                <a:latin typeface="Calibri" panose="020F0502020204030204" pitchFamily="34" charset="0"/>
                <a:ea typeface="Calibri"/>
                <a:cs typeface="Calibri" panose="020F0502020204030204" pitchFamily="34" charset="0"/>
              </a:rPr>
              <a:t>. Lai nokļūtu uz pieņemšanu </a:t>
            </a:r>
            <a:r>
              <a:rPr lang="lv-LV" sz="2000" u="sng" dirty="0">
                <a:solidFill>
                  <a:schemeClr val="accent1">
                    <a:lumMod val="50000"/>
                  </a:schemeClr>
                </a:solidFill>
                <a:latin typeface="Calibri" panose="020F0502020204030204" pitchFamily="34" charset="0"/>
                <a:ea typeface="Calibri"/>
                <a:cs typeface="Calibri" panose="020F0502020204030204" pitchFamily="34" charset="0"/>
              </a:rPr>
              <a:t>pie psihiatra, rindā jāgaida līdz divām nedēļām un vairāk</a:t>
            </a:r>
            <a:r>
              <a:rPr lang="lv-LV" sz="2000" dirty="0">
                <a:solidFill>
                  <a:schemeClr val="accent1">
                    <a:lumMod val="50000"/>
                  </a:schemeClr>
                </a:solidFill>
                <a:latin typeface="Calibri" panose="020F0502020204030204" pitchFamily="34" charset="0"/>
                <a:ea typeface="Calibri"/>
                <a:cs typeface="Calibri" panose="020F0502020204030204" pitchFamily="34" charset="0"/>
              </a:rPr>
              <a:t>. </a:t>
            </a:r>
          </a:p>
          <a:p>
            <a:pPr marL="342900" indent="-342900" algn="just">
              <a:lnSpc>
                <a:spcPct val="115000"/>
              </a:lnSpc>
              <a:spcAft>
                <a:spcPts val="0"/>
              </a:spcAft>
              <a:buFont typeface="+mj-lt"/>
              <a:buAutoNum type="arabicParenR"/>
            </a:pPr>
            <a:r>
              <a:rPr lang="lv-LV" sz="2000" u="sng" dirty="0">
                <a:solidFill>
                  <a:schemeClr val="accent1">
                    <a:lumMod val="50000"/>
                  </a:schemeClr>
                </a:solidFill>
                <a:latin typeface="Calibri" panose="020F0502020204030204" pitchFamily="34" charset="0"/>
                <a:ea typeface="Calibri"/>
                <a:cs typeface="Calibri" panose="020F0502020204030204" pitchFamily="34" charset="0"/>
              </a:rPr>
              <a:t>Psihiatra atzinumā </a:t>
            </a:r>
            <a:r>
              <a:rPr lang="lv-LV" sz="2000" dirty="0">
                <a:solidFill>
                  <a:schemeClr val="accent1">
                    <a:lumMod val="50000"/>
                  </a:schemeClr>
                </a:solidFill>
                <a:latin typeface="Calibri" panose="020F0502020204030204" pitchFamily="34" charset="0"/>
                <a:ea typeface="Calibri"/>
                <a:cs typeface="Calibri" panose="020F0502020204030204" pitchFamily="34" charset="0"/>
              </a:rPr>
              <a:t>(7.p. «Cita informācija») </a:t>
            </a:r>
            <a:r>
              <a:rPr lang="lv-LV" sz="2000" u="sng" dirty="0">
                <a:solidFill>
                  <a:schemeClr val="accent1">
                    <a:lumMod val="50000"/>
                  </a:schemeClr>
                </a:solidFill>
                <a:latin typeface="Calibri" panose="020F0502020204030204" pitchFamily="34" charset="0"/>
                <a:ea typeface="Calibri"/>
                <a:cs typeface="Calibri" panose="020F0502020204030204" pitchFamily="34" charset="0"/>
              </a:rPr>
              <a:t>nepieciešams norādīt ārsta ieteicamo terapiju</a:t>
            </a:r>
            <a:r>
              <a:rPr lang="lv-LV" sz="2000" dirty="0">
                <a:solidFill>
                  <a:schemeClr val="accent1">
                    <a:lumMod val="50000"/>
                  </a:schemeClr>
                </a:solidFill>
                <a:latin typeface="Calibri" panose="020F0502020204030204" pitchFamily="34" charset="0"/>
                <a:ea typeface="Calibri"/>
                <a:cs typeface="Calibri" panose="020F0502020204030204" pitchFamily="34" charset="0"/>
              </a:rPr>
              <a:t> (t.i. ārstu speciālistu apmeklēšana, medikamentu lietošanas rekomendācija, ieteikums, kam pievērst uzmanību atbilstoši personas </a:t>
            </a:r>
            <a:r>
              <a:rPr lang="lv-LV" sz="2000" dirty="0" err="1">
                <a:solidFill>
                  <a:schemeClr val="accent1">
                    <a:lumMod val="50000"/>
                  </a:schemeClr>
                </a:solidFill>
                <a:latin typeface="Calibri" panose="020F0502020204030204" pitchFamily="34" charset="0"/>
                <a:ea typeface="Calibri"/>
                <a:cs typeface="Calibri" panose="020F0502020204030204" pitchFamily="34" charset="0"/>
              </a:rPr>
              <a:t>anamnēzei</a:t>
            </a:r>
            <a:r>
              <a:rPr lang="lv-LV" sz="2000" dirty="0">
                <a:solidFill>
                  <a:schemeClr val="accent1">
                    <a:lumMod val="50000"/>
                  </a:schemeClr>
                </a:solidFill>
                <a:latin typeface="Calibri" panose="020F0502020204030204" pitchFamily="34" charset="0"/>
                <a:ea typeface="Calibri"/>
                <a:cs typeface="Calibri" panose="020F0502020204030204" pitchFamily="34" charset="0"/>
              </a:rPr>
              <a:t> u.c.).</a:t>
            </a:r>
          </a:p>
          <a:p>
            <a:pPr marL="342900" lvl="0" indent="-342900" algn="just">
              <a:lnSpc>
                <a:spcPct val="115000"/>
              </a:lnSpc>
              <a:spcAft>
                <a:spcPts val="0"/>
              </a:spcAft>
              <a:buFont typeface="+mj-lt"/>
              <a:buAutoNum type="arabicParenR"/>
            </a:pPr>
            <a:r>
              <a:rPr lang="lv-LV" sz="2000" u="sng" dirty="0">
                <a:solidFill>
                  <a:schemeClr val="accent1">
                    <a:lumMod val="50000"/>
                  </a:schemeClr>
                </a:solidFill>
                <a:latin typeface="Calibri" panose="020F0502020204030204" pitchFamily="34" charset="0"/>
                <a:ea typeface="Calibri"/>
                <a:cs typeface="Calibri" panose="020F0502020204030204" pitchFamily="34" charset="0"/>
              </a:rPr>
              <a:t>Nepieciešams Sociālo dienestu iekļaut to institūciju sarakstā, kurām ir tiesības saņemt informāciju par pacientu </a:t>
            </a:r>
            <a:r>
              <a:rPr lang="lv-LV" sz="2000" dirty="0">
                <a:solidFill>
                  <a:schemeClr val="accent1">
                    <a:lumMod val="50000"/>
                  </a:schemeClr>
                </a:solidFill>
                <a:latin typeface="Calibri" panose="020F0502020204030204" pitchFamily="34" charset="0"/>
                <a:ea typeface="Calibri"/>
                <a:cs typeface="Calibri" panose="020F0502020204030204" pitchFamily="34" charset="0"/>
              </a:rPr>
              <a:t>(Pacientu tiesību likums, 10.pants)</a:t>
            </a:r>
            <a:endParaRPr lang="lv-LV" sz="2000" dirty="0">
              <a:latin typeface="Calibri" panose="020F0502020204030204" pitchFamily="34" charset="0"/>
              <a:cs typeface="Calibri" panose="020F0502020204030204" pitchFamily="34" charset="0"/>
            </a:endParaRPr>
          </a:p>
        </p:txBody>
      </p:sp>
      <p:sp>
        <p:nvSpPr>
          <p:cNvPr id="3" name="Virsraksts 2"/>
          <p:cNvSpPr>
            <a:spLocks noGrp="1"/>
          </p:cNvSpPr>
          <p:nvPr>
            <p:ph type="title"/>
          </p:nvPr>
        </p:nvSpPr>
        <p:spPr>
          <a:xfrm>
            <a:off x="457200" y="188640"/>
            <a:ext cx="8579296" cy="936105"/>
          </a:xfrm>
        </p:spPr>
        <p:txBody>
          <a:bodyPr/>
          <a:lstStyle/>
          <a:p>
            <a:r>
              <a:rPr lang="lv-LV" sz="3200" b="1" dirty="0">
                <a:solidFill>
                  <a:schemeClr val="accent1">
                    <a:lumMod val="50000"/>
                  </a:schemeClr>
                </a:solidFill>
              </a:rPr>
              <a:t>Novērojumi/problēmas (1)</a:t>
            </a:r>
          </a:p>
        </p:txBody>
      </p:sp>
      <p:sp>
        <p:nvSpPr>
          <p:cNvPr id="4" name="Datuma vietturis 3"/>
          <p:cNvSpPr>
            <a:spLocks noGrp="1"/>
          </p:cNvSpPr>
          <p:nvPr>
            <p:ph type="dt" sz="half" idx="10"/>
          </p:nvPr>
        </p:nvSpPr>
        <p:spPr/>
        <p:txBody>
          <a:bodyPr/>
          <a:lstStyle/>
          <a:p>
            <a:fld id="{8E6B510B-9614-48F3-A367-B517FD710334}" type="datetime1">
              <a:rPr lang="lv-LV" smtClean="0">
                <a:solidFill>
                  <a:srgbClr val="4E5B6F"/>
                </a:solidFill>
              </a:rPr>
              <a:pPr/>
              <a:t>18.09.2018</a:t>
            </a:fld>
            <a:endParaRPr lang="lv-LV">
              <a:solidFill>
                <a:srgbClr val="4E5B6F"/>
              </a:solidFill>
            </a:endParaRPr>
          </a:p>
        </p:txBody>
      </p:sp>
      <p:sp>
        <p:nvSpPr>
          <p:cNvPr id="6" name="Slaida numura vietturis 5"/>
          <p:cNvSpPr>
            <a:spLocks noGrp="1"/>
          </p:cNvSpPr>
          <p:nvPr>
            <p:ph type="sldNum" sz="quarter" idx="12"/>
          </p:nvPr>
        </p:nvSpPr>
        <p:spPr/>
        <p:txBody>
          <a:bodyPr/>
          <a:lstStyle/>
          <a:p>
            <a:fld id="{6F1D54C7-5A96-4F63-9844-FCB743DEC052}" type="slidenum">
              <a:rPr lang="lv-LV" smtClean="0">
                <a:solidFill>
                  <a:srgbClr val="4E5B6F"/>
                </a:solidFill>
              </a:rPr>
              <a:pPr/>
              <a:t>14</a:t>
            </a:fld>
            <a:endParaRPr lang="lv-LV" dirty="0">
              <a:solidFill>
                <a:srgbClr val="4E5B6F"/>
              </a:solidFill>
            </a:endParaRPr>
          </a:p>
        </p:txBody>
      </p:sp>
    </p:spTree>
    <p:extLst>
      <p:ext uri="{BB962C8B-B14F-4D97-AF65-F5344CB8AC3E}">
        <p14:creationId xmlns:p14="http://schemas.microsoft.com/office/powerpoint/2010/main" val="281739641"/>
      </p:ext>
    </p:extLst>
  </p:cSld>
  <p:clrMapOvr>
    <a:masterClrMapping/>
  </p:clrMapOvr>
  <p:transition spd="slow">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107504" y="1196752"/>
            <a:ext cx="8928992" cy="4929411"/>
          </a:xfrm>
        </p:spPr>
        <p:txBody>
          <a:bodyPr/>
          <a:lstStyle/>
          <a:p>
            <a:pPr marL="0" lvl="0" indent="0" algn="just">
              <a:lnSpc>
                <a:spcPct val="115000"/>
              </a:lnSpc>
              <a:spcBef>
                <a:spcPts val="0"/>
              </a:spcBef>
              <a:spcAft>
                <a:spcPts val="0"/>
              </a:spcAft>
              <a:buNone/>
            </a:pPr>
            <a:r>
              <a:rPr lang="lv-LV" sz="2000" u="sng" dirty="0">
                <a:latin typeface="Calibri" panose="020F0502020204030204" pitchFamily="34" charset="0"/>
                <a:ea typeface="Calibri"/>
                <a:cs typeface="Calibri" panose="020F0502020204030204" pitchFamily="34" charset="0"/>
              </a:rPr>
              <a:t>Nenotiek informācijas apmaiņa starp medicīnas iestādi, psihiatru un pakalpojuma sniedzēju, ja klients ir pēc piespiedu ārstēšanas</a:t>
            </a:r>
            <a:r>
              <a:rPr lang="lv-LV" sz="2000" dirty="0">
                <a:latin typeface="Calibri" panose="020F0502020204030204" pitchFamily="34" charset="0"/>
                <a:ea typeface="Calibri"/>
                <a:cs typeface="Calibri" panose="020F0502020204030204" pitchFamily="34" charset="0"/>
              </a:rPr>
              <a:t>. </a:t>
            </a:r>
            <a:r>
              <a:rPr lang="lv-LV" sz="2000" b="1" i="1" dirty="0">
                <a:latin typeface="Calibri" panose="020F0502020204030204" pitchFamily="34" charset="0"/>
                <a:ea typeface="Calibri"/>
                <a:cs typeface="Calibri" panose="020F0502020204030204" pitchFamily="34" charset="0"/>
              </a:rPr>
              <a:t>Kādi ir risinājumi</a:t>
            </a:r>
            <a:r>
              <a:rPr lang="lv-LV" sz="2000" dirty="0">
                <a:latin typeface="Calibri" panose="020F0502020204030204" pitchFamily="34" charset="0"/>
                <a:ea typeface="Calibri"/>
                <a:cs typeface="Calibri" panose="020F0502020204030204" pitchFamily="34" charset="0"/>
              </a:rPr>
              <a:t>, lai arī grupu dzīvokļu pakalpojumu sniedzējam būtu pieejama šāda informācija </a:t>
            </a:r>
            <a:r>
              <a:rPr lang="lv-LV" sz="1800" dirty="0">
                <a:latin typeface="Calibri" panose="020F0502020204030204" pitchFamily="34" charset="0"/>
                <a:ea typeface="Calibri"/>
                <a:cs typeface="Calibri" panose="020F0502020204030204" pitchFamily="34" charset="0"/>
              </a:rPr>
              <a:t>(nepieciešama pakalpojuma nodrošināšana)</a:t>
            </a:r>
            <a:r>
              <a:rPr lang="lv-LV" sz="2000" dirty="0">
                <a:latin typeface="Calibri" panose="020F0502020204030204" pitchFamily="34" charset="0"/>
                <a:ea typeface="Calibri"/>
                <a:cs typeface="Calibri" panose="020F0502020204030204" pitchFamily="34" charset="0"/>
              </a:rPr>
              <a:t>?</a:t>
            </a:r>
          </a:p>
          <a:p>
            <a:pPr marL="0" lvl="0" indent="0" algn="just">
              <a:lnSpc>
                <a:spcPct val="115000"/>
              </a:lnSpc>
              <a:spcBef>
                <a:spcPts val="0"/>
              </a:spcBef>
              <a:spcAft>
                <a:spcPts val="0"/>
              </a:spcAft>
              <a:buNone/>
            </a:pPr>
            <a:r>
              <a:rPr lang="lv-LV" sz="2000" b="1" dirty="0">
                <a:latin typeface="Calibri" panose="020F0502020204030204" pitchFamily="34" charset="0"/>
                <a:ea typeface="Calibri"/>
                <a:cs typeface="Calibri" panose="020F0502020204030204" pitchFamily="34" charset="0"/>
              </a:rPr>
              <a:t>Fakts:</a:t>
            </a:r>
            <a:endParaRPr lang="lv-LV" sz="1600" dirty="0">
              <a:latin typeface="Calibri" panose="020F0502020204030204" pitchFamily="34" charset="0"/>
              <a:ea typeface="Calibri"/>
              <a:cs typeface="Calibri" panose="020F0502020204030204" pitchFamily="34" charset="0"/>
            </a:endParaRPr>
          </a:p>
          <a:p>
            <a:pPr marL="457200" algn="just">
              <a:lnSpc>
                <a:spcPct val="115000"/>
              </a:lnSpc>
              <a:spcBef>
                <a:spcPts val="0"/>
              </a:spcBef>
              <a:spcAft>
                <a:spcPts val="0"/>
              </a:spcAft>
            </a:pPr>
            <a:r>
              <a:rPr lang="lv-LV" sz="2000" dirty="0">
                <a:latin typeface="Calibri" panose="020F0502020204030204" pitchFamily="34" charset="0"/>
                <a:ea typeface="Calibri"/>
                <a:cs typeface="Calibri" panose="020F0502020204030204" pitchFamily="34" charset="0"/>
              </a:rPr>
              <a:t>“</a:t>
            </a:r>
            <a:r>
              <a:rPr lang="lv-LV" sz="2000" u="sng" dirty="0">
                <a:latin typeface="Calibri" panose="020F0502020204030204" pitchFamily="34" charset="0"/>
                <a:ea typeface="Calibri"/>
                <a:cs typeface="Calibri" panose="020F0502020204030204" pitchFamily="34" charset="0"/>
              </a:rPr>
              <a:t>Klients «A»</a:t>
            </a:r>
            <a:r>
              <a:rPr lang="lv-LV" sz="2000" dirty="0">
                <a:latin typeface="Calibri" panose="020F0502020204030204" pitchFamily="34" charset="0"/>
                <a:ea typeface="Calibri"/>
                <a:cs typeface="Calibri" panose="020F0502020204030204" pitchFamily="34" charset="0"/>
              </a:rPr>
              <a:t> </a:t>
            </a:r>
            <a:r>
              <a:rPr lang="lv-LV" sz="2000" u="sng" dirty="0">
                <a:latin typeface="Calibri" panose="020F0502020204030204" pitchFamily="34" charset="0"/>
                <a:ea typeface="Calibri"/>
                <a:cs typeface="Calibri" panose="020F0502020204030204" pitchFamily="34" charset="0"/>
              </a:rPr>
              <a:t>g</a:t>
            </a:r>
            <a:r>
              <a:rPr lang="lv-LV" sz="2000" dirty="0">
                <a:latin typeface="Calibri" panose="020F0502020204030204" pitchFamily="34" charset="0"/>
                <a:ea typeface="Calibri"/>
                <a:cs typeface="Calibri" panose="020F0502020204030204" pitchFamily="34" charset="0"/>
              </a:rPr>
              <a:t>rupu dzīvokļa pakalpojumu saņem no 20.10.2017. </a:t>
            </a:r>
            <a:r>
              <a:rPr lang="lv-LV" sz="2000" u="sng" dirty="0">
                <a:latin typeface="Calibri" panose="020F0502020204030204" pitchFamily="34" charset="0"/>
                <a:ea typeface="Calibri"/>
                <a:cs typeface="Calibri" panose="020F0502020204030204" pitchFamily="34" charset="0"/>
              </a:rPr>
              <a:t>pēc piespiedu ārstēšanas “Aknīstes PNS”. </a:t>
            </a:r>
            <a:endParaRPr lang="lv-LV" sz="2000" dirty="0">
              <a:latin typeface="Calibri" panose="020F0502020204030204" pitchFamily="34" charset="0"/>
              <a:ea typeface="Calibri"/>
              <a:cs typeface="Calibri" panose="020F0502020204030204" pitchFamily="34" charset="0"/>
            </a:endParaRPr>
          </a:p>
          <a:p>
            <a:pPr marL="184150" indent="0" algn="just">
              <a:lnSpc>
                <a:spcPct val="115000"/>
              </a:lnSpc>
              <a:spcBef>
                <a:spcPts val="0"/>
              </a:spcBef>
              <a:spcAft>
                <a:spcPts val="0"/>
              </a:spcAft>
              <a:buNone/>
            </a:pPr>
            <a:r>
              <a:rPr lang="lv-LV" sz="2000" u="sng" dirty="0">
                <a:latin typeface="Calibri" panose="020F0502020204030204" pitchFamily="34" charset="0"/>
                <a:ea typeface="Calibri"/>
                <a:cs typeface="Calibri" panose="020F0502020204030204" pitchFamily="34" charset="0"/>
              </a:rPr>
              <a:t>Aknīstes psihiatra atzinumā</a:t>
            </a:r>
            <a:r>
              <a:rPr lang="lv-LV" sz="2000" dirty="0">
                <a:latin typeface="Calibri" panose="020F0502020204030204" pitchFamily="34" charset="0"/>
                <a:ea typeface="Calibri"/>
                <a:cs typeface="Calibri" panose="020F0502020204030204" pitchFamily="34" charset="0"/>
              </a:rPr>
              <a:t>:</a:t>
            </a:r>
          </a:p>
          <a:p>
            <a:pPr marL="527050" indent="-342900" algn="just">
              <a:lnSpc>
                <a:spcPct val="115000"/>
              </a:lnSpc>
              <a:spcBef>
                <a:spcPts val="0"/>
              </a:spcBef>
              <a:spcAft>
                <a:spcPts val="0"/>
              </a:spcAft>
              <a:buFont typeface="Arial" panose="020B0604020202020204" pitchFamily="34" charset="0"/>
              <a:buChar char="•"/>
            </a:pPr>
            <a:r>
              <a:rPr lang="lv-LV" sz="2000" dirty="0">
                <a:latin typeface="Calibri" panose="020F0502020204030204" pitchFamily="34" charset="0"/>
                <a:ea typeface="Calibri"/>
                <a:cs typeface="Calibri" panose="020F0502020204030204" pitchFamily="34" charset="0"/>
              </a:rPr>
              <a:t>norādīts, ka nav  kontrindikācijas dzīvot grupu dzīvoklī;</a:t>
            </a:r>
          </a:p>
          <a:p>
            <a:pPr marL="527050" indent="-342900" algn="just">
              <a:lnSpc>
                <a:spcPct val="115000"/>
              </a:lnSpc>
              <a:spcBef>
                <a:spcPts val="0"/>
              </a:spcBef>
              <a:spcAft>
                <a:spcPts val="0"/>
              </a:spcAft>
              <a:buFont typeface="Arial" panose="020B0604020202020204" pitchFamily="34" charset="0"/>
              <a:buChar char="•"/>
            </a:pPr>
            <a:r>
              <a:rPr lang="lv-LV" sz="2000" dirty="0">
                <a:latin typeface="Calibri" panose="020F0502020204030204" pitchFamily="34" charset="0"/>
                <a:ea typeface="Calibri"/>
                <a:cs typeface="Calibri" panose="020F0502020204030204" pitchFamily="34" charset="0"/>
              </a:rPr>
              <a:t>nav informācijas par atkarību no narkotiskām vielām;</a:t>
            </a:r>
          </a:p>
          <a:p>
            <a:pPr marL="527050" indent="-342900" algn="just">
              <a:lnSpc>
                <a:spcPct val="115000"/>
              </a:lnSpc>
              <a:spcBef>
                <a:spcPts val="0"/>
              </a:spcBef>
              <a:spcAft>
                <a:spcPts val="0"/>
              </a:spcAft>
              <a:buFont typeface="Arial" panose="020B0604020202020204" pitchFamily="34" charset="0"/>
              <a:buChar char="•"/>
            </a:pPr>
            <a:r>
              <a:rPr lang="lv-LV" sz="2000" dirty="0">
                <a:latin typeface="Calibri" panose="020F0502020204030204" pitchFamily="34" charset="0"/>
                <a:ea typeface="Calibri"/>
                <a:cs typeface="Calibri" panose="020F0502020204030204" pitchFamily="34" charset="0"/>
              </a:rPr>
              <a:t>nav norādes, ka klientam ir noteikta piespiedu psihiatra apmeklēšana.</a:t>
            </a:r>
          </a:p>
          <a:p>
            <a:pPr marL="184150" indent="0" algn="just">
              <a:lnSpc>
                <a:spcPct val="115000"/>
              </a:lnSpc>
              <a:spcBef>
                <a:spcPts val="0"/>
              </a:spcBef>
              <a:spcAft>
                <a:spcPts val="0"/>
              </a:spcAft>
              <a:buNone/>
            </a:pPr>
            <a:r>
              <a:rPr lang="lv-LV" sz="2000" u="sng" dirty="0">
                <a:latin typeface="Calibri" panose="020F0502020204030204" pitchFamily="34" charset="0"/>
                <a:ea typeface="Calibri"/>
                <a:cs typeface="Calibri" panose="020F0502020204030204" pitchFamily="34" charset="0"/>
              </a:rPr>
              <a:t>Informāciju par klienta statusu un piespiedu psihiatra apmeklējumiem </a:t>
            </a:r>
            <a:r>
              <a:rPr lang="lv-LV" sz="2000" dirty="0">
                <a:latin typeface="Calibri" panose="020F0502020204030204" pitchFamily="34" charset="0"/>
                <a:ea typeface="Calibri"/>
                <a:cs typeface="Calibri" panose="020F0502020204030204" pitchFamily="34" charset="0"/>
              </a:rPr>
              <a:t>pakalpojuma sniedzējs uzzināja tikai tad, kad klients tika pieteikts pie ambulatora psihiatra Rīgā. Tiesa notiks tikai 2018. gada maija.” </a:t>
            </a:r>
            <a:endParaRPr lang="lv-LV" sz="1600" dirty="0">
              <a:latin typeface="Calibri" panose="020F0502020204030204" pitchFamily="34" charset="0"/>
              <a:ea typeface="Calibri"/>
              <a:cs typeface="Calibri" panose="020F0502020204030204" pitchFamily="34" charset="0"/>
            </a:endParaRPr>
          </a:p>
          <a:p>
            <a:pPr marL="457200" lvl="0" indent="-457200" algn="just">
              <a:lnSpc>
                <a:spcPct val="115000"/>
              </a:lnSpc>
              <a:spcAft>
                <a:spcPts val="1000"/>
              </a:spcAft>
              <a:buFont typeface="+mj-lt"/>
              <a:buAutoNum type="arabicPeriod"/>
            </a:pPr>
            <a:endParaRPr lang="lv-LV" sz="2000" dirty="0">
              <a:latin typeface="Calibri" panose="020F0502020204030204" pitchFamily="34" charset="0"/>
              <a:ea typeface="Calibri"/>
              <a:cs typeface="Calibri" panose="020F0502020204030204" pitchFamily="34" charset="0"/>
            </a:endParaRPr>
          </a:p>
          <a:p>
            <a:pPr marL="457200" lvl="0" indent="-457200" algn="just">
              <a:lnSpc>
                <a:spcPct val="115000"/>
              </a:lnSpc>
              <a:spcAft>
                <a:spcPts val="1000"/>
              </a:spcAft>
              <a:buFont typeface="+mj-lt"/>
              <a:buAutoNum type="arabicPeriod"/>
            </a:pPr>
            <a:endParaRPr lang="lv-LV" sz="1600" dirty="0">
              <a:latin typeface="Calibri"/>
              <a:ea typeface="Calibri"/>
              <a:cs typeface="Times New Roman"/>
            </a:endParaRPr>
          </a:p>
        </p:txBody>
      </p:sp>
      <p:sp>
        <p:nvSpPr>
          <p:cNvPr id="3" name="Virsraksts 2"/>
          <p:cNvSpPr>
            <a:spLocks noGrp="1"/>
          </p:cNvSpPr>
          <p:nvPr>
            <p:ph type="title"/>
          </p:nvPr>
        </p:nvSpPr>
        <p:spPr>
          <a:xfrm>
            <a:off x="457200" y="188640"/>
            <a:ext cx="8363272" cy="1008113"/>
          </a:xfrm>
        </p:spPr>
        <p:txBody>
          <a:bodyPr/>
          <a:lstStyle/>
          <a:p>
            <a:r>
              <a:rPr lang="lv-LV" sz="3200" b="1" dirty="0">
                <a:solidFill>
                  <a:srgbClr val="007DEA">
                    <a:lumMod val="50000"/>
                  </a:srgbClr>
                </a:solidFill>
              </a:rPr>
              <a:t>Novērojumi/problēmas (2)</a:t>
            </a:r>
            <a:endParaRPr lang="lv-LV" sz="3200" b="1" dirty="0"/>
          </a:p>
        </p:txBody>
      </p:sp>
      <p:sp>
        <p:nvSpPr>
          <p:cNvPr id="4" name="Datuma vietturis 3"/>
          <p:cNvSpPr>
            <a:spLocks noGrp="1"/>
          </p:cNvSpPr>
          <p:nvPr>
            <p:ph type="dt" sz="half" idx="10"/>
          </p:nvPr>
        </p:nvSpPr>
        <p:spPr/>
        <p:txBody>
          <a:bodyPr/>
          <a:lstStyle/>
          <a:p>
            <a:fld id="{8E6B510B-9614-48F3-A367-B517FD710334}" type="datetime1">
              <a:rPr lang="lv-LV" smtClean="0">
                <a:solidFill>
                  <a:srgbClr val="4E5B6F"/>
                </a:solidFill>
              </a:rPr>
              <a:pPr/>
              <a:t>18.09.2018</a:t>
            </a:fld>
            <a:endParaRPr lang="lv-LV">
              <a:solidFill>
                <a:srgbClr val="4E5B6F"/>
              </a:solidFill>
            </a:endParaRPr>
          </a:p>
        </p:txBody>
      </p:sp>
      <p:sp>
        <p:nvSpPr>
          <p:cNvPr id="6" name="Slaida numura vietturis 5"/>
          <p:cNvSpPr>
            <a:spLocks noGrp="1"/>
          </p:cNvSpPr>
          <p:nvPr>
            <p:ph type="sldNum" sz="quarter" idx="12"/>
          </p:nvPr>
        </p:nvSpPr>
        <p:spPr/>
        <p:txBody>
          <a:bodyPr/>
          <a:lstStyle/>
          <a:p>
            <a:fld id="{6F1D54C7-5A96-4F63-9844-FCB743DEC052}" type="slidenum">
              <a:rPr lang="lv-LV" smtClean="0">
                <a:solidFill>
                  <a:srgbClr val="4E5B6F"/>
                </a:solidFill>
              </a:rPr>
              <a:pPr/>
              <a:t>15</a:t>
            </a:fld>
            <a:endParaRPr lang="lv-LV">
              <a:solidFill>
                <a:srgbClr val="4E5B6F"/>
              </a:solidFill>
            </a:endParaRPr>
          </a:p>
        </p:txBody>
      </p:sp>
    </p:spTree>
    <p:extLst>
      <p:ext uri="{BB962C8B-B14F-4D97-AF65-F5344CB8AC3E}">
        <p14:creationId xmlns:p14="http://schemas.microsoft.com/office/powerpoint/2010/main" val="1716349268"/>
      </p:ext>
    </p:extLst>
  </p:cSld>
  <p:clrMapOvr>
    <a:masterClrMapping/>
  </p:clrMapOvr>
  <p:transition spd="slow">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1187624" y="620689"/>
            <a:ext cx="7092776" cy="5256584"/>
          </a:xfrm>
        </p:spPr>
        <p:txBody>
          <a:bodyPr/>
          <a:lstStyle/>
          <a:p>
            <a:pPr marL="0" indent="0">
              <a:buNone/>
            </a:pPr>
            <a:r>
              <a:rPr lang="lv-LV" b="1" dirty="0">
                <a:solidFill>
                  <a:schemeClr val="bg2">
                    <a:lumMod val="50000"/>
                  </a:schemeClr>
                </a:solidFill>
                <a:latin typeface="Viner Hand ITC" pitchFamily="66" charset="0"/>
              </a:rPr>
              <a:t>	</a:t>
            </a:r>
          </a:p>
          <a:p>
            <a:pPr marL="0" indent="0" algn="ctr">
              <a:buNone/>
            </a:pPr>
            <a:r>
              <a:rPr lang="lv-LV" b="1" dirty="0">
                <a:solidFill>
                  <a:schemeClr val="bg2">
                    <a:lumMod val="50000"/>
                  </a:schemeClr>
                </a:solidFill>
                <a:latin typeface="Viner Hand ITC" pitchFamily="66" charset="0"/>
              </a:rPr>
              <a:t>	</a:t>
            </a:r>
          </a:p>
          <a:p>
            <a:pPr marL="0" indent="0" algn="ctr">
              <a:buNone/>
            </a:pPr>
            <a:endParaRPr lang="lv-LV" sz="3200" b="1" dirty="0">
              <a:solidFill>
                <a:schemeClr val="bg2">
                  <a:lumMod val="50000"/>
                </a:schemeClr>
              </a:solidFill>
              <a:latin typeface="Viner Hand ITC" pitchFamily="66" charset="0"/>
            </a:endParaRPr>
          </a:p>
          <a:p>
            <a:pPr marL="0" indent="0" algn="ctr">
              <a:buNone/>
            </a:pPr>
            <a:endParaRPr lang="lv-LV" sz="4000" b="1" dirty="0">
              <a:solidFill>
                <a:schemeClr val="bg2">
                  <a:lumMod val="75000"/>
                </a:schemeClr>
              </a:solidFill>
            </a:endParaRPr>
          </a:p>
          <a:p>
            <a:pPr marL="0" indent="0" algn="ctr">
              <a:buNone/>
            </a:pPr>
            <a:r>
              <a:rPr lang="lv-LV" sz="4000" b="1" dirty="0">
                <a:solidFill>
                  <a:schemeClr val="accent1">
                    <a:lumMod val="50000"/>
                  </a:schemeClr>
                </a:solidFill>
              </a:rPr>
              <a:t>Paldies par uzmanību!</a:t>
            </a:r>
            <a:endParaRPr lang="lv-LV" sz="4000" b="1" dirty="0">
              <a:solidFill>
                <a:schemeClr val="accent1">
                  <a:lumMod val="50000"/>
                </a:schemeClr>
              </a:solidFill>
              <a:latin typeface="Viner Hand ITC" pitchFamily="66" charset="0"/>
            </a:endParaRPr>
          </a:p>
        </p:txBody>
      </p:sp>
      <p:sp>
        <p:nvSpPr>
          <p:cNvPr id="6" name="Slaida numura vietturis 5"/>
          <p:cNvSpPr>
            <a:spLocks noGrp="1"/>
          </p:cNvSpPr>
          <p:nvPr>
            <p:ph type="sldNum" sz="quarter" idx="12"/>
          </p:nvPr>
        </p:nvSpPr>
        <p:spPr/>
        <p:txBody>
          <a:bodyPr/>
          <a:lstStyle/>
          <a:p>
            <a:fld id="{6F1D54C7-5A96-4F63-9844-FCB743DEC052}" type="slidenum">
              <a:rPr lang="lv-LV" smtClean="0"/>
              <a:t>16</a:t>
            </a:fld>
            <a:endParaRPr lang="lv-LV"/>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1484784"/>
            <a:ext cx="3240359"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9194951"/>
      </p:ext>
    </p:extLst>
  </p:cSld>
  <p:clrMapOvr>
    <a:masterClrMapping/>
  </p:clrMapOvr>
  <p:transition spd="slow">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215008" y="260648"/>
            <a:ext cx="8928992" cy="1080120"/>
          </a:xfrm>
        </p:spPr>
        <p:txBody>
          <a:bodyPr>
            <a:normAutofit fontScale="90000"/>
          </a:bodyPr>
          <a:lstStyle/>
          <a:p>
            <a:r>
              <a:rPr lang="lv-LV" sz="2400" b="1" dirty="0">
                <a:solidFill>
                  <a:schemeClr val="bg1"/>
                </a:solidFill>
                <a:cs typeface="Times New Roman" panose="02020603050405020304" pitchFamily="18" charset="0"/>
              </a:rPr>
              <a:t>Sociālo pabalstu un sociālo pakalpojumu saņēmēju skaits Rīgā </a:t>
            </a:r>
            <a:br>
              <a:rPr lang="lv-LV" sz="2400" b="1" dirty="0">
                <a:solidFill>
                  <a:schemeClr val="bg1"/>
                </a:solidFill>
                <a:cs typeface="Times New Roman" panose="02020603050405020304" pitchFamily="18" charset="0"/>
              </a:rPr>
            </a:br>
            <a:r>
              <a:rPr lang="lv-LV" sz="2000" b="1" dirty="0">
                <a:solidFill>
                  <a:schemeClr val="bg1"/>
                </a:solidFill>
                <a:cs typeface="Times New Roman" panose="02020603050405020304" pitchFamily="18" charset="0"/>
              </a:rPr>
              <a:t>2014 – 2018</a:t>
            </a:r>
          </a:p>
        </p:txBody>
      </p:sp>
      <p:graphicFrame>
        <p:nvGraphicFramePr>
          <p:cNvPr id="4" name="Diagramma 3"/>
          <p:cNvGraphicFramePr/>
          <p:nvPr>
            <p:extLst/>
          </p:nvPr>
        </p:nvGraphicFramePr>
        <p:xfrm>
          <a:off x="971600" y="1484784"/>
          <a:ext cx="6840760" cy="48965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93495782"/>
      </p:ext>
    </p:extLst>
  </p:cSld>
  <p:clrMapOvr>
    <a:masterClrMapping/>
  </p:clrMapOvr>
  <p:transition spd="slow">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899592" y="476672"/>
            <a:ext cx="7344816" cy="864096"/>
          </a:xfrm>
        </p:spPr>
        <p:txBody>
          <a:bodyPr>
            <a:noAutofit/>
          </a:bodyPr>
          <a:lstStyle/>
          <a:p>
            <a:pPr marL="0" indent="0" algn="ctr">
              <a:buNone/>
            </a:pPr>
            <a:r>
              <a:rPr lang="lv-LV" sz="2800" b="1" dirty="0">
                <a:solidFill>
                  <a:schemeClr val="accent1"/>
                </a:solidFill>
                <a:cs typeface="Times New Roman" panose="02020603050405020304" pitchFamily="18" charset="0"/>
              </a:rPr>
              <a:t>F</a:t>
            </a:r>
            <a:r>
              <a:rPr lang="lv-LV" sz="2800" b="1" dirty="0">
                <a:solidFill>
                  <a:schemeClr val="accent1"/>
                </a:solidFill>
                <a:effectLst/>
                <a:cs typeface="Times New Roman" panose="02020603050405020304" pitchFamily="18" charset="0"/>
              </a:rPr>
              <a:t>inansējums sociālajiem pakalpojumiem </a:t>
            </a:r>
            <a:br>
              <a:rPr lang="lv-LV" sz="2800" b="1" dirty="0">
                <a:solidFill>
                  <a:schemeClr val="accent1"/>
                </a:solidFill>
                <a:effectLst/>
                <a:cs typeface="Times New Roman" panose="02020603050405020304" pitchFamily="18" charset="0"/>
              </a:rPr>
            </a:br>
            <a:r>
              <a:rPr lang="lv-LV" sz="2800" b="1" dirty="0">
                <a:solidFill>
                  <a:schemeClr val="accent1"/>
                </a:solidFill>
                <a:effectLst/>
                <a:cs typeface="Times New Roman" panose="02020603050405020304" pitchFamily="18" charset="0"/>
              </a:rPr>
              <a:t>un sociālajai palīdzībai </a:t>
            </a:r>
            <a:r>
              <a:rPr lang="lv-LV" sz="1800" b="1" dirty="0">
                <a:solidFill>
                  <a:schemeClr val="accent1"/>
                </a:solidFill>
                <a:effectLst/>
                <a:cs typeface="Times New Roman" panose="02020603050405020304" pitchFamily="18" charset="0"/>
              </a:rPr>
              <a:t>(EUR) 2016 - 2018</a:t>
            </a:r>
          </a:p>
        </p:txBody>
      </p:sp>
      <p:sp>
        <p:nvSpPr>
          <p:cNvPr id="5" name="TextBox 4"/>
          <p:cNvSpPr txBox="1"/>
          <p:nvPr/>
        </p:nvSpPr>
        <p:spPr>
          <a:xfrm>
            <a:off x="99636" y="6093296"/>
            <a:ext cx="3176219" cy="646331"/>
          </a:xfrm>
          <a:prstGeom prst="rect">
            <a:avLst/>
          </a:prstGeom>
          <a:noFill/>
        </p:spPr>
        <p:txBody>
          <a:bodyPr wrap="square" rtlCol="0">
            <a:spAutoFit/>
          </a:bodyPr>
          <a:lstStyle/>
          <a:p>
            <a:r>
              <a:rPr lang="lv-LV" sz="1200" dirty="0">
                <a:cs typeface="Times New Roman" panose="02020603050405020304" pitchFamily="18" charset="0"/>
              </a:rPr>
              <a:t>* Faktiskā izpilde</a:t>
            </a:r>
          </a:p>
          <a:p>
            <a:r>
              <a:rPr lang="lv-LV" sz="1200" dirty="0">
                <a:cs typeface="Times New Roman" panose="02020603050405020304" pitchFamily="18" charset="0"/>
              </a:rPr>
              <a:t>** Apstiprinātais plāns</a:t>
            </a:r>
          </a:p>
          <a:p>
            <a:r>
              <a:rPr lang="lv-LV" sz="1200" dirty="0">
                <a:cs typeface="Times New Roman" panose="02020603050405020304" pitchFamily="18" charset="0"/>
              </a:rPr>
              <a:t>t.sk. valsts finansētais asistentu pakalpojums</a:t>
            </a:r>
          </a:p>
        </p:txBody>
      </p:sp>
      <p:graphicFrame>
        <p:nvGraphicFramePr>
          <p:cNvPr id="11" name="Diagramma 10"/>
          <p:cNvGraphicFramePr>
            <a:graphicFrameLocks/>
          </p:cNvGraphicFramePr>
          <p:nvPr>
            <p:extLst/>
          </p:nvPr>
        </p:nvGraphicFramePr>
        <p:xfrm>
          <a:off x="99636" y="1052736"/>
          <a:ext cx="8936860" cy="52565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15691948"/>
      </p:ext>
    </p:extLst>
  </p:cSld>
  <p:clrMapOvr>
    <a:masterClrMapping/>
  </p:clrMapOvr>
  <p:transition spd="slow">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457200" y="116633"/>
            <a:ext cx="8229600" cy="720080"/>
          </a:xfrm>
        </p:spPr>
        <p:txBody>
          <a:bodyPr/>
          <a:lstStyle/>
          <a:p>
            <a:r>
              <a:rPr lang="lv-LV" sz="2800" b="1" dirty="0">
                <a:solidFill>
                  <a:schemeClr val="accent1">
                    <a:lumMod val="50000"/>
                  </a:schemeClr>
                </a:solidFill>
              </a:rPr>
              <a:t>Grupu mājas (dzīvokļa) pakalpojums personām ar garīgā rakstura traucējumiem (1)</a:t>
            </a:r>
            <a:endParaRPr lang="lv-LV" dirty="0">
              <a:solidFill>
                <a:schemeClr val="accent1">
                  <a:lumMod val="50000"/>
                </a:schemeClr>
              </a:solidFill>
            </a:endParaRPr>
          </a:p>
        </p:txBody>
      </p:sp>
      <p:sp>
        <p:nvSpPr>
          <p:cNvPr id="4" name="Datuma vietturis 3"/>
          <p:cNvSpPr>
            <a:spLocks noGrp="1"/>
          </p:cNvSpPr>
          <p:nvPr>
            <p:ph type="dt" sz="half" idx="10"/>
          </p:nvPr>
        </p:nvSpPr>
        <p:spPr>
          <a:xfrm>
            <a:off x="5220072" y="6237312"/>
            <a:ext cx="3786187" cy="365125"/>
          </a:xfrm>
        </p:spPr>
        <p:txBody>
          <a:bodyPr/>
          <a:lstStyle/>
          <a:p>
            <a:fld id="{8E6B510B-9614-48F3-A367-B517FD710334}" type="datetime1">
              <a:rPr lang="lv-LV" smtClean="0">
                <a:solidFill>
                  <a:srgbClr val="4E5B6F"/>
                </a:solidFill>
              </a:rPr>
              <a:pPr/>
              <a:t>18.09.2018</a:t>
            </a:fld>
            <a:endParaRPr lang="lv-LV" dirty="0">
              <a:solidFill>
                <a:srgbClr val="4E5B6F"/>
              </a:solidFill>
            </a:endParaRPr>
          </a:p>
        </p:txBody>
      </p:sp>
      <p:sp>
        <p:nvSpPr>
          <p:cNvPr id="6" name="Slaida numura vietturis 5"/>
          <p:cNvSpPr>
            <a:spLocks noGrp="1"/>
          </p:cNvSpPr>
          <p:nvPr>
            <p:ph type="sldNum" sz="quarter" idx="12"/>
          </p:nvPr>
        </p:nvSpPr>
        <p:spPr/>
        <p:txBody>
          <a:bodyPr/>
          <a:lstStyle/>
          <a:p>
            <a:fld id="{6F1D54C7-5A96-4F63-9844-FCB743DEC052}" type="slidenum">
              <a:rPr lang="lv-LV" smtClean="0">
                <a:solidFill>
                  <a:srgbClr val="4E5B6F"/>
                </a:solidFill>
              </a:rPr>
              <a:pPr/>
              <a:t>4</a:t>
            </a:fld>
            <a:endParaRPr lang="lv-LV" dirty="0">
              <a:solidFill>
                <a:srgbClr val="4E5B6F"/>
              </a:solidFill>
            </a:endParaRPr>
          </a:p>
        </p:txBody>
      </p:sp>
      <p:graphicFrame>
        <p:nvGraphicFramePr>
          <p:cNvPr id="8" name="Diagramma 7"/>
          <p:cNvGraphicFramePr>
            <a:graphicFrameLocks/>
          </p:cNvGraphicFramePr>
          <p:nvPr>
            <p:extLst>
              <p:ext uri="{D42A27DB-BD31-4B8C-83A1-F6EECF244321}">
                <p14:modId xmlns:p14="http://schemas.microsoft.com/office/powerpoint/2010/main" val="3566040338"/>
              </p:ext>
            </p:extLst>
          </p:nvPr>
        </p:nvGraphicFramePr>
        <p:xfrm>
          <a:off x="344124" y="908721"/>
          <a:ext cx="8784976" cy="2880320"/>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29" descr="http://4.bp.blogspot.com/_FXEdBoxSiAI/S_rnVJbL-_I/AAAAAAAAADQ/Roq_srY6dNg/s320/538px-man-and-woman-icon-svg.png"/>
          <p:cNvPicPr>
            <a:picLocks noChangeAspect="1" noChangeArrowheads="1"/>
          </p:cNvPicPr>
          <p:nvPr/>
        </p:nvPicPr>
        <p:blipFill>
          <a:blip r:embed="rId3">
            <a:duotone>
              <a:srgbClr val="5BD078">
                <a:shade val="45000"/>
                <a:satMod val="135000"/>
              </a:srgbClr>
              <a:prstClr val="white"/>
            </a:duotone>
            <a:extLst>
              <a:ext uri="{BEBA8EAE-BF5A-486C-A8C5-ECC9F3942E4B}">
                <a14:imgProps xmlns:a14="http://schemas.microsoft.com/office/drawing/2010/main">
                  <a14:imgLayer r:embed="rId4">
                    <a14:imgEffect>
                      <a14:sharpenSoften amount="5000"/>
                    </a14:imgEffect>
                  </a14:imgLayer>
                </a14:imgProps>
              </a:ext>
            </a:extLst>
          </a:blip>
          <a:srcRect/>
          <a:stretch>
            <a:fillRect/>
          </a:stretch>
        </p:blipFill>
        <p:spPr bwMode="auto">
          <a:xfrm>
            <a:off x="7380312" y="4221088"/>
            <a:ext cx="1457908" cy="1800200"/>
          </a:xfrm>
          <a:prstGeom prst="rect">
            <a:avLst/>
          </a:prstGeom>
          <a:noFill/>
          <a:ln w="9525">
            <a:solidFill>
              <a:srgbClr val="0049B4"/>
            </a:solidFill>
            <a:miter lim="800000"/>
            <a:headEnd/>
            <a:tailEnd/>
          </a:ln>
          <a:effectLst>
            <a:glow rad="63500">
              <a:srgbClr val="FEB80A">
                <a:satMod val="175000"/>
                <a:alpha val="40000"/>
              </a:srgbClr>
            </a:glow>
          </a:effectLst>
          <a:scene3d>
            <a:camera prst="isometricOffAxis1Right"/>
            <a:lightRig rig="threePt" dir="t"/>
          </a:scene3d>
          <a:sp3d>
            <a:bevelT w="114300" prst="artDeco"/>
          </a:sp3d>
        </p:spPr>
      </p:pic>
      <p:sp>
        <p:nvSpPr>
          <p:cNvPr id="9" name="Rectangle 15"/>
          <p:cNvSpPr/>
          <p:nvPr/>
        </p:nvSpPr>
        <p:spPr>
          <a:xfrm>
            <a:off x="8676456" y="5097685"/>
            <a:ext cx="467544" cy="347539"/>
          </a:xfrm>
          <a:prstGeom prst="rect">
            <a:avLst/>
          </a:prstGeom>
          <a:noFill/>
          <a:ln w="19050" cap="flat" cmpd="sng" algn="ctr">
            <a:noFill/>
            <a:prstDash val="solid"/>
          </a:ln>
          <a:effectLst>
            <a:outerShdw blurRad="76200" dir="18900000" sy="23000" kx="-1200000" algn="bl" rotWithShape="0">
              <a:prstClr val="black">
                <a:alpha val="20000"/>
              </a:prstClr>
            </a:outerShdw>
          </a:effectLst>
        </p:spPr>
        <p:txBody>
          <a:bodyPr rtlCol="0" anchor="t"/>
          <a:lstStyle/>
          <a:p>
            <a:pPr algn="ctr">
              <a:defRPr/>
            </a:pPr>
            <a:r>
              <a:rPr lang="lv-LV" b="1" kern="0" dirty="0">
                <a:ea typeface="Tahoma" pitchFamily="34" charset="0"/>
                <a:cs typeface="Arial" panose="020B0604020202020204" pitchFamily="34" charset="0"/>
              </a:rPr>
              <a:t>89</a:t>
            </a:r>
            <a:r>
              <a:rPr lang="lv-LV" b="1" kern="0" dirty="0">
                <a:solidFill>
                  <a:srgbClr val="D60093"/>
                </a:solidFill>
                <a:ea typeface="Tahoma" pitchFamily="34" charset="0"/>
                <a:cs typeface="Arial" panose="020B0604020202020204" pitchFamily="34" charset="0"/>
              </a:rPr>
              <a:t> </a:t>
            </a:r>
          </a:p>
          <a:p>
            <a:pPr algn="ctr">
              <a:defRPr/>
            </a:pPr>
            <a:endParaRPr lang="lv-LV" b="1" kern="0" dirty="0">
              <a:solidFill>
                <a:srgbClr val="C00000"/>
              </a:solidFill>
              <a:ea typeface="Tahoma" pitchFamily="34" charset="0"/>
              <a:cs typeface="Arial" panose="020B0604020202020204" pitchFamily="34" charset="0"/>
            </a:endParaRPr>
          </a:p>
        </p:txBody>
      </p:sp>
      <p:sp>
        <p:nvSpPr>
          <p:cNvPr id="10" name="Rectangle 15"/>
          <p:cNvSpPr/>
          <p:nvPr/>
        </p:nvSpPr>
        <p:spPr>
          <a:xfrm>
            <a:off x="6948264" y="4443745"/>
            <a:ext cx="648072" cy="331390"/>
          </a:xfrm>
          <a:prstGeom prst="rect">
            <a:avLst/>
          </a:prstGeom>
          <a:noFill/>
          <a:ln w="19050" cap="flat" cmpd="sng" algn="ctr">
            <a:noFill/>
            <a:prstDash val="solid"/>
          </a:ln>
          <a:effectLst>
            <a:outerShdw blurRad="76200" dir="18900000" sy="23000" kx="-1200000" algn="bl" rotWithShape="0">
              <a:prstClr val="black">
                <a:alpha val="20000"/>
              </a:prstClr>
            </a:outerShdw>
          </a:effectLst>
        </p:spPr>
        <p:txBody>
          <a:bodyPr rtlCol="0" anchor="t"/>
          <a:lstStyle/>
          <a:p>
            <a:pPr algn="ctr">
              <a:defRPr/>
            </a:pPr>
            <a:r>
              <a:rPr lang="lv-LV" b="1" kern="0" dirty="0">
                <a:solidFill>
                  <a:schemeClr val="accent1">
                    <a:lumMod val="50000"/>
                  </a:schemeClr>
                </a:solidFill>
                <a:ea typeface="Tahoma" pitchFamily="34" charset="0"/>
                <a:cs typeface="Arial" panose="020B0604020202020204" pitchFamily="34" charset="0"/>
              </a:rPr>
              <a:t>46</a:t>
            </a:r>
            <a:r>
              <a:rPr lang="lv-LV" sz="1600" b="1" kern="0" dirty="0">
                <a:solidFill>
                  <a:schemeClr val="accent1">
                    <a:lumMod val="50000"/>
                  </a:schemeClr>
                </a:solidFill>
                <a:ea typeface="Tahoma" pitchFamily="34" charset="0"/>
                <a:cs typeface="Arial" panose="020B0604020202020204" pitchFamily="34" charset="0"/>
              </a:rPr>
              <a:t> </a:t>
            </a:r>
          </a:p>
          <a:p>
            <a:pPr algn="ctr">
              <a:defRPr/>
            </a:pPr>
            <a:endParaRPr lang="lv-LV" sz="1600" b="1" kern="0" dirty="0">
              <a:solidFill>
                <a:schemeClr val="accent1">
                  <a:lumMod val="50000"/>
                </a:schemeClr>
              </a:solidFill>
              <a:ea typeface="Tahoma" pitchFamily="34" charset="0"/>
              <a:cs typeface="Arial" panose="020B0604020202020204" pitchFamily="34" charset="0"/>
            </a:endParaRPr>
          </a:p>
        </p:txBody>
      </p:sp>
      <p:graphicFrame>
        <p:nvGraphicFramePr>
          <p:cNvPr id="13" name="Shēma 12"/>
          <p:cNvGraphicFramePr/>
          <p:nvPr>
            <p:extLst>
              <p:ext uri="{D42A27DB-BD31-4B8C-83A1-F6EECF244321}">
                <p14:modId xmlns:p14="http://schemas.microsoft.com/office/powerpoint/2010/main" val="3598778776"/>
              </p:ext>
            </p:extLst>
          </p:nvPr>
        </p:nvGraphicFramePr>
        <p:xfrm>
          <a:off x="215516" y="3212976"/>
          <a:ext cx="7056784" cy="352601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99706938"/>
      </p:ext>
    </p:extLst>
  </p:cSld>
  <p:clrMapOvr>
    <a:masterClrMapping/>
  </p:clrMapOvr>
  <p:transition spd="slow">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179512" y="620688"/>
            <a:ext cx="8856984" cy="5976664"/>
          </a:xfrm>
        </p:spPr>
        <p:txBody>
          <a:bodyPr/>
          <a:lstStyle/>
          <a:p>
            <a:pPr marL="0" indent="0">
              <a:buNone/>
            </a:pP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Pakalpojuma ietvaros tiek nodrošināti:</a:t>
            </a:r>
          </a:p>
          <a:p>
            <a:pPr marL="0" lvl="2" indent="0">
              <a:buNone/>
            </a:pP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1. </a:t>
            </a:r>
            <a:r>
              <a:rPr lang="lv-LV" b="1" dirty="0">
                <a:solidFill>
                  <a:schemeClr val="accent1">
                    <a:lumMod val="50000"/>
                  </a:schemeClr>
                </a:solidFill>
                <a:latin typeface="Calibri" panose="020F0502020204030204" pitchFamily="34" charset="0"/>
                <a:ea typeface="Times New Roman"/>
                <a:cs typeface="Calibri" panose="020F0502020204030204" pitchFamily="34" charset="0"/>
              </a:rPr>
              <a:t>Mājoklis </a:t>
            </a:r>
            <a:r>
              <a:rPr lang="lv-LV" sz="1800" dirty="0">
                <a:solidFill>
                  <a:schemeClr val="accent1">
                    <a:lumMod val="50000"/>
                  </a:schemeClr>
                </a:solidFill>
                <a:latin typeface="Calibri" panose="020F0502020204030204" pitchFamily="34" charset="0"/>
                <a:ea typeface="Times New Roman"/>
                <a:cs typeface="Calibri" panose="020F0502020204030204" pitchFamily="34" charset="0"/>
              </a:rPr>
              <a:t>(istabiņa un istabiņas aprīkojums, koplietošanas telpas) </a:t>
            </a:r>
            <a:r>
              <a:rPr lang="lv-LV" b="1" dirty="0">
                <a:solidFill>
                  <a:schemeClr val="accent1">
                    <a:lumMod val="50000"/>
                  </a:schemeClr>
                </a:solidFill>
                <a:latin typeface="Calibri" panose="020F0502020204030204" pitchFamily="34" charset="0"/>
                <a:ea typeface="Times New Roman"/>
                <a:cs typeface="Calibri" panose="020F0502020204030204" pitchFamily="34" charset="0"/>
              </a:rPr>
              <a:t>pakalpojuma saņemšanas laikā</a:t>
            </a:r>
            <a:r>
              <a:rPr lang="lv-LV" dirty="0">
                <a:solidFill>
                  <a:schemeClr val="accent1">
                    <a:lumMod val="50000"/>
                  </a:schemeClr>
                </a:solidFill>
                <a:latin typeface="Calibri" panose="020F0502020204030204" pitchFamily="34" charset="0"/>
                <a:ea typeface="Times New Roman"/>
                <a:cs typeface="Calibri" panose="020F0502020204030204" pitchFamily="34" charset="0"/>
              </a:rPr>
              <a:t>;</a:t>
            </a:r>
            <a:endParaRPr lang="lv-LV" sz="2000" b="1" dirty="0">
              <a:solidFill>
                <a:schemeClr val="accent1">
                  <a:lumMod val="50000"/>
                </a:schemeClr>
              </a:solidFill>
              <a:latin typeface="Calibri" panose="020F0502020204030204" pitchFamily="34" charset="0"/>
              <a:ea typeface="Times New Roman"/>
              <a:cs typeface="Calibri" panose="020F0502020204030204" pitchFamily="34" charset="0"/>
            </a:endParaRPr>
          </a:p>
          <a:p>
            <a:pPr marL="0" lvl="2" indent="0">
              <a:buNone/>
            </a:pP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2. sociālās aprūpes pakalpojumi </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(diennakts uzraudzība, t.sk. </a:t>
            </a:r>
            <a:r>
              <a:rPr lang="lv-LV" sz="1600" u="sng" dirty="0">
                <a:solidFill>
                  <a:schemeClr val="accent1">
                    <a:lumMod val="50000"/>
                  </a:schemeClr>
                </a:solidFill>
                <a:latin typeface="Calibri" panose="020F0502020204030204" pitchFamily="34" charset="0"/>
                <a:ea typeface="Times New Roman"/>
                <a:cs typeface="Calibri" panose="020F0502020204030204" pitchFamily="34" charset="0"/>
              </a:rPr>
              <a:t>atgādinājums lietot medikamentus</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 </a:t>
            </a:r>
            <a:r>
              <a:rPr lang="lv-LV" sz="1600" dirty="0">
                <a:latin typeface="Calibri" panose="020F0502020204030204" pitchFamily="34" charset="0"/>
                <a:ea typeface="Times New Roman"/>
                <a:cs typeface="Calibri" panose="020F0502020204030204" pitchFamily="34" charset="0"/>
              </a:rPr>
              <a:t>palīdzība ēdiena pagatavošanā vai ēdiena pagatavošana</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 palīdzība/atbalsts </a:t>
            </a:r>
            <a:r>
              <a:rPr lang="lv-LV" sz="1600" dirty="0" err="1">
                <a:solidFill>
                  <a:schemeClr val="accent1">
                    <a:lumMod val="50000"/>
                  </a:schemeClr>
                </a:solidFill>
                <a:latin typeface="Calibri" panose="020F0502020204030204" pitchFamily="34" charset="0"/>
                <a:ea typeface="Times New Roman"/>
                <a:cs typeface="Calibri" panose="020F0502020204030204" pitchFamily="34" charset="0"/>
              </a:rPr>
              <a:t>pašaprūpē</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a:t>
            </a:r>
          </a:p>
          <a:p>
            <a:pPr marL="0" lvl="2" indent="0">
              <a:buNone/>
            </a:pPr>
            <a:r>
              <a:rPr lang="lv-LV" b="1" dirty="0">
                <a:solidFill>
                  <a:schemeClr val="accent1">
                    <a:lumMod val="50000"/>
                  </a:schemeClr>
                </a:solidFill>
                <a:latin typeface="Calibri" panose="020F0502020204030204" pitchFamily="34" charset="0"/>
                <a:ea typeface="Times New Roman"/>
                <a:cs typeface="Calibri" panose="020F0502020204030204" pitchFamily="34" charset="0"/>
              </a:rPr>
              <a:t>3</a:t>
            </a: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 sociālā darbinieka un citu speciālistu </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a:t>
            </a:r>
            <a:r>
              <a:rPr lang="lv-LV" sz="1600" dirty="0">
                <a:latin typeface="Calibri" panose="020F0502020204030204" pitchFamily="34" charset="0"/>
                <a:ea typeface="Times New Roman"/>
                <a:cs typeface="Calibri" panose="020F0502020204030204" pitchFamily="34" charset="0"/>
              </a:rPr>
              <a:t>sociālais rehabilitētājs, sociālais aprūpētājs u.c.</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a:t>
            </a:r>
            <a:r>
              <a:rPr lang="lv-LV" sz="2000" dirty="0">
                <a:solidFill>
                  <a:schemeClr val="accent1">
                    <a:lumMod val="50000"/>
                  </a:schemeClr>
                </a:solidFill>
                <a:latin typeface="Calibri" panose="020F0502020204030204" pitchFamily="34" charset="0"/>
                <a:ea typeface="Times New Roman"/>
                <a:cs typeface="Calibri" panose="020F0502020204030204" pitchFamily="34" charset="0"/>
              </a:rPr>
              <a:t> </a:t>
            </a:r>
            <a:r>
              <a:rPr lang="lv-LV" dirty="0">
                <a:solidFill>
                  <a:schemeClr val="accent1">
                    <a:lumMod val="50000"/>
                  </a:schemeClr>
                </a:solidFill>
                <a:latin typeface="Calibri" panose="020F0502020204030204" pitchFamily="34" charset="0"/>
                <a:ea typeface="Times New Roman"/>
                <a:cs typeface="Calibri" panose="020F0502020204030204" pitchFamily="34" charset="0"/>
              </a:rPr>
              <a:t>individuālās konsultācijas. </a:t>
            </a:r>
          </a:p>
          <a:p>
            <a:pPr marL="0" lvl="2" indent="0">
              <a:buNone/>
            </a:pPr>
            <a:r>
              <a:rPr lang="lv-LV" u="sng" dirty="0">
                <a:solidFill>
                  <a:schemeClr val="accent1">
                    <a:lumMod val="50000"/>
                  </a:schemeClr>
                </a:solidFill>
                <a:latin typeface="Calibri" panose="020F0502020204030204" pitchFamily="34" charset="0"/>
                <a:ea typeface="Times New Roman"/>
                <a:cs typeface="Calibri" panose="020F0502020204030204" pitchFamily="34" charset="0"/>
              </a:rPr>
              <a:t>Pakalpojuma ietvaros netiek nodrošināti ārstniecības speciālisti;</a:t>
            </a:r>
            <a:endParaRPr lang="lv-LV" sz="1800" u="sng" dirty="0">
              <a:solidFill>
                <a:schemeClr val="accent1">
                  <a:lumMod val="50000"/>
                </a:schemeClr>
              </a:solidFill>
              <a:latin typeface="Calibri" panose="020F0502020204030204" pitchFamily="34" charset="0"/>
              <a:ea typeface="Times New Roman"/>
              <a:cs typeface="Calibri" panose="020F0502020204030204" pitchFamily="34" charset="0"/>
            </a:endParaRPr>
          </a:p>
          <a:p>
            <a:pPr marL="0" lvl="2" indent="0">
              <a:buNone/>
            </a:pPr>
            <a:r>
              <a:rPr lang="lv-LV" b="1" dirty="0">
                <a:solidFill>
                  <a:schemeClr val="accent1">
                    <a:lumMod val="50000"/>
                  </a:schemeClr>
                </a:solidFill>
                <a:latin typeface="Calibri" panose="020F0502020204030204" pitchFamily="34" charset="0"/>
                <a:ea typeface="Times New Roman"/>
                <a:cs typeface="Calibri" panose="020F0502020204030204" pitchFamily="34" charset="0"/>
              </a:rPr>
              <a:t>4</a:t>
            </a: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 sociālās rehabilitācijas pakalpojumi</a:t>
            </a:r>
            <a:r>
              <a:rPr lang="lv-LV" sz="2000" dirty="0">
                <a:solidFill>
                  <a:schemeClr val="accent1">
                    <a:lumMod val="50000"/>
                  </a:schemeClr>
                </a:solidFill>
                <a:latin typeface="Calibri" panose="020F0502020204030204" pitchFamily="34" charset="0"/>
                <a:ea typeface="Times New Roman"/>
                <a:cs typeface="Calibri" panose="020F0502020204030204" pitchFamily="34" charset="0"/>
              </a:rPr>
              <a:t>:</a:t>
            </a:r>
          </a:p>
          <a:p>
            <a:pPr marL="0" lvl="2" indent="0">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4.1. sociālo prasmju un sadzīves iemaņu uzturēšana, pilnveide vai korekcija, </a:t>
            </a:r>
            <a:r>
              <a:rPr lang="lv-LV" dirty="0">
                <a:solidFill>
                  <a:schemeClr val="tx1"/>
                </a:solidFill>
                <a:latin typeface="Calibri" panose="020F0502020204030204" pitchFamily="34" charset="0"/>
                <a:ea typeface="Times New Roman"/>
                <a:cs typeface="Calibri" panose="020F0502020204030204" pitchFamily="34" charset="0"/>
              </a:rPr>
              <a:t>bērnu aprūpe;</a:t>
            </a:r>
          </a:p>
          <a:p>
            <a:pPr marL="0" lvl="2" indent="0">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4.2. atbalsts darba meklēšanā un izpratnes par darba attiecībām veidošana;</a:t>
            </a:r>
          </a:p>
          <a:p>
            <a:pPr marL="0" lvl="2" indent="0">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4.3. integrācijas sabiedrībā veicināšanas un informatīvi – izglītojošie pasākumi      </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(sabiedrībai pieņemamu saskarsmes iemaņu apgūšana, atbalsts fiziski aktīva dzīvesveida veicināšanai u.c.);</a:t>
            </a:r>
          </a:p>
          <a:p>
            <a:pPr marL="0" indent="0" algn="just">
              <a:buNone/>
            </a:pP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Pakalpojuma </a:t>
            </a:r>
            <a:r>
              <a:rPr lang="lv-LV" sz="1600" b="1" u="sng" dirty="0">
                <a:solidFill>
                  <a:schemeClr val="accent1">
                    <a:lumMod val="50000"/>
                  </a:schemeClr>
                </a:solidFill>
                <a:latin typeface="Calibri" panose="020F0502020204030204" pitchFamily="34" charset="0"/>
                <a:ea typeface="Times New Roman"/>
                <a:cs typeface="Calibri" panose="020F0502020204030204" pitchFamily="34" charset="0"/>
              </a:rPr>
              <a:t>izmaksas tiek segtas no pašvaldības budžeta līdzekļiem</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 (neizvērtējot personas ienākumus un materiālo stāvokli) </a:t>
            </a:r>
            <a:r>
              <a:rPr lang="lv-LV" sz="1600" u="sng" dirty="0">
                <a:solidFill>
                  <a:schemeClr val="accent1">
                    <a:lumMod val="50000"/>
                  </a:schemeClr>
                </a:solidFill>
                <a:latin typeface="Calibri" panose="020F0502020204030204" pitchFamily="34" charset="0"/>
                <a:ea typeface="Times New Roman"/>
                <a:cs typeface="Calibri" panose="020F0502020204030204" pitchFamily="34" charset="0"/>
              </a:rPr>
              <a:t>izņemot izdevumus par dzīvojamās telpas, virtuves un koplietošanas telpu ekspluatāciju</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 kurus sedz grupu mājas (dzīvokļa) pakalpojuma saņēmējs. </a:t>
            </a:r>
            <a:endParaRPr lang="lv-LV" sz="1600" dirty="0">
              <a:solidFill>
                <a:schemeClr val="accent1">
                  <a:lumMod val="50000"/>
                </a:schemeClr>
              </a:solidFill>
              <a:latin typeface="Calibri" panose="020F0502020204030204" pitchFamily="34" charset="0"/>
              <a:cs typeface="Calibri" panose="020F0502020204030204" pitchFamily="34" charset="0"/>
            </a:endParaRPr>
          </a:p>
        </p:txBody>
      </p:sp>
      <p:sp>
        <p:nvSpPr>
          <p:cNvPr id="3" name="Virsraksts 2"/>
          <p:cNvSpPr>
            <a:spLocks noGrp="1"/>
          </p:cNvSpPr>
          <p:nvPr>
            <p:ph type="title"/>
          </p:nvPr>
        </p:nvSpPr>
        <p:spPr>
          <a:xfrm>
            <a:off x="457200" y="116633"/>
            <a:ext cx="8435280" cy="576063"/>
          </a:xfrm>
        </p:spPr>
        <p:txBody>
          <a:bodyPr/>
          <a:lstStyle/>
          <a:p>
            <a:r>
              <a:rPr lang="lv-LV" sz="2400" b="1" dirty="0">
                <a:solidFill>
                  <a:srgbClr val="007DEA">
                    <a:lumMod val="50000"/>
                  </a:srgbClr>
                </a:solidFill>
              </a:rPr>
              <a:t>Grupu mājas (dzīvokļa) pakalpojums personām ar garīgā rakstura traucējumiem (2)</a:t>
            </a:r>
            <a:endParaRPr lang="lv-LV" sz="2400" dirty="0">
              <a:solidFill>
                <a:schemeClr val="accent1">
                  <a:lumMod val="50000"/>
                </a:schemeClr>
              </a:solidFill>
            </a:endParaRPr>
          </a:p>
        </p:txBody>
      </p:sp>
      <p:sp>
        <p:nvSpPr>
          <p:cNvPr id="6" name="Slaida numura vietturis 5"/>
          <p:cNvSpPr>
            <a:spLocks noGrp="1"/>
          </p:cNvSpPr>
          <p:nvPr>
            <p:ph type="sldNum" sz="quarter" idx="12"/>
          </p:nvPr>
        </p:nvSpPr>
        <p:spPr/>
        <p:txBody>
          <a:bodyPr/>
          <a:lstStyle/>
          <a:p>
            <a:fld id="{6F1D54C7-5A96-4F63-9844-FCB743DEC052}" type="slidenum">
              <a:rPr lang="lv-LV" smtClean="0">
                <a:solidFill>
                  <a:srgbClr val="4E5B6F"/>
                </a:solidFill>
              </a:rPr>
              <a:pPr/>
              <a:t>5</a:t>
            </a:fld>
            <a:endParaRPr lang="lv-LV">
              <a:solidFill>
                <a:srgbClr val="4E5B6F"/>
              </a:solidFill>
            </a:endParaRPr>
          </a:p>
        </p:txBody>
      </p:sp>
    </p:spTree>
    <p:extLst>
      <p:ext uri="{BB962C8B-B14F-4D97-AF65-F5344CB8AC3E}">
        <p14:creationId xmlns:p14="http://schemas.microsoft.com/office/powerpoint/2010/main" val="1770499640"/>
      </p:ext>
    </p:extLst>
  </p:cSld>
  <p:clrMapOvr>
    <a:masterClrMapping/>
  </p:clrMapOvr>
  <p:transition spd="slow">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atura vietturis 6"/>
          <p:cNvGraphicFramePr>
            <a:graphicFrameLocks noGrp="1"/>
          </p:cNvGraphicFramePr>
          <p:nvPr>
            <p:ph idx="1"/>
            <p:extLst>
              <p:ext uri="{D42A27DB-BD31-4B8C-83A1-F6EECF244321}">
                <p14:modId xmlns:p14="http://schemas.microsoft.com/office/powerpoint/2010/main" val="1062822950"/>
              </p:ext>
            </p:extLst>
          </p:nvPr>
        </p:nvGraphicFramePr>
        <p:xfrm>
          <a:off x="107504" y="1484784"/>
          <a:ext cx="4680520" cy="5112568"/>
        </p:xfrm>
        <a:graphic>
          <a:graphicData uri="http://schemas.openxmlformats.org/drawingml/2006/chart">
            <c:chart xmlns:c="http://schemas.openxmlformats.org/drawingml/2006/chart" xmlns:r="http://schemas.openxmlformats.org/officeDocument/2006/relationships" r:id="rId3"/>
          </a:graphicData>
        </a:graphic>
      </p:graphicFrame>
      <p:sp>
        <p:nvSpPr>
          <p:cNvPr id="3" name="Virsraksts 2"/>
          <p:cNvSpPr>
            <a:spLocks noGrp="1"/>
          </p:cNvSpPr>
          <p:nvPr>
            <p:ph type="title"/>
          </p:nvPr>
        </p:nvSpPr>
        <p:spPr>
          <a:xfrm>
            <a:off x="179512" y="116632"/>
            <a:ext cx="8784976" cy="1080121"/>
          </a:xfrm>
        </p:spPr>
        <p:txBody>
          <a:bodyPr/>
          <a:lstStyle/>
          <a:p>
            <a:r>
              <a:rPr lang="lv-LV" sz="2400" b="1" dirty="0">
                <a:solidFill>
                  <a:schemeClr val="accent1">
                    <a:lumMod val="50000"/>
                  </a:schemeClr>
                </a:solidFill>
              </a:rPr>
              <a:t>Grupu mājas (dzīvokļa) pakalpojuma saņēmēju pra</a:t>
            </a:r>
            <a:r>
              <a:rPr lang="lv-LV" sz="2400" b="1" i="1" dirty="0">
                <a:solidFill>
                  <a:schemeClr val="accent1">
                    <a:lumMod val="50000"/>
                  </a:schemeClr>
                </a:solidFill>
              </a:rPr>
              <a:t>s</a:t>
            </a:r>
            <a:r>
              <a:rPr lang="lv-LV" sz="2400" b="1" dirty="0">
                <a:solidFill>
                  <a:schemeClr val="accent1">
                    <a:lumMod val="50000"/>
                  </a:schemeClr>
                </a:solidFill>
              </a:rPr>
              <a:t>mju attīstības tendences, t.i. sociālās rehabilitācijas rezultātā (3):</a:t>
            </a:r>
            <a:endParaRPr lang="lv-LV" sz="2400" dirty="0">
              <a:solidFill>
                <a:schemeClr val="accent1">
                  <a:lumMod val="50000"/>
                </a:schemeClr>
              </a:solidFill>
            </a:endParaRPr>
          </a:p>
        </p:txBody>
      </p:sp>
      <p:sp>
        <p:nvSpPr>
          <p:cNvPr id="4" name="Datuma vietturis 3"/>
          <p:cNvSpPr>
            <a:spLocks noGrp="1"/>
          </p:cNvSpPr>
          <p:nvPr>
            <p:ph type="dt" sz="half" idx="10"/>
          </p:nvPr>
        </p:nvSpPr>
        <p:spPr/>
        <p:txBody>
          <a:bodyPr/>
          <a:lstStyle/>
          <a:p>
            <a:fld id="{8E6B510B-9614-48F3-A367-B517FD710334}" type="datetime1">
              <a:rPr lang="lv-LV" smtClean="0">
                <a:solidFill>
                  <a:srgbClr val="4E5B6F"/>
                </a:solidFill>
              </a:rPr>
              <a:pPr/>
              <a:t>18.09.2018</a:t>
            </a:fld>
            <a:endParaRPr lang="lv-LV">
              <a:solidFill>
                <a:srgbClr val="4E5B6F"/>
              </a:solidFill>
            </a:endParaRPr>
          </a:p>
        </p:txBody>
      </p:sp>
      <p:sp>
        <p:nvSpPr>
          <p:cNvPr id="6" name="Slaida numura vietturis 5"/>
          <p:cNvSpPr>
            <a:spLocks noGrp="1"/>
          </p:cNvSpPr>
          <p:nvPr>
            <p:ph type="sldNum" sz="quarter" idx="12"/>
          </p:nvPr>
        </p:nvSpPr>
        <p:spPr/>
        <p:txBody>
          <a:bodyPr/>
          <a:lstStyle/>
          <a:p>
            <a:fld id="{6F1D54C7-5A96-4F63-9844-FCB743DEC052}" type="slidenum">
              <a:rPr lang="lv-LV" smtClean="0">
                <a:solidFill>
                  <a:srgbClr val="4E5B6F"/>
                </a:solidFill>
              </a:rPr>
              <a:pPr/>
              <a:t>6</a:t>
            </a:fld>
            <a:endParaRPr lang="lv-LV">
              <a:solidFill>
                <a:srgbClr val="4E5B6F"/>
              </a:solidFill>
            </a:endParaRPr>
          </a:p>
        </p:txBody>
      </p:sp>
      <p:graphicFrame>
        <p:nvGraphicFramePr>
          <p:cNvPr id="5" name="Diagramma 4"/>
          <p:cNvGraphicFramePr/>
          <p:nvPr>
            <p:extLst>
              <p:ext uri="{D42A27DB-BD31-4B8C-83A1-F6EECF244321}">
                <p14:modId xmlns:p14="http://schemas.microsoft.com/office/powerpoint/2010/main" val="1939979941"/>
              </p:ext>
            </p:extLst>
          </p:nvPr>
        </p:nvGraphicFramePr>
        <p:xfrm>
          <a:off x="4932040" y="1484784"/>
          <a:ext cx="4104456" cy="511256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1782750"/>
      </p:ext>
    </p:extLst>
  </p:cSld>
  <p:clrMapOvr>
    <a:masterClrMapping/>
  </p:clrMapOvr>
  <p:transition spd="slow">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a:extLst>
              <a:ext uri="{FF2B5EF4-FFF2-40B4-BE49-F238E27FC236}">
                <a16:creationId xmlns:a16="http://schemas.microsoft.com/office/drawing/2014/main" xmlns="" id="{9B9C8190-0B96-469C-9FD4-8B60E0FE8D6B}"/>
              </a:ext>
            </a:extLst>
          </p:cNvPr>
          <p:cNvSpPr>
            <a:spLocks noGrp="1"/>
          </p:cNvSpPr>
          <p:nvPr>
            <p:ph idx="1"/>
          </p:nvPr>
        </p:nvSpPr>
        <p:spPr>
          <a:xfrm>
            <a:off x="457200" y="1703387"/>
            <a:ext cx="7819231" cy="4677941"/>
          </a:xfrm>
        </p:spPr>
        <p:txBody>
          <a:bodyPr/>
          <a:lstStyle/>
          <a:p>
            <a:pPr algn="just">
              <a:buFontTx/>
              <a:buChar char="-"/>
            </a:pPr>
            <a:r>
              <a:rPr lang="lv-LV" sz="1800" dirty="0">
                <a:solidFill>
                  <a:schemeClr val="bg2">
                    <a:lumMod val="25000"/>
                  </a:schemeClr>
                </a:solidFill>
              </a:rPr>
              <a:t>grupu mājas (dzīvokļa) pakalpojuma sniedzējs kompetences ietvaros vada grupu mājas (dzīvokļa) pakalpojuma saņēmēju sociālo problēmu risināšanas procesu</a:t>
            </a:r>
          </a:p>
          <a:p>
            <a:pPr algn="just">
              <a:buFontTx/>
              <a:buChar char="-"/>
            </a:pPr>
            <a:r>
              <a:rPr lang="lv-LV" sz="1800" dirty="0">
                <a:solidFill>
                  <a:schemeClr val="bg2">
                    <a:lumMod val="25000"/>
                  </a:schemeClr>
                </a:solidFill>
              </a:rPr>
              <a:t>Gadījumā, kad nepieciešams lemt par grupu mājas pakalpojuma piemērotību klientam (noteiktas speciālās (psihiatriskās) kontrindikācijas, līguma nosacījumu neievērošana, klientam pakalpojums nav nepieciešams vai nepieciešams piešķirt citu klienta vajadzībām atbilstošāku sociālo pakalpojumu u.c.), izveido personas prasmju un spēju izvērtēšanas komisiju. Komisija sniedz rakstisku atzinumu (brīvā formā) par klienta piemērotību dzīvošanai grupu mājā (dzīvoklī) vai grupu mājas (dzīvokļa) pakalpojuma nepieciešamību klientam, t.sk. klienta spējām uzsākt patstāvīgu dzīvi</a:t>
            </a:r>
          </a:p>
          <a:p>
            <a:pPr algn="just">
              <a:buFontTx/>
              <a:buChar char="-"/>
            </a:pPr>
            <a:r>
              <a:rPr lang="lv-LV" sz="1800" dirty="0">
                <a:solidFill>
                  <a:schemeClr val="bg2">
                    <a:lumMod val="25000"/>
                  </a:schemeClr>
                </a:solidFill>
              </a:rPr>
              <a:t>veic klienta patstāvīgās dzīves prasmju, fizisko un garīgo spēju izvērtēšanu – sagatavo novērtēšanas kartes projektu</a:t>
            </a:r>
          </a:p>
          <a:p>
            <a:pPr>
              <a:buFontTx/>
              <a:buChar char="-"/>
            </a:pPr>
            <a:endParaRPr lang="lv-LV" sz="1800" dirty="0">
              <a:solidFill>
                <a:schemeClr val="bg2">
                  <a:lumMod val="25000"/>
                </a:schemeClr>
              </a:solidFill>
            </a:endParaRPr>
          </a:p>
          <a:p>
            <a:endParaRPr lang="lv-LV" dirty="0">
              <a:solidFill>
                <a:schemeClr val="bg2">
                  <a:lumMod val="25000"/>
                </a:schemeClr>
              </a:solidFill>
            </a:endParaRPr>
          </a:p>
        </p:txBody>
      </p:sp>
      <p:sp>
        <p:nvSpPr>
          <p:cNvPr id="3" name="Virsraksts 2">
            <a:extLst>
              <a:ext uri="{FF2B5EF4-FFF2-40B4-BE49-F238E27FC236}">
                <a16:creationId xmlns:a16="http://schemas.microsoft.com/office/drawing/2014/main" xmlns="" id="{362847D8-CD8D-4F9D-AC0A-97CE319A647C}"/>
              </a:ext>
            </a:extLst>
          </p:cNvPr>
          <p:cNvSpPr>
            <a:spLocks noGrp="1"/>
          </p:cNvSpPr>
          <p:nvPr>
            <p:ph type="title"/>
          </p:nvPr>
        </p:nvSpPr>
        <p:spPr/>
        <p:txBody>
          <a:bodyPr/>
          <a:lstStyle/>
          <a:p>
            <a:r>
              <a:rPr lang="lv-LV" sz="2400" b="1" dirty="0">
                <a:solidFill>
                  <a:schemeClr val="accent1"/>
                </a:solidFill>
              </a:rPr>
              <a:t>No LD iekšējiem noteikumiem «Par sociālo pakalpojumu pilngadīgām personām ar garīga rakstura traucējumiem nodrošināšanu Rīgas pilsētas pašvaldības iedzīvotājiem» (4)</a:t>
            </a:r>
          </a:p>
        </p:txBody>
      </p:sp>
      <p:sp>
        <p:nvSpPr>
          <p:cNvPr id="4" name="Datuma vietturis 3">
            <a:extLst>
              <a:ext uri="{FF2B5EF4-FFF2-40B4-BE49-F238E27FC236}">
                <a16:creationId xmlns:a16="http://schemas.microsoft.com/office/drawing/2014/main" xmlns="" id="{C3B4987D-654C-4BEB-AE14-608189A37B81}"/>
              </a:ext>
            </a:extLst>
          </p:cNvPr>
          <p:cNvSpPr>
            <a:spLocks noGrp="1"/>
          </p:cNvSpPr>
          <p:nvPr>
            <p:ph type="dt" sz="half" idx="10"/>
          </p:nvPr>
        </p:nvSpPr>
        <p:spPr/>
        <p:txBody>
          <a:bodyPr/>
          <a:lstStyle/>
          <a:p>
            <a:fld id="{8E6B510B-9614-48F3-A367-B517FD710334}" type="datetime1">
              <a:rPr lang="lv-LV" smtClean="0">
                <a:solidFill>
                  <a:srgbClr val="4E5B6F"/>
                </a:solidFill>
              </a:rPr>
              <a:pPr/>
              <a:t>18.09.2018</a:t>
            </a:fld>
            <a:endParaRPr lang="lv-LV">
              <a:solidFill>
                <a:srgbClr val="4E5B6F"/>
              </a:solidFill>
            </a:endParaRPr>
          </a:p>
        </p:txBody>
      </p:sp>
      <p:sp>
        <p:nvSpPr>
          <p:cNvPr id="6" name="Slaida numura vietturis 5">
            <a:extLst>
              <a:ext uri="{FF2B5EF4-FFF2-40B4-BE49-F238E27FC236}">
                <a16:creationId xmlns:a16="http://schemas.microsoft.com/office/drawing/2014/main" xmlns="" id="{290D7D34-C351-425D-8609-A9D3F1B2796B}"/>
              </a:ext>
            </a:extLst>
          </p:cNvPr>
          <p:cNvSpPr>
            <a:spLocks noGrp="1"/>
          </p:cNvSpPr>
          <p:nvPr>
            <p:ph type="sldNum" sz="quarter" idx="12"/>
          </p:nvPr>
        </p:nvSpPr>
        <p:spPr/>
        <p:txBody>
          <a:bodyPr/>
          <a:lstStyle/>
          <a:p>
            <a:fld id="{6F1D54C7-5A96-4F63-9844-FCB743DEC052}" type="slidenum">
              <a:rPr lang="lv-LV" smtClean="0">
                <a:solidFill>
                  <a:srgbClr val="4E5B6F"/>
                </a:solidFill>
              </a:rPr>
              <a:pPr/>
              <a:t>7</a:t>
            </a:fld>
            <a:endParaRPr lang="lv-LV">
              <a:solidFill>
                <a:srgbClr val="4E5B6F"/>
              </a:solidFill>
            </a:endParaRPr>
          </a:p>
        </p:txBody>
      </p:sp>
    </p:spTree>
    <p:extLst>
      <p:ext uri="{BB962C8B-B14F-4D97-AF65-F5344CB8AC3E}">
        <p14:creationId xmlns:p14="http://schemas.microsoft.com/office/powerpoint/2010/main" val="91068322"/>
      </p:ext>
    </p:extLst>
  </p:cSld>
  <p:clrMapOvr>
    <a:masterClrMapping/>
  </p:clrMapOvr>
  <p:transition spd="slow">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atura vietturis 6"/>
          <p:cNvGraphicFramePr>
            <a:graphicFrameLocks noGrp="1"/>
          </p:cNvGraphicFramePr>
          <p:nvPr>
            <p:ph idx="1"/>
            <p:extLst>
              <p:ext uri="{D42A27DB-BD31-4B8C-83A1-F6EECF244321}">
                <p14:modId xmlns:p14="http://schemas.microsoft.com/office/powerpoint/2010/main" val="44107645"/>
              </p:ext>
            </p:extLst>
          </p:nvPr>
        </p:nvGraphicFramePr>
        <p:xfrm>
          <a:off x="321481" y="1124743"/>
          <a:ext cx="8640960" cy="3299669"/>
        </p:xfrm>
        <a:graphic>
          <a:graphicData uri="http://schemas.openxmlformats.org/drawingml/2006/chart">
            <c:chart xmlns:c="http://schemas.openxmlformats.org/drawingml/2006/chart" xmlns:r="http://schemas.openxmlformats.org/officeDocument/2006/relationships" r:id="rId2"/>
          </a:graphicData>
        </a:graphic>
      </p:graphicFrame>
      <p:sp>
        <p:nvSpPr>
          <p:cNvPr id="3" name="Virsraksts 2"/>
          <p:cNvSpPr>
            <a:spLocks noGrp="1"/>
          </p:cNvSpPr>
          <p:nvPr>
            <p:ph type="title"/>
          </p:nvPr>
        </p:nvSpPr>
        <p:spPr>
          <a:xfrm>
            <a:off x="457200" y="188640"/>
            <a:ext cx="8229600" cy="936105"/>
          </a:xfrm>
        </p:spPr>
        <p:txBody>
          <a:bodyPr/>
          <a:lstStyle/>
          <a:p>
            <a:r>
              <a:rPr lang="lv-LV" sz="2800" b="1" dirty="0">
                <a:solidFill>
                  <a:schemeClr val="accent1">
                    <a:lumMod val="50000"/>
                  </a:schemeClr>
                </a:solidFill>
              </a:rPr>
              <a:t>Dienas aprūpes centra  (DAC) pakalpojums personām ar garīga rakstura traucējumiem (1)</a:t>
            </a:r>
            <a:endParaRPr lang="lv-LV" dirty="0">
              <a:solidFill>
                <a:schemeClr val="accent1">
                  <a:lumMod val="50000"/>
                </a:schemeClr>
              </a:solidFill>
            </a:endParaRPr>
          </a:p>
        </p:txBody>
      </p:sp>
      <p:sp>
        <p:nvSpPr>
          <p:cNvPr id="4" name="Datuma vietturis 3"/>
          <p:cNvSpPr>
            <a:spLocks noGrp="1"/>
          </p:cNvSpPr>
          <p:nvPr>
            <p:ph type="dt" sz="half" idx="10"/>
          </p:nvPr>
        </p:nvSpPr>
        <p:spPr>
          <a:xfrm>
            <a:off x="5368306" y="6174498"/>
            <a:ext cx="3786187" cy="365125"/>
          </a:xfrm>
        </p:spPr>
        <p:txBody>
          <a:bodyPr/>
          <a:lstStyle/>
          <a:p>
            <a:fld id="{8E6B510B-9614-48F3-A367-B517FD710334}" type="datetime1">
              <a:rPr lang="lv-LV" smtClean="0">
                <a:solidFill>
                  <a:srgbClr val="4E5B6F"/>
                </a:solidFill>
              </a:rPr>
              <a:pPr/>
              <a:t>18.09.2018</a:t>
            </a:fld>
            <a:endParaRPr lang="lv-LV" dirty="0">
              <a:solidFill>
                <a:srgbClr val="4E5B6F"/>
              </a:solidFill>
            </a:endParaRPr>
          </a:p>
        </p:txBody>
      </p:sp>
      <p:sp>
        <p:nvSpPr>
          <p:cNvPr id="6" name="Slaida numura vietturis 5"/>
          <p:cNvSpPr>
            <a:spLocks noGrp="1"/>
          </p:cNvSpPr>
          <p:nvPr>
            <p:ph type="sldNum" sz="quarter" idx="12"/>
          </p:nvPr>
        </p:nvSpPr>
        <p:spPr/>
        <p:txBody>
          <a:bodyPr/>
          <a:lstStyle/>
          <a:p>
            <a:fld id="{6F1D54C7-5A96-4F63-9844-FCB743DEC052}" type="slidenum">
              <a:rPr lang="lv-LV" smtClean="0">
                <a:solidFill>
                  <a:srgbClr val="4E5B6F"/>
                </a:solidFill>
              </a:rPr>
              <a:pPr/>
              <a:t>8</a:t>
            </a:fld>
            <a:endParaRPr lang="lv-LV">
              <a:solidFill>
                <a:srgbClr val="4E5B6F"/>
              </a:solidFill>
            </a:endParaRPr>
          </a:p>
        </p:txBody>
      </p:sp>
      <p:sp>
        <p:nvSpPr>
          <p:cNvPr id="10" name="Rectangle 15"/>
          <p:cNvSpPr/>
          <p:nvPr/>
        </p:nvSpPr>
        <p:spPr>
          <a:xfrm>
            <a:off x="6876256" y="4802434"/>
            <a:ext cx="576065" cy="403073"/>
          </a:xfrm>
          <a:prstGeom prst="rect">
            <a:avLst/>
          </a:prstGeom>
          <a:noFill/>
          <a:ln w="19050" cap="flat" cmpd="sng" algn="ctr">
            <a:noFill/>
            <a:prstDash val="solid"/>
          </a:ln>
          <a:effectLst>
            <a:outerShdw blurRad="76200" dir="18900000" sy="23000" kx="-1200000" algn="bl" rotWithShape="0">
              <a:prstClr val="black">
                <a:alpha val="20000"/>
              </a:prstClr>
            </a:outerShdw>
          </a:effectLst>
        </p:spPr>
        <p:txBody>
          <a:bodyPr rtlCol="0" anchor="t"/>
          <a:lstStyle/>
          <a:p>
            <a:pPr algn="ctr">
              <a:defRPr/>
            </a:pPr>
            <a:r>
              <a:rPr lang="lv-LV" b="1" kern="0" dirty="0">
                <a:solidFill>
                  <a:schemeClr val="accent1">
                    <a:lumMod val="50000"/>
                  </a:schemeClr>
                </a:solidFill>
                <a:ea typeface="Tahoma" pitchFamily="34" charset="0"/>
                <a:cs typeface="Arial" panose="020B0604020202020204" pitchFamily="34" charset="0"/>
              </a:rPr>
              <a:t>160</a:t>
            </a:r>
            <a:r>
              <a:rPr lang="lv-LV" sz="1100" b="1" kern="0" dirty="0">
                <a:solidFill>
                  <a:srgbClr val="D60093"/>
                </a:solidFill>
                <a:ea typeface="Tahoma" pitchFamily="34" charset="0"/>
                <a:cs typeface="Arial" panose="020B0604020202020204" pitchFamily="34" charset="0"/>
              </a:rPr>
              <a:t> </a:t>
            </a:r>
          </a:p>
          <a:p>
            <a:pPr algn="ctr">
              <a:defRPr/>
            </a:pPr>
            <a:endParaRPr lang="lv-LV" sz="1200" b="1" kern="0" dirty="0">
              <a:solidFill>
                <a:srgbClr val="C00000"/>
              </a:solidFill>
              <a:ea typeface="Tahoma" pitchFamily="34" charset="0"/>
              <a:cs typeface="Arial" panose="020B0604020202020204" pitchFamily="34" charset="0"/>
            </a:endParaRPr>
          </a:p>
        </p:txBody>
      </p:sp>
      <p:sp>
        <p:nvSpPr>
          <p:cNvPr id="11" name="Rectangle 15"/>
          <p:cNvSpPr/>
          <p:nvPr/>
        </p:nvSpPr>
        <p:spPr>
          <a:xfrm>
            <a:off x="8540367" y="5271259"/>
            <a:ext cx="603633" cy="504056"/>
          </a:xfrm>
          <a:prstGeom prst="rect">
            <a:avLst/>
          </a:prstGeom>
          <a:noFill/>
          <a:ln w="19050" cap="flat" cmpd="sng" algn="ctr">
            <a:noFill/>
            <a:prstDash val="solid"/>
          </a:ln>
          <a:effectLst>
            <a:outerShdw blurRad="76200" dir="18900000" sy="23000" kx="-1200000" algn="bl" rotWithShape="0">
              <a:prstClr val="black">
                <a:alpha val="20000"/>
              </a:prstClr>
            </a:outerShdw>
          </a:effectLst>
        </p:spPr>
        <p:txBody>
          <a:bodyPr rtlCol="0" anchor="t"/>
          <a:lstStyle/>
          <a:p>
            <a:pPr algn="ctr">
              <a:defRPr/>
            </a:pPr>
            <a:r>
              <a:rPr lang="lv-LV" b="1" kern="0" dirty="0">
                <a:solidFill>
                  <a:schemeClr val="accent1">
                    <a:lumMod val="50000"/>
                  </a:schemeClr>
                </a:solidFill>
                <a:ea typeface="Tahoma" pitchFamily="34" charset="0"/>
                <a:cs typeface="Arial" panose="020B0604020202020204" pitchFamily="34" charset="0"/>
              </a:rPr>
              <a:t>190</a:t>
            </a:r>
            <a:r>
              <a:rPr lang="lv-LV" sz="1100" b="1" kern="0" dirty="0">
                <a:solidFill>
                  <a:srgbClr val="D60093"/>
                </a:solidFill>
                <a:ea typeface="Tahoma" pitchFamily="34" charset="0"/>
                <a:cs typeface="Arial" panose="020B0604020202020204" pitchFamily="34" charset="0"/>
              </a:rPr>
              <a:t> </a:t>
            </a:r>
          </a:p>
          <a:p>
            <a:pPr algn="ctr">
              <a:defRPr/>
            </a:pPr>
            <a:endParaRPr lang="lv-LV" sz="1200" b="1" kern="0" dirty="0">
              <a:solidFill>
                <a:srgbClr val="C00000"/>
              </a:solidFill>
              <a:ea typeface="Tahoma" pitchFamily="34" charset="0"/>
              <a:cs typeface="Arial" panose="020B0604020202020204" pitchFamily="34" charset="0"/>
            </a:endParaRPr>
          </a:p>
        </p:txBody>
      </p:sp>
      <p:graphicFrame>
        <p:nvGraphicFramePr>
          <p:cNvPr id="18" name="Shēma 17"/>
          <p:cNvGraphicFramePr/>
          <p:nvPr>
            <p:extLst>
              <p:ext uri="{D42A27DB-BD31-4B8C-83A1-F6EECF244321}">
                <p14:modId xmlns:p14="http://schemas.microsoft.com/office/powerpoint/2010/main" val="720319101"/>
              </p:ext>
            </p:extLst>
          </p:nvPr>
        </p:nvGraphicFramePr>
        <p:xfrm>
          <a:off x="179512" y="4027613"/>
          <a:ext cx="6768752" cy="27137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 name="Picture 29" descr="http://4.bp.blogspot.com/_FXEdBoxSiAI/S_rnVJbL-_I/AAAAAAAAADQ/Roq_srY6dNg/s320/538px-man-and-woman-icon-svg.png"/>
          <p:cNvPicPr>
            <a:picLocks noChangeAspect="1" noChangeArrowheads="1"/>
          </p:cNvPicPr>
          <p:nvPr/>
        </p:nvPicPr>
        <p:blipFill>
          <a:blip r:embed="rId8">
            <a:duotone>
              <a:srgbClr val="5BD078">
                <a:shade val="45000"/>
                <a:satMod val="135000"/>
              </a:srgbClr>
              <a:prstClr val="white"/>
            </a:duotone>
            <a:extLst>
              <a:ext uri="{BEBA8EAE-BF5A-486C-A8C5-ECC9F3942E4B}">
                <a14:imgProps xmlns:a14="http://schemas.microsoft.com/office/drawing/2010/main">
                  <a14:imgLayer r:embed="rId9">
                    <a14:imgEffect>
                      <a14:sharpenSoften amount="5000"/>
                    </a14:imgEffect>
                  </a14:imgLayer>
                </a14:imgProps>
              </a:ext>
            </a:extLst>
          </a:blip>
          <a:srcRect/>
          <a:stretch>
            <a:fillRect/>
          </a:stretch>
        </p:blipFill>
        <p:spPr bwMode="auto">
          <a:xfrm>
            <a:off x="7380312" y="4435555"/>
            <a:ext cx="1367644" cy="1921506"/>
          </a:xfrm>
          <a:prstGeom prst="rect">
            <a:avLst/>
          </a:prstGeom>
          <a:noFill/>
          <a:ln w="9525">
            <a:solidFill>
              <a:srgbClr val="0049B4"/>
            </a:solidFill>
            <a:miter lim="800000"/>
            <a:headEnd/>
            <a:tailEnd/>
          </a:ln>
          <a:effectLst>
            <a:glow rad="63500">
              <a:srgbClr val="FEB80A">
                <a:satMod val="175000"/>
                <a:alpha val="40000"/>
              </a:srgbClr>
            </a:glow>
          </a:effectLst>
          <a:scene3d>
            <a:camera prst="isometricOffAxis1Right"/>
            <a:lightRig rig="threePt" dir="t"/>
          </a:scene3d>
          <a:sp3d>
            <a:bevelT w="114300" prst="artDeco"/>
          </a:sp3d>
        </p:spPr>
      </p:pic>
    </p:spTree>
    <p:extLst>
      <p:ext uri="{BB962C8B-B14F-4D97-AF65-F5344CB8AC3E}">
        <p14:creationId xmlns:p14="http://schemas.microsoft.com/office/powerpoint/2010/main" val="3165548998"/>
      </p:ext>
    </p:extLst>
  </p:cSld>
  <p:clrMapOvr>
    <a:masterClrMapping/>
  </p:clrMapOvr>
  <p:transition spd="slow">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179512" y="1556792"/>
            <a:ext cx="8856984" cy="4968552"/>
          </a:xfrm>
        </p:spPr>
        <p:txBody>
          <a:bodyPr/>
          <a:lstStyle/>
          <a:p>
            <a:pPr marL="0" indent="0">
              <a:buNone/>
            </a:pP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Pakalpojuma ietvaros tiek nodrošināti:</a:t>
            </a:r>
          </a:p>
          <a:p>
            <a:pPr marL="0" lvl="2" indent="0">
              <a:buNone/>
            </a:pP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1. sociālās aprūpes pakalpojumi </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(uzraudzība (pieskatīšana) pakalpojuma saņemšanas laikā, ēdināšana vai iespēja ēst līdzi paņemto ēdienu, palīdzība/atbalsts </a:t>
            </a:r>
            <a:r>
              <a:rPr lang="lv-LV" sz="1600" dirty="0" err="1">
                <a:solidFill>
                  <a:schemeClr val="accent1">
                    <a:lumMod val="50000"/>
                  </a:schemeClr>
                </a:solidFill>
                <a:latin typeface="Calibri" panose="020F0502020204030204" pitchFamily="34" charset="0"/>
                <a:ea typeface="Times New Roman"/>
                <a:cs typeface="Calibri" panose="020F0502020204030204" pitchFamily="34" charset="0"/>
              </a:rPr>
              <a:t>pašaprūpē</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a:t>
            </a:r>
          </a:p>
          <a:p>
            <a:pPr marL="0" lvl="2" indent="0">
              <a:buNone/>
            </a:pP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2. sociālā darbinieka un citu speciālistu </a:t>
            </a:r>
            <a:r>
              <a:rPr lang="lv-LV" sz="1600" dirty="0">
                <a:solidFill>
                  <a:schemeClr val="accent1">
                    <a:lumMod val="50000"/>
                  </a:schemeClr>
                </a:solidFill>
                <a:latin typeface="Calibri" panose="020F0502020204030204" pitchFamily="34" charset="0"/>
                <a:ea typeface="Times New Roman"/>
                <a:cs typeface="Calibri" panose="020F0502020204030204" pitchFamily="34" charset="0"/>
              </a:rPr>
              <a:t>(sociālais rehabilitētājs, psihologs u.c.)</a:t>
            </a:r>
            <a:r>
              <a:rPr lang="lv-LV" sz="2000" dirty="0">
                <a:solidFill>
                  <a:schemeClr val="accent1">
                    <a:lumMod val="50000"/>
                  </a:schemeClr>
                </a:solidFill>
                <a:latin typeface="Calibri" panose="020F0502020204030204" pitchFamily="34" charset="0"/>
                <a:ea typeface="Times New Roman"/>
                <a:cs typeface="Calibri" panose="020F0502020204030204" pitchFamily="34" charset="0"/>
              </a:rPr>
              <a:t> konsultācijas klientam un klienta likumiskajam pārstāvim. </a:t>
            </a:r>
          </a:p>
          <a:p>
            <a:pPr marL="0" lvl="2" indent="0">
              <a:buNone/>
            </a:pPr>
            <a:r>
              <a:rPr lang="lv-LV" sz="2000" u="sng" dirty="0">
                <a:solidFill>
                  <a:schemeClr val="accent1">
                    <a:lumMod val="50000"/>
                  </a:schemeClr>
                </a:solidFill>
                <a:latin typeface="Calibri" panose="020F0502020204030204" pitchFamily="34" charset="0"/>
                <a:ea typeface="Times New Roman"/>
                <a:cs typeface="Calibri" panose="020F0502020204030204" pitchFamily="34" charset="0"/>
              </a:rPr>
              <a:t>Pakalpojuma ietvaros </a:t>
            </a:r>
            <a:r>
              <a:rPr lang="lv-LV" u="sng" dirty="0">
                <a:solidFill>
                  <a:schemeClr val="accent1">
                    <a:lumMod val="50000"/>
                  </a:schemeClr>
                </a:solidFill>
                <a:latin typeface="Calibri" panose="020F0502020204030204" pitchFamily="34" charset="0"/>
                <a:ea typeface="Times New Roman"/>
                <a:cs typeface="Calibri" panose="020F0502020204030204" pitchFamily="34" charset="0"/>
              </a:rPr>
              <a:t>netiek nodrošināti ārstniecības speciālisti</a:t>
            </a:r>
            <a:r>
              <a:rPr lang="lv-LV" dirty="0">
                <a:solidFill>
                  <a:schemeClr val="accent1">
                    <a:lumMod val="50000"/>
                  </a:schemeClr>
                </a:solidFill>
                <a:latin typeface="Calibri" panose="020F0502020204030204" pitchFamily="34" charset="0"/>
                <a:ea typeface="Times New Roman"/>
                <a:cs typeface="Calibri" panose="020F0502020204030204" pitchFamily="34" charset="0"/>
              </a:rPr>
              <a:t>;</a:t>
            </a:r>
          </a:p>
          <a:p>
            <a:pPr marL="0" lvl="2" indent="0">
              <a:buNone/>
            </a:pPr>
            <a:r>
              <a:rPr lang="lv-LV" sz="2000" b="1" dirty="0">
                <a:solidFill>
                  <a:schemeClr val="accent1">
                    <a:lumMod val="50000"/>
                  </a:schemeClr>
                </a:solidFill>
                <a:latin typeface="Calibri" panose="020F0502020204030204" pitchFamily="34" charset="0"/>
                <a:ea typeface="Times New Roman"/>
                <a:cs typeface="Calibri" panose="020F0502020204030204" pitchFamily="34" charset="0"/>
              </a:rPr>
              <a:t>3. sociālās rehabilitācijas pakalpojumi</a:t>
            </a:r>
            <a:r>
              <a:rPr lang="lv-LV" sz="2000" dirty="0">
                <a:solidFill>
                  <a:schemeClr val="accent1">
                    <a:lumMod val="50000"/>
                  </a:schemeClr>
                </a:solidFill>
                <a:latin typeface="Calibri" panose="020F0502020204030204" pitchFamily="34" charset="0"/>
                <a:ea typeface="Times New Roman"/>
                <a:cs typeface="Calibri" panose="020F0502020204030204" pitchFamily="34" charset="0"/>
              </a:rPr>
              <a:t>:</a:t>
            </a:r>
          </a:p>
          <a:p>
            <a:pPr marL="0" lvl="2" indent="0">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3.1. kognitīvo spēju uzturēšanas vai attīstīšanas nodarbības;</a:t>
            </a:r>
          </a:p>
          <a:p>
            <a:pPr marL="0" lvl="2" indent="0">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3.2. nodarbinātību veicinošo prasmju attīstīšanas nodarbības;</a:t>
            </a:r>
          </a:p>
          <a:p>
            <a:pPr marL="0" lvl="2" indent="0">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3.3. mākslas un mākslinieciskās pašdarbības spēju attīstīšanas nodarbības;</a:t>
            </a:r>
          </a:p>
          <a:p>
            <a:pPr marL="0" lvl="2" indent="0">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3.3. fiziskās aktivitātes;</a:t>
            </a:r>
          </a:p>
          <a:p>
            <a:pPr marL="0" lvl="2" indent="0">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3.4. brīvā laika un </a:t>
            </a:r>
            <a:r>
              <a:rPr lang="lv-LV" dirty="0" err="1">
                <a:solidFill>
                  <a:schemeClr val="accent1">
                    <a:lumMod val="50000"/>
                  </a:schemeClr>
                </a:solidFill>
                <a:latin typeface="Calibri" panose="020F0502020204030204" pitchFamily="34" charset="0"/>
                <a:ea typeface="Times New Roman"/>
                <a:cs typeface="Calibri" panose="020F0502020204030204" pitchFamily="34" charset="0"/>
              </a:rPr>
              <a:t>relaksējošas</a:t>
            </a:r>
            <a:r>
              <a:rPr lang="lv-LV" dirty="0">
                <a:solidFill>
                  <a:schemeClr val="accent1">
                    <a:lumMod val="50000"/>
                  </a:schemeClr>
                </a:solidFill>
                <a:latin typeface="Calibri" panose="020F0502020204030204" pitchFamily="34" charset="0"/>
                <a:ea typeface="Times New Roman"/>
                <a:cs typeface="Calibri" panose="020F0502020204030204" pitchFamily="34" charset="0"/>
              </a:rPr>
              <a:t> nodarbības;</a:t>
            </a:r>
          </a:p>
          <a:p>
            <a:pPr marL="0" lvl="2" indent="0">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3.4. klientu informēšanas un izglītošanas pasākumi;</a:t>
            </a:r>
          </a:p>
          <a:p>
            <a:pPr marL="0" lvl="2" indent="0">
              <a:buNone/>
            </a:pPr>
            <a:r>
              <a:rPr lang="lv-LV" dirty="0">
                <a:solidFill>
                  <a:schemeClr val="accent1">
                    <a:lumMod val="50000"/>
                  </a:schemeClr>
                </a:solidFill>
                <a:latin typeface="Calibri" panose="020F0502020204030204" pitchFamily="34" charset="0"/>
                <a:ea typeface="Times New Roman"/>
                <a:cs typeface="Calibri" panose="020F0502020204030204" pitchFamily="34" charset="0"/>
              </a:rPr>
              <a:t>3.5. pastaigas svaigā gaisā;</a:t>
            </a:r>
          </a:p>
          <a:p>
            <a:endParaRPr lang="lv-LV" dirty="0"/>
          </a:p>
        </p:txBody>
      </p:sp>
      <p:sp>
        <p:nvSpPr>
          <p:cNvPr id="3" name="Virsraksts 2"/>
          <p:cNvSpPr>
            <a:spLocks noGrp="1"/>
          </p:cNvSpPr>
          <p:nvPr>
            <p:ph type="title"/>
          </p:nvPr>
        </p:nvSpPr>
        <p:spPr/>
        <p:txBody>
          <a:bodyPr/>
          <a:lstStyle/>
          <a:p>
            <a:r>
              <a:rPr lang="lv-LV" sz="2800" b="1" dirty="0">
                <a:solidFill>
                  <a:schemeClr val="accent1">
                    <a:lumMod val="50000"/>
                  </a:schemeClr>
                </a:solidFill>
              </a:rPr>
              <a:t>Dienas aprūpes centra  (DAC) pakalpojums personām ar garīga rakstura traucējumiem (2)</a:t>
            </a:r>
            <a:endParaRPr lang="lv-LV" dirty="0">
              <a:solidFill>
                <a:schemeClr val="accent1">
                  <a:lumMod val="50000"/>
                </a:schemeClr>
              </a:solidFill>
            </a:endParaRPr>
          </a:p>
        </p:txBody>
      </p:sp>
      <p:sp>
        <p:nvSpPr>
          <p:cNvPr id="4" name="Datuma vietturis 3"/>
          <p:cNvSpPr>
            <a:spLocks noGrp="1"/>
          </p:cNvSpPr>
          <p:nvPr>
            <p:ph type="dt" sz="half" idx="10"/>
          </p:nvPr>
        </p:nvSpPr>
        <p:spPr/>
        <p:txBody>
          <a:bodyPr/>
          <a:lstStyle/>
          <a:p>
            <a:fld id="{8E6B510B-9614-48F3-A367-B517FD710334}" type="datetime1">
              <a:rPr lang="lv-LV" smtClean="0">
                <a:solidFill>
                  <a:srgbClr val="4E5B6F"/>
                </a:solidFill>
              </a:rPr>
              <a:pPr/>
              <a:t>18.09.2018</a:t>
            </a:fld>
            <a:endParaRPr lang="lv-LV">
              <a:solidFill>
                <a:srgbClr val="4E5B6F"/>
              </a:solidFill>
            </a:endParaRPr>
          </a:p>
        </p:txBody>
      </p:sp>
      <p:sp>
        <p:nvSpPr>
          <p:cNvPr id="6" name="Slaida numura vietturis 5"/>
          <p:cNvSpPr>
            <a:spLocks noGrp="1"/>
          </p:cNvSpPr>
          <p:nvPr>
            <p:ph type="sldNum" sz="quarter" idx="12"/>
          </p:nvPr>
        </p:nvSpPr>
        <p:spPr/>
        <p:txBody>
          <a:bodyPr/>
          <a:lstStyle/>
          <a:p>
            <a:fld id="{6F1D54C7-5A96-4F63-9844-FCB743DEC052}" type="slidenum">
              <a:rPr lang="lv-LV" smtClean="0">
                <a:solidFill>
                  <a:srgbClr val="4E5B6F"/>
                </a:solidFill>
              </a:rPr>
              <a:pPr/>
              <a:t>9</a:t>
            </a:fld>
            <a:endParaRPr lang="lv-LV">
              <a:solidFill>
                <a:srgbClr val="4E5B6F"/>
              </a:solidFill>
            </a:endParaRPr>
          </a:p>
        </p:txBody>
      </p:sp>
    </p:spTree>
    <p:extLst>
      <p:ext uri="{BB962C8B-B14F-4D97-AF65-F5344CB8AC3E}">
        <p14:creationId xmlns:p14="http://schemas.microsoft.com/office/powerpoint/2010/main" val="1345298855"/>
      </p:ext>
    </p:extLst>
  </p:cSld>
  <p:clrMapOvr>
    <a:masterClrMapping/>
  </p:clrMapOvr>
  <p:transition spd="slow">
    <p:random/>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2_Dizains2">
  <a:themeElements>
    <a:clrScheme name="Pielāgots 1">
      <a:dk1>
        <a:sysClr val="windowText" lastClr="000000"/>
      </a:dk1>
      <a:lt1>
        <a:sysClr val="window" lastClr="FFFFFF"/>
      </a:lt1>
      <a:dk2>
        <a:srgbClr val="4E5B6F"/>
      </a:dk2>
      <a:lt2>
        <a:srgbClr val="D6ECFF"/>
      </a:lt2>
      <a:accent1>
        <a:srgbClr val="007DEA"/>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Klasisks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tvērtīb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14828</TotalTime>
  <Words>1380</Words>
  <Application>Microsoft Office PowerPoint</Application>
  <PresentationFormat>Slaidrāde ekrānā (4:3)</PresentationFormat>
  <Paragraphs>184</Paragraphs>
  <Slides>16</Slides>
  <Notes>4</Notes>
  <HiddenSlides>0</HiddenSlides>
  <MMClips>0</MMClips>
  <ScaleCrop>false</ScaleCrop>
  <HeadingPairs>
    <vt:vector size="4" baseType="variant">
      <vt:variant>
        <vt:lpstr>Dizains</vt:lpstr>
      </vt:variant>
      <vt:variant>
        <vt:i4>1</vt:i4>
      </vt:variant>
      <vt:variant>
        <vt:lpstr>Slaidu virsraksti</vt:lpstr>
      </vt:variant>
      <vt:variant>
        <vt:i4>16</vt:i4>
      </vt:variant>
    </vt:vector>
  </HeadingPairs>
  <TitlesOfParts>
    <vt:vector size="17" baseType="lpstr">
      <vt:lpstr>12_Dizains2</vt:lpstr>
      <vt:lpstr>Sociālais atbalsts personām ar garīga rakstura traucējumiem RĪGAS PAŠVALDĪBAS PIEREDZE</vt:lpstr>
      <vt:lpstr>Sociālo pabalstu un sociālo pakalpojumu saņēmēju skaits Rīgā  2014 – 2018</vt:lpstr>
      <vt:lpstr>Finansējums sociālajiem pakalpojumiem  un sociālajai palīdzībai (EUR) 2016 - 2018</vt:lpstr>
      <vt:lpstr>Grupu mājas (dzīvokļa) pakalpojums personām ar garīgā rakstura traucējumiem (1)</vt:lpstr>
      <vt:lpstr>Grupu mājas (dzīvokļa) pakalpojums personām ar garīgā rakstura traucējumiem (2)</vt:lpstr>
      <vt:lpstr>Grupu mājas (dzīvokļa) pakalpojuma saņēmēju prasmju attīstības tendences, t.i. sociālās rehabilitācijas rezultātā (3):</vt:lpstr>
      <vt:lpstr>No LD iekšējiem noteikumiem «Par sociālo pakalpojumu pilngadīgām personām ar garīga rakstura traucējumiem nodrošināšanu Rīgas pilsētas pašvaldības iedzīvotājiem» (4)</vt:lpstr>
      <vt:lpstr>Dienas aprūpes centra  (DAC) pakalpojums personām ar garīga rakstura traucējumiem (1)</vt:lpstr>
      <vt:lpstr>Dienas aprūpes centra  (DAC) pakalpojums personām ar garīga rakstura traucējumiem (2)</vt:lpstr>
      <vt:lpstr>Specializētās darbnīcas pakalpojums personām ar garīgā rakstura traucējumiem (1)</vt:lpstr>
      <vt:lpstr>Specializētās darbnīcas pakalpojums personām ar garīgā rakstura traucējumiem (2)</vt:lpstr>
      <vt:lpstr>Pakalpojumu saņemšanas kārtība</vt:lpstr>
      <vt:lpstr>Citi sociālie pakalpojumi, aktivitātes:</vt:lpstr>
      <vt:lpstr>Novērojumi/problēmas (1)</vt:lpstr>
      <vt:lpstr>Novērojumi/problēmas (2)</vt:lpstr>
      <vt:lpstr>PowerPoint prezentācija</vt:lpstr>
    </vt:vector>
  </TitlesOfParts>
  <Company>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Rīgas domes 06.11.2012. saistošie noteikumi Nr.192 «Par ģimenes vai atsevišķi dzīvojošas personas atzīšanu par trūcīgu vai maznodrošinātu un sociālajiem pabalstiem Rīgas pilsētas pašvaldībā»</dc:title>
  <dc:creator>Liene Lucāne</dc:creator>
  <cp:lastModifiedBy>Hedviga Upīte</cp:lastModifiedBy>
  <cp:revision>789</cp:revision>
  <cp:lastPrinted>2016-09-22T08:01:18Z</cp:lastPrinted>
  <dcterms:created xsi:type="dcterms:W3CDTF">2012-11-23T07:49:05Z</dcterms:created>
  <dcterms:modified xsi:type="dcterms:W3CDTF">2018-09-18T06:03:09Z</dcterms:modified>
</cp:coreProperties>
</file>