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385" r:id="rId3"/>
    <p:sldId id="388" r:id="rId4"/>
    <p:sldId id="386" r:id="rId5"/>
    <p:sldId id="387" r:id="rId6"/>
    <p:sldId id="365" r:id="rId7"/>
    <p:sldId id="378" r:id="rId8"/>
    <p:sldId id="372" r:id="rId9"/>
    <p:sldId id="380" r:id="rId10"/>
    <p:sldId id="384" r:id="rId11"/>
    <p:sldId id="379" r:id="rId12"/>
    <p:sldId id="381" r:id="rId13"/>
    <p:sldId id="374" r:id="rId14"/>
    <p:sldId id="382" r:id="rId15"/>
    <p:sldId id="383" r:id="rId16"/>
    <p:sldId id="260" r:id="rId17"/>
  </p:sldIdLst>
  <p:sldSz cx="9144000" cy="6858000" type="screen4x3"/>
  <p:notesSz cx="6735763" cy="9866313"/>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Vidējs stils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61333" autoAdjust="0"/>
  </p:normalViewPr>
  <p:slideViewPr>
    <p:cSldViewPr>
      <p:cViewPr varScale="1">
        <p:scale>
          <a:sx n="70" d="100"/>
          <a:sy n="70" d="100"/>
        </p:scale>
        <p:origin x="-3102" y="-10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3" rIns="91367" bIns="45683" numCol="1" anchor="t" anchorCtr="0" compatLnSpc="1">
            <a:prstTxWarp prst="textNoShape">
              <a:avLst/>
            </a:prstTxWarp>
          </a:bodyPr>
          <a:lstStyle>
            <a:lvl1pPr eaLnBrk="0" hangingPunct="0">
              <a:defRPr sz="1200">
                <a:latin typeface="Arial" charset="0"/>
                <a:cs typeface="Arial" charset="0"/>
              </a:defRPr>
            </a:lvl1pPr>
          </a:lstStyle>
          <a:p>
            <a:pPr>
              <a:defRPr/>
            </a:pPr>
            <a:endParaRPr lang="lv-LV"/>
          </a:p>
        </p:txBody>
      </p:sp>
      <p:sp>
        <p:nvSpPr>
          <p:cNvPr id="46083" name="Rectangle 3"/>
          <p:cNvSpPr>
            <a:spLocks noGrp="1" noChangeArrowheads="1"/>
          </p:cNvSpPr>
          <p:nvPr>
            <p:ph type="dt" sz="quarter"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3" rIns="91367" bIns="45683" numCol="1" anchor="t" anchorCtr="0" compatLnSpc="1">
            <a:prstTxWarp prst="textNoShape">
              <a:avLst/>
            </a:prstTxWarp>
          </a:bodyPr>
          <a:lstStyle>
            <a:lvl1pPr algn="r" eaLnBrk="0" hangingPunct="0">
              <a:defRPr sz="1200">
                <a:latin typeface="Arial" charset="0"/>
                <a:cs typeface="Arial" charset="0"/>
              </a:defRPr>
            </a:lvl1pPr>
          </a:lstStyle>
          <a:p>
            <a:pPr>
              <a:defRPr/>
            </a:pPr>
            <a:fld id="{2B6DC16B-3315-42A9-A53E-F1EE99E35736}" type="datetimeFigureOut">
              <a:rPr lang="lv-LV"/>
              <a:pPr>
                <a:defRPr/>
              </a:pPr>
              <a:t>17.09.2018</a:t>
            </a:fld>
            <a:endParaRPr lang="lv-LV"/>
          </a:p>
        </p:txBody>
      </p:sp>
      <p:sp>
        <p:nvSpPr>
          <p:cNvPr id="46084" name="Rectangle 4"/>
          <p:cNvSpPr>
            <a:spLocks noGrp="1" noChangeArrowheads="1"/>
          </p:cNvSpPr>
          <p:nvPr>
            <p:ph type="ftr" sz="quarter" idx="2"/>
          </p:nvPr>
        </p:nvSpPr>
        <p:spPr bwMode="auto">
          <a:xfrm>
            <a:off x="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3" rIns="91367" bIns="45683" numCol="1" anchor="b" anchorCtr="0" compatLnSpc="1">
            <a:prstTxWarp prst="textNoShape">
              <a:avLst/>
            </a:prstTxWarp>
          </a:bodyPr>
          <a:lstStyle>
            <a:lvl1pPr eaLnBrk="0" hangingPunct="0">
              <a:defRPr sz="1200">
                <a:latin typeface="Arial" charset="0"/>
                <a:cs typeface="Arial" charset="0"/>
              </a:defRPr>
            </a:lvl1pPr>
          </a:lstStyle>
          <a:p>
            <a:pPr>
              <a:defRPr/>
            </a:pPr>
            <a:endParaRPr lang="lv-LV"/>
          </a:p>
        </p:txBody>
      </p:sp>
      <p:sp>
        <p:nvSpPr>
          <p:cNvPr id="46085" name="Rectangle 5"/>
          <p:cNvSpPr>
            <a:spLocks noGrp="1" noChangeArrowheads="1"/>
          </p:cNvSpPr>
          <p:nvPr>
            <p:ph type="sldNum" sz="quarter" idx="3"/>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7" tIns="45683" rIns="91367" bIns="45683" numCol="1" anchor="b" anchorCtr="0" compatLnSpc="1">
            <a:prstTxWarp prst="textNoShape">
              <a:avLst/>
            </a:prstTxWarp>
          </a:bodyPr>
          <a:lstStyle>
            <a:lvl1pPr algn="r" eaLnBrk="0" hangingPunct="0">
              <a:defRPr sz="1200">
                <a:latin typeface="Arial" charset="0"/>
                <a:cs typeface="Arial" charset="0"/>
              </a:defRPr>
            </a:lvl1pPr>
          </a:lstStyle>
          <a:p>
            <a:pPr>
              <a:defRPr/>
            </a:pPr>
            <a:fld id="{4319DA1A-FCD4-4405-99FB-C6153FC926FD}" type="slidenum">
              <a:rPr lang="lv-LV"/>
              <a:pPr>
                <a:defRPr/>
              </a:pPr>
              <a:t>‹#›</a:t>
            </a:fld>
            <a:endParaRPr lang="lv-LV"/>
          </a:p>
        </p:txBody>
      </p:sp>
    </p:spTree>
    <p:extLst>
      <p:ext uri="{BB962C8B-B14F-4D97-AF65-F5344CB8AC3E}">
        <p14:creationId xmlns:p14="http://schemas.microsoft.com/office/powerpoint/2010/main" val="248918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7825" cy="493713"/>
          </a:xfrm>
          <a:prstGeom prst="rect">
            <a:avLst/>
          </a:prstGeom>
        </p:spPr>
        <p:txBody>
          <a:bodyPr vert="horz" wrap="square" lIns="91367" tIns="45683" rIns="91367" bIns="45683" numCol="1" anchor="t" anchorCtr="0" compatLnSpc="1">
            <a:prstTxWarp prst="textNoShape">
              <a:avLst/>
            </a:prstTxWarp>
          </a:bodyPr>
          <a:lstStyle>
            <a:lvl1pPr>
              <a:defRPr sz="1200">
                <a:latin typeface="Calibri" pitchFamily="34" charset="0"/>
                <a:cs typeface="Arial" charset="0"/>
              </a:defRPr>
            </a:lvl1pPr>
          </a:lstStyle>
          <a:p>
            <a:pPr>
              <a:defRPr/>
            </a:pPr>
            <a:endParaRPr lang="lv-LV"/>
          </a:p>
        </p:txBody>
      </p:sp>
      <p:sp>
        <p:nvSpPr>
          <p:cNvPr id="3" name="Datuma vietturis 2"/>
          <p:cNvSpPr>
            <a:spLocks noGrp="1"/>
          </p:cNvSpPr>
          <p:nvPr>
            <p:ph type="dt" idx="1"/>
          </p:nvPr>
        </p:nvSpPr>
        <p:spPr>
          <a:xfrm>
            <a:off x="3816350" y="0"/>
            <a:ext cx="2917825" cy="493713"/>
          </a:xfrm>
          <a:prstGeom prst="rect">
            <a:avLst/>
          </a:prstGeom>
        </p:spPr>
        <p:txBody>
          <a:bodyPr vert="horz" lIns="91367" tIns="45683" rIns="91367" bIns="45683" rtlCol="0"/>
          <a:lstStyle>
            <a:lvl1pPr algn="r" fontAlgn="auto">
              <a:spcBef>
                <a:spcPts val="0"/>
              </a:spcBef>
              <a:spcAft>
                <a:spcPts val="0"/>
              </a:spcAft>
              <a:defRPr sz="1200">
                <a:latin typeface="+mn-lt"/>
                <a:cs typeface="+mn-cs"/>
              </a:defRPr>
            </a:lvl1pPr>
          </a:lstStyle>
          <a:p>
            <a:pPr>
              <a:defRPr/>
            </a:pPr>
            <a:fld id="{C84B2966-B795-4BED-838F-7A6F54430FF7}" type="datetimeFigureOut">
              <a:rPr lang="lv-LV"/>
              <a:pPr>
                <a:defRPr/>
              </a:pPr>
              <a:t>17.09.2018</a:t>
            </a:fld>
            <a:endParaRPr lang="lv-LV"/>
          </a:p>
        </p:txBody>
      </p:sp>
      <p:sp>
        <p:nvSpPr>
          <p:cNvPr id="4" name="Slaida attēla vietturis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67" tIns="45683" rIns="91367" bIns="45683" rtlCol="0" anchor="ctr"/>
          <a:lstStyle/>
          <a:p>
            <a:pPr lvl="0"/>
            <a:endParaRPr lang="lv-LV" noProof="0"/>
          </a:p>
        </p:txBody>
      </p:sp>
      <p:sp>
        <p:nvSpPr>
          <p:cNvPr id="5" name="Piezīmju vietturis 4"/>
          <p:cNvSpPr>
            <a:spLocks noGrp="1"/>
          </p:cNvSpPr>
          <p:nvPr>
            <p:ph type="body" sz="quarter" idx="3"/>
          </p:nvPr>
        </p:nvSpPr>
        <p:spPr>
          <a:xfrm>
            <a:off x="674688" y="4686300"/>
            <a:ext cx="5386387" cy="4440238"/>
          </a:xfrm>
          <a:prstGeom prst="rect">
            <a:avLst/>
          </a:prstGeom>
        </p:spPr>
        <p:txBody>
          <a:bodyPr vert="horz" lIns="91367" tIns="45683" rIns="91367" bIns="45683" rtlCol="0"/>
          <a:lstStyle/>
          <a:p>
            <a:pPr lvl="0"/>
            <a:r>
              <a:rPr lang="lv-LV" noProof="0"/>
              <a:t>Rediģēt šablona teksta stilus</a:t>
            </a:r>
          </a:p>
          <a:p>
            <a:pPr lvl="1"/>
            <a:r>
              <a:rPr lang="lv-LV" noProof="0"/>
              <a:t>Otrais līmenis</a:t>
            </a:r>
          </a:p>
          <a:p>
            <a:pPr lvl="2"/>
            <a:r>
              <a:rPr lang="lv-LV" noProof="0"/>
              <a:t>Trešais līmenis</a:t>
            </a:r>
          </a:p>
          <a:p>
            <a:pPr lvl="3"/>
            <a:r>
              <a:rPr lang="lv-LV" noProof="0"/>
              <a:t>Ceturtais līmenis</a:t>
            </a:r>
          </a:p>
          <a:p>
            <a:pPr lvl="4"/>
            <a:r>
              <a:rPr lang="lv-LV" noProof="0"/>
              <a:t>Piektais līmenis</a:t>
            </a:r>
          </a:p>
        </p:txBody>
      </p:sp>
      <p:sp>
        <p:nvSpPr>
          <p:cNvPr id="6" name="Kājenes vietturis 5"/>
          <p:cNvSpPr>
            <a:spLocks noGrp="1"/>
          </p:cNvSpPr>
          <p:nvPr>
            <p:ph type="ftr" sz="quarter" idx="4"/>
          </p:nvPr>
        </p:nvSpPr>
        <p:spPr>
          <a:xfrm>
            <a:off x="0" y="9371013"/>
            <a:ext cx="2917825" cy="493712"/>
          </a:xfrm>
          <a:prstGeom prst="rect">
            <a:avLst/>
          </a:prstGeom>
        </p:spPr>
        <p:txBody>
          <a:bodyPr vert="horz" wrap="square" lIns="91367" tIns="45683" rIns="91367" bIns="45683" numCol="1" anchor="b" anchorCtr="0" compatLnSpc="1">
            <a:prstTxWarp prst="textNoShape">
              <a:avLst/>
            </a:prstTxWarp>
          </a:bodyPr>
          <a:lstStyle>
            <a:lvl1pPr>
              <a:defRPr sz="1200">
                <a:latin typeface="Calibri" pitchFamily="34" charset="0"/>
                <a:cs typeface="Arial" charset="0"/>
              </a:defRPr>
            </a:lvl1pPr>
          </a:lstStyle>
          <a:p>
            <a:pPr>
              <a:defRPr/>
            </a:pPr>
            <a:endParaRPr lang="lv-LV"/>
          </a:p>
        </p:txBody>
      </p:sp>
      <p:sp>
        <p:nvSpPr>
          <p:cNvPr id="7" name="Slaida numura vietturis 6"/>
          <p:cNvSpPr>
            <a:spLocks noGrp="1"/>
          </p:cNvSpPr>
          <p:nvPr>
            <p:ph type="sldNum" sz="quarter" idx="5"/>
          </p:nvPr>
        </p:nvSpPr>
        <p:spPr>
          <a:xfrm>
            <a:off x="3816350" y="9371013"/>
            <a:ext cx="2917825" cy="493712"/>
          </a:xfrm>
          <a:prstGeom prst="rect">
            <a:avLst/>
          </a:prstGeom>
        </p:spPr>
        <p:txBody>
          <a:bodyPr vert="horz" lIns="91367" tIns="45683" rIns="91367" bIns="45683" rtlCol="0" anchor="b"/>
          <a:lstStyle>
            <a:lvl1pPr algn="r" fontAlgn="auto">
              <a:spcBef>
                <a:spcPts val="0"/>
              </a:spcBef>
              <a:spcAft>
                <a:spcPts val="0"/>
              </a:spcAft>
              <a:defRPr sz="1200">
                <a:latin typeface="+mn-lt"/>
                <a:cs typeface="+mn-cs"/>
              </a:defRPr>
            </a:lvl1pPr>
          </a:lstStyle>
          <a:p>
            <a:pPr>
              <a:defRPr/>
            </a:pPr>
            <a:fld id="{AF1E9AEB-BAEE-4908-B732-068728C4D6D8}" type="slidenum">
              <a:rPr lang="lv-LV"/>
              <a:pPr>
                <a:defRPr/>
              </a:pPr>
              <a:t>‹#›</a:t>
            </a:fld>
            <a:endParaRPr lang="lv-LV"/>
          </a:p>
        </p:txBody>
      </p:sp>
    </p:spTree>
    <p:extLst>
      <p:ext uri="{BB962C8B-B14F-4D97-AF65-F5344CB8AC3E}">
        <p14:creationId xmlns:p14="http://schemas.microsoft.com/office/powerpoint/2010/main" val="343584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ida numura vietturis 6"/>
          <p:cNvSpPr>
            <a:spLocks noGrp="1"/>
          </p:cNvSpPr>
          <p:nvPr>
            <p:ph type="sldNum" sz="quarter" idx="5"/>
          </p:nvPr>
        </p:nvSpPr>
        <p:spPr/>
        <p:txBody>
          <a:bodyPr/>
          <a:lstStyle/>
          <a:p>
            <a:pPr>
              <a:defRPr/>
            </a:pPr>
            <a:fld id="{356A6107-D869-49B3-8006-3363863FFEB8}" type="slidenum">
              <a:rPr lang="lv-LV"/>
              <a:pPr>
                <a:defRPr/>
              </a:pPr>
              <a:t>1</a:t>
            </a:fld>
            <a:endParaRPr lang="lv-LV" dirty="0"/>
          </a:p>
        </p:txBody>
      </p:sp>
      <p:sp>
        <p:nvSpPr>
          <p:cNvPr id="5939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lv-LV" sz="12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F1E9AEB-BAEE-4908-B732-068728C4D6D8}" type="slidenum">
              <a:rPr lang="lv-LV" smtClean="0"/>
              <a:pPr>
                <a:defRPr/>
              </a:pPr>
              <a:t>10</a:t>
            </a:fld>
            <a:endParaRPr lang="lv-LV"/>
          </a:p>
        </p:txBody>
      </p:sp>
    </p:spTree>
    <p:extLst>
      <p:ext uri="{BB962C8B-B14F-4D97-AF65-F5344CB8AC3E}">
        <p14:creationId xmlns:p14="http://schemas.microsoft.com/office/powerpoint/2010/main" val="6735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11</a:t>
            </a:fld>
            <a:endParaRPr lang="lv-LV"/>
          </a:p>
        </p:txBody>
      </p:sp>
    </p:spTree>
    <p:extLst>
      <p:ext uri="{BB962C8B-B14F-4D97-AF65-F5344CB8AC3E}">
        <p14:creationId xmlns:p14="http://schemas.microsoft.com/office/powerpoint/2010/main" val="156495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000" b="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12</a:t>
            </a:fld>
            <a:endParaRPr lang="lv-LV"/>
          </a:p>
        </p:txBody>
      </p:sp>
    </p:spTree>
    <p:extLst>
      <p:ext uri="{BB962C8B-B14F-4D97-AF65-F5344CB8AC3E}">
        <p14:creationId xmlns:p14="http://schemas.microsoft.com/office/powerpoint/2010/main" val="231695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13</a:t>
            </a:fld>
            <a:endParaRPr lang="lv-LV"/>
          </a:p>
        </p:txBody>
      </p:sp>
    </p:spTree>
    <p:extLst>
      <p:ext uri="{BB962C8B-B14F-4D97-AF65-F5344CB8AC3E}">
        <p14:creationId xmlns:p14="http://schemas.microsoft.com/office/powerpoint/2010/main" val="1481763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AutoNum type="arabicParenR"/>
            </a:pPr>
            <a:endParaRPr lang="lv-LV" dirty="0"/>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14</a:t>
            </a:fld>
            <a:endParaRPr lang="lv-LV"/>
          </a:p>
        </p:txBody>
      </p:sp>
    </p:spTree>
    <p:extLst>
      <p:ext uri="{BB962C8B-B14F-4D97-AF65-F5344CB8AC3E}">
        <p14:creationId xmlns:p14="http://schemas.microsoft.com/office/powerpoint/2010/main" val="165695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lv-LV" sz="100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15</a:t>
            </a:fld>
            <a:endParaRPr lang="lv-LV"/>
          </a:p>
        </p:txBody>
      </p:sp>
    </p:spTree>
    <p:extLst>
      <p:ext uri="{BB962C8B-B14F-4D97-AF65-F5344CB8AC3E}">
        <p14:creationId xmlns:p14="http://schemas.microsoft.com/office/powerpoint/2010/main" val="216723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6"/>
          <p:cNvSpPr>
            <a:spLocks noGrp="1"/>
          </p:cNvSpPr>
          <p:nvPr>
            <p:ph type="sldNum" sz="quarter" idx="5"/>
          </p:nvPr>
        </p:nvSpPr>
        <p:spPr/>
        <p:txBody>
          <a:bodyPr/>
          <a:lstStyle/>
          <a:p>
            <a:pPr>
              <a:defRPr/>
            </a:pPr>
            <a:fld id="{834F5781-48F3-4631-9EEC-0038758C5299}" type="slidenum">
              <a:rPr lang="lv-LV"/>
              <a:pPr>
                <a:defRPr/>
              </a:pPr>
              <a:t>16</a:t>
            </a:fld>
            <a:endParaRPr lang="lv-LV"/>
          </a:p>
        </p:txBody>
      </p:sp>
      <p:sp>
        <p:nvSpPr>
          <p:cNvPr id="60419"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lv-LV" dirty="0"/>
          </a:p>
        </p:txBody>
      </p:sp>
      <p:sp>
        <p:nvSpPr>
          <p:cNvPr id="60421" name="Slaida numura vietturis 3"/>
          <p:cNvSpPr txBox="1">
            <a:spLocks noGrp="1"/>
          </p:cNvSpPr>
          <p:nvPr/>
        </p:nvSpPr>
        <p:spPr bwMode="auto">
          <a:xfrm>
            <a:off x="3816350"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B441BBA-9664-4AC1-AFD8-3168D5D8A3DE}" type="slidenum">
              <a:rPr lang="lv-LV" altLang="lv-LV"/>
              <a:pPr algn="r" eaLnBrk="1" hangingPunct="1">
                <a:spcBef>
                  <a:spcPct val="0"/>
                </a:spcBef>
              </a:pPr>
              <a:t>16</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2</a:t>
            </a:fld>
            <a:endParaRPr lang="lv-LV"/>
          </a:p>
        </p:txBody>
      </p:sp>
    </p:spTree>
    <p:extLst>
      <p:ext uri="{BB962C8B-B14F-4D97-AF65-F5344CB8AC3E}">
        <p14:creationId xmlns:p14="http://schemas.microsoft.com/office/powerpoint/2010/main" val="65405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3</a:t>
            </a:fld>
            <a:endParaRPr lang="lv-LV"/>
          </a:p>
        </p:txBody>
      </p:sp>
    </p:spTree>
    <p:extLst>
      <p:ext uri="{BB962C8B-B14F-4D97-AF65-F5344CB8AC3E}">
        <p14:creationId xmlns:p14="http://schemas.microsoft.com/office/powerpoint/2010/main" val="232662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4</a:t>
            </a:fld>
            <a:endParaRPr lang="lv-LV"/>
          </a:p>
        </p:txBody>
      </p:sp>
    </p:spTree>
    <p:extLst>
      <p:ext uri="{BB962C8B-B14F-4D97-AF65-F5344CB8AC3E}">
        <p14:creationId xmlns:p14="http://schemas.microsoft.com/office/powerpoint/2010/main" val="76534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5</a:t>
            </a:fld>
            <a:endParaRPr lang="lv-LV"/>
          </a:p>
        </p:txBody>
      </p:sp>
    </p:spTree>
    <p:extLst>
      <p:ext uri="{BB962C8B-B14F-4D97-AF65-F5344CB8AC3E}">
        <p14:creationId xmlns:p14="http://schemas.microsoft.com/office/powerpoint/2010/main" val="158521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00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6</a:t>
            </a:fld>
            <a:endParaRPr lang="lv-LV"/>
          </a:p>
        </p:txBody>
      </p:sp>
    </p:spTree>
    <p:extLst>
      <p:ext uri="{BB962C8B-B14F-4D97-AF65-F5344CB8AC3E}">
        <p14:creationId xmlns:p14="http://schemas.microsoft.com/office/powerpoint/2010/main" val="311479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7</a:t>
            </a:fld>
            <a:endParaRPr lang="lv-LV"/>
          </a:p>
        </p:txBody>
      </p:sp>
    </p:spTree>
    <p:extLst>
      <p:ext uri="{BB962C8B-B14F-4D97-AF65-F5344CB8AC3E}">
        <p14:creationId xmlns:p14="http://schemas.microsoft.com/office/powerpoint/2010/main" val="379667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8</a:t>
            </a:fld>
            <a:endParaRPr lang="lv-LV"/>
          </a:p>
        </p:txBody>
      </p:sp>
    </p:spTree>
    <p:extLst>
      <p:ext uri="{BB962C8B-B14F-4D97-AF65-F5344CB8AC3E}">
        <p14:creationId xmlns:p14="http://schemas.microsoft.com/office/powerpoint/2010/main" val="345339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AF1E9AEB-BAEE-4908-B732-068728C4D6D8}" type="slidenum">
              <a:rPr lang="lv-LV" smtClean="0"/>
              <a:pPr>
                <a:defRPr/>
              </a:pPr>
              <a:t>9</a:t>
            </a:fld>
            <a:endParaRPr lang="lv-LV"/>
          </a:p>
        </p:txBody>
      </p:sp>
    </p:spTree>
    <p:extLst>
      <p:ext uri="{BB962C8B-B14F-4D97-AF65-F5344CB8AC3E}">
        <p14:creationId xmlns:p14="http://schemas.microsoft.com/office/powerpoint/2010/main" val="272745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a:t>Rediģēt šablona virsraksta stilu</a:t>
            </a:r>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v-LV"/>
              <a:t>Rediģēt šablona apakšvirsraksta stilu</a:t>
            </a:r>
          </a:p>
        </p:txBody>
      </p:sp>
      <p:sp>
        <p:nvSpPr>
          <p:cNvPr id="4" name="Rectangle 4"/>
          <p:cNvSpPr>
            <a:spLocks noGrp="1" noChangeArrowheads="1"/>
          </p:cNvSpPr>
          <p:nvPr>
            <p:ph type="dt" sz="half" idx="10"/>
          </p:nvPr>
        </p:nvSpPr>
        <p:spPr/>
        <p:txBody>
          <a:bodyPr/>
          <a:lstStyle>
            <a:lvl1pPr>
              <a:defRPr/>
            </a:lvl1pPr>
          </a:lstStyle>
          <a:p>
            <a:pPr>
              <a:defRPr/>
            </a:pPr>
            <a:fld id="{BE107ACD-C3E6-42EE-9DC7-62F41D6ADBE6}" type="datetime1">
              <a:rPr lang="lv-LV" smtClean="0"/>
              <a:t>17.09.2018</a:t>
            </a:fld>
            <a:endParaRPr lang="lv-LV"/>
          </a:p>
        </p:txBody>
      </p:sp>
      <p:sp>
        <p:nvSpPr>
          <p:cNvPr id="5" name="Rectangle 5"/>
          <p:cNvSpPr>
            <a:spLocks noGrp="1" noChangeArrowheads="1"/>
          </p:cNvSpPr>
          <p:nvPr>
            <p:ph type="ftr" sz="quarter" idx="11"/>
          </p:nvPr>
        </p:nvSpPr>
        <p:spPr/>
        <p:txBody>
          <a:bodyPr/>
          <a:lstStyle>
            <a:lvl1pPr>
              <a:defRPr/>
            </a:lvl1pPr>
          </a:lstStyle>
          <a:p>
            <a:pPr>
              <a:defRPr/>
            </a:pPr>
            <a:endParaRPr lang="lv-LV"/>
          </a:p>
        </p:txBody>
      </p:sp>
      <p:sp>
        <p:nvSpPr>
          <p:cNvPr id="6" name="Rectangle 6"/>
          <p:cNvSpPr>
            <a:spLocks noGrp="1" noChangeArrowheads="1"/>
          </p:cNvSpPr>
          <p:nvPr>
            <p:ph type="sldNum" sz="quarter" idx="12"/>
          </p:nvPr>
        </p:nvSpPr>
        <p:spPr/>
        <p:txBody>
          <a:bodyPr/>
          <a:lstStyle>
            <a:lvl1pPr>
              <a:defRPr/>
            </a:lvl1pPr>
          </a:lstStyle>
          <a:p>
            <a:pPr>
              <a:defRPr/>
            </a:pPr>
            <a:fld id="{3EBE60F1-5A06-4C54-AD31-FD75B57568FE}" type="slidenum">
              <a:rPr lang="lv-LV"/>
              <a:pPr>
                <a:defRPr/>
              </a:pPr>
              <a:t>‹#›</a:t>
            </a:fld>
            <a:endParaRPr lang="lv-LV"/>
          </a:p>
        </p:txBody>
      </p:sp>
    </p:spTree>
    <p:extLst>
      <p:ext uri="{BB962C8B-B14F-4D97-AF65-F5344CB8AC3E}">
        <p14:creationId xmlns:p14="http://schemas.microsoft.com/office/powerpoint/2010/main" val="97701218"/>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Rectangle 4"/>
          <p:cNvSpPr>
            <a:spLocks noGrp="1" noChangeArrowheads="1"/>
          </p:cNvSpPr>
          <p:nvPr>
            <p:ph type="dt" sz="half" idx="10"/>
          </p:nvPr>
        </p:nvSpPr>
        <p:spPr/>
        <p:txBody>
          <a:bodyPr/>
          <a:lstStyle>
            <a:lvl1pPr>
              <a:defRPr/>
            </a:lvl1pPr>
          </a:lstStyle>
          <a:p>
            <a:pPr>
              <a:defRPr/>
            </a:pPr>
            <a:fld id="{91CC1D1E-1A24-45D6-ADEA-2B65D5DD8932}" type="datetime1">
              <a:rPr lang="lv-LV" smtClean="0"/>
              <a:t>17.09.2018</a:t>
            </a:fld>
            <a:endParaRPr lang="lv-LV"/>
          </a:p>
        </p:txBody>
      </p:sp>
      <p:sp>
        <p:nvSpPr>
          <p:cNvPr id="5" name="Rectangle 5"/>
          <p:cNvSpPr>
            <a:spLocks noGrp="1" noChangeArrowheads="1"/>
          </p:cNvSpPr>
          <p:nvPr>
            <p:ph type="ftr" sz="quarter" idx="11"/>
          </p:nvPr>
        </p:nvSpPr>
        <p:spPr/>
        <p:txBody>
          <a:bodyPr/>
          <a:lstStyle>
            <a:lvl1pPr>
              <a:defRPr/>
            </a:lvl1pPr>
          </a:lstStyle>
          <a:p>
            <a:pPr>
              <a:defRPr/>
            </a:pPr>
            <a:endParaRPr lang="lv-LV"/>
          </a:p>
        </p:txBody>
      </p:sp>
      <p:sp>
        <p:nvSpPr>
          <p:cNvPr id="6" name="Rectangle 6"/>
          <p:cNvSpPr>
            <a:spLocks noGrp="1" noChangeArrowheads="1"/>
          </p:cNvSpPr>
          <p:nvPr>
            <p:ph type="sldNum" sz="quarter" idx="12"/>
          </p:nvPr>
        </p:nvSpPr>
        <p:spPr/>
        <p:txBody>
          <a:bodyPr/>
          <a:lstStyle>
            <a:lvl1pPr>
              <a:defRPr/>
            </a:lvl1pPr>
          </a:lstStyle>
          <a:p>
            <a:pPr>
              <a:defRPr/>
            </a:pPr>
            <a:fld id="{6DA62347-0CEB-48E7-A833-1A0A0D5CA734}" type="slidenum">
              <a:rPr lang="lv-LV"/>
              <a:pPr>
                <a:defRPr/>
              </a:pPr>
              <a:t>‹#›</a:t>
            </a:fld>
            <a:endParaRPr lang="lv-LV"/>
          </a:p>
        </p:txBody>
      </p:sp>
    </p:spTree>
    <p:extLst>
      <p:ext uri="{BB962C8B-B14F-4D97-AF65-F5344CB8AC3E}">
        <p14:creationId xmlns:p14="http://schemas.microsoft.com/office/powerpoint/2010/main" val="204219412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Rectangle 4"/>
          <p:cNvSpPr>
            <a:spLocks noGrp="1" noChangeArrowheads="1"/>
          </p:cNvSpPr>
          <p:nvPr>
            <p:ph type="dt" sz="half" idx="10"/>
          </p:nvPr>
        </p:nvSpPr>
        <p:spPr/>
        <p:txBody>
          <a:bodyPr/>
          <a:lstStyle>
            <a:lvl1pPr>
              <a:defRPr/>
            </a:lvl1pPr>
          </a:lstStyle>
          <a:p>
            <a:pPr>
              <a:defRPr/>
            </a:pPr>
            <a:fld id="{6904390E-6FEA-4462-B071-D9EF8841ADB5}" type="datetime1">
              <a:rPr lang="lv-LV" smtClean="0"/>
              <a:t>17.09.2018</a:t>
            </a:fld>
            <a:endParaRPr lang="lv-LV"/>
          </a:p>
        </p:txBody>
      </p:sp>
      <p:sp>
        <p:nvSpPr>
          <p:cNvPr id="5" name="Rectangle 5"/>
          <p:cNvSpPr>
            <a:spLocks noGrp="1" noChangeArrowheads="1"/>
          </p:cNvSpPr>
          <p:nvPr>
            <p:ph type="ftr" sz="quarter" idx="11"/>
          </p:nvPr>
        </p:nvSpPr>
        <p:spPr/>
        <p:txBody>
          <a:bodyPr/>
          <a:lstStyle>
            <a:lvl1pPr>
              <a:defRPr/>
            </a:lvl1pPr>
          </a:lstStyle>
          <a:p>
            <a:pPr>
              <a:defRPr/>
            </a:pPr>
            <a:endParaRPr lang="lv-LV"/>
          </a:p>
        </p:txBody>
      </p:sp>
      <p:sp>
        <p:nvSpPr>
          <p:cNvPr id="6" name="Rectangle 6"/>
          <p:cNvSpPr>
            <a:spLocks noGrp="1" noChangeArrowheads="1"/>
          </p:cNvSpPr>
          <p:nvPr>
            <p:ph type="sldNum" sz="quarter" idx="12"/>
          </p:nvPr>
        </p:nvSpPr>
        <p:spPr/>
        <p:txBody>
          <a:bodyPr/>
          <a:lstStyle>
            <a:lvl1pPr>
              <a:defRPr/>
            </a:lvl1pPr>
          </a:lstStyle>
          <a:p>
            <a:pPr>
              <a:defRPr/>
            </a:pPr>
            <a:fld id="{E0C55180-411E-4CB0-B633-141A7099A32A}" type="slidenum">
              <a:rPr lang="lv-LV"/>
              <a:pPr>
                <a:defRPr/>
              </a:pPr>
              <a:t>‹#›</a:t>
            </a:fld>
            <a:endParaRPr lang="lv-LV"/>
          </a:p>
        </p:txBody>
      </p:sp>
    </p:spTree>
    <p:extLst>
      <p:ext uri="{BB962C8B-B14F-4D97-AF65-F5344CB8AC3E}">
        <p14:creationId xmlns:p14="http://schemas.microsoft.com/office/powerpoint/2010/main" val="165944868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Rectangle 4"/>
          <p:cNvSpPr>
            <a:spLocks noGrp="1" noChangeArrowheads="1"/>
          </p:cNvSpPr>
          <p:nvPr>
            <p:ph type="dt" sz="half" idx="10"/>
          </p:nvPr>
        </p:nvSpPr>
        <p:spPr/>
        <p:txBody>
          <a:bodyPr/>
          <a:lstStyle>
            <a:lvl1pPr>
              <a:defRPr/>
            </a:lvl1pPr>
          </a:lstStyle>
          <a:p>
            <a:pPr>
              <a:defRPr/>
            </a:pPr>
            <a:fld id="{8C258A63-8FE9-4058-AE67-DF826B004606}" type="datetime1">
              <a:rPr lang="lv-LV" smtClean="0"/>
              <a:t>17.09.2018</a:t>
            </a:fld>
            <a:endParaRPr lang="lv-LV"/>
          </a:p>
        </p:txBody>
      </p:sp>
      <p:sp>
        <p:nvSpPr>
          <p:cNvPr id="5" name="Rectangle 5"/>
          <p:cNvSpPr>
            <a:spLocks noGrp="1" noChangeArrowheads="1"/>
          </p:cNvSpPr>
          <p:nvPr>
            <p:ph type="ftr" sz="quarter" idx="11"/>
          </p:nvPr>
        </p:nvSpPr>
        <p:spPr/>
        <p:txBody>
          <a:bodyPr/>
          <a:lstStyle>
            <a:lvl1pPr>
              <a:defRPr/>
            </a:lvl1pPr>
          </a:lstStyle>
          <a:p>
            <a:pPr>
              <a:defRPr/>
            </a:pPr>
            <a:endParaRPr lang="lv-LV"/>
          </a:p>
        </p:txBody>
      </p:sp>
      <p:sp>
        <p:nvSpPr>
          <p:cNvPr id="6" name="Rectangle 6"/>
          <p:cNvSpPr>
            <a:spLocks noGrp="1" noChangeArrowheads="1"/>
          </p:cNvSpPr>
          <p:nvPr>
            <p:ph type="sldNum" sz="quarter" idx="12"/>
          </p:nvPr>
        </p:nvSpPr>
        <p:spPr/>
        <p:txBody>
          <a:bodyPr/>
          <a:lstStyle>
            <a:lvl1pPr>
              <a:defRPr/>
            </a:lvl1pPr>
          </a:lstStyle>
          <a:p>
            <a:pPr>
              <a:defRPr/>
            </a:pPr>
            <a:fld id="{F7381AD8-4148-4C41-91C8-EF4A27639268}" type="slidenum">
              <a:rPr lang="lv-LV"/>
              <a:pPr>
                <a:defRPr/>
              </a:pPr>
              <a:t>‹#›</a:t>
            </a:fld>
            <a:endParaRPr lang="lv-LV"/>
          </a:p>
        </p:txBody>
      </p:sp>
    </p:spTree>
    <p:extLst>
      <p:ext uri="{BB962C8B-B14F-4D97-AF65-F5344CB8AC3E}">
        <p14:creationId xmlns:p14="http://schemas.microsoft.com/office/powerpoint/2010/main" val="309600704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a:t>Rediģēt šablona virsraksta stilu</a:t>
            </a:r>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v-LV"/>
              <a:t>Rediģēt šablona teksta stilus</a:t>
            </a:r>
          </a:p>
        </p:txBody>
      </p:sp>
      <p:sp>
        <p:nvSpPr>
          <p:cNvPr id="4" name="Rectangle 4"/>
          <p:cNvSpPr>
            <a:spLocks noGrp="1" noChangeArrowheads="1"/>
          </p:cNvSpPr>
          <p:nvPr>
            <p:ph type="dt" sz="half" idx="10"/>
          </p:nvPr>
        </p:nvSpPr>
        <p:spPr/>
        <p:txBody>
          <a:bodyPr/>
          <a:lstStyle>
            <a:lvl1pPr>
              <a:defRPr/>
            </a:lvl1pPr>
          </a:lstStyle>
          <a:p>
            <a:pPr>
              <a:defRPr/>
            </a:pPr>
            <a:fld id="{28F12570-A6DE-44D6-8889-681022225C1C}" type="datetime1">
              <a:rPr lang="lv-LV" smtClean="0"/>
              <a:t>17.09.2018</a:t>
            </a:fld>
            <a:endParaRPr lang="lv-LV"/>
          </a:p>
        </p:txBody>
      </p:sp>
      <p:sp>
        <p:nvSpPr>
          <p:cNvPr id="5" name="Rectangle 5"/>
          <p:cNvSpPr>
            <a:spLocks noGrp="1" noChangeArrowheads="1"/>
          </p:cNvSpPr>
          <p:nvPr>
            <p:ph type="ftr" sz="quarter" idx="11"/>
          </p:nvPr>
        </p:nvSpPr>
        <p:spPr/>
        <p:txBody>
          <a:bodyPr/>
          <a:lstStyle>
            <a:lvl1pPr>
              <a:defRPr/>
            </a:lvl1pPr>
          </a:lstStyle>
          <a:p>
            <a:pPr>
              <a:defRPr/>
            </a:pPr>
            <a:endParaRPr lang="lv-LV"/>
          </a:p>
        </p:txBody>
      </p:sp>
      <p:sp>
        <p:nvSpPr>
          <p:cNvPr id="6" name="Rectangle 6"/>
          <p:cNvSpPr>
            <a:spLocks noGrp="1" noChangeArrowheads="1"/>
          </p:cNvSpPr>
          <p:nvPr>
            <p:ph type="sldNum" sz="quarter" idx="12"/>
          </p:nvPr>
        </p:nvSpPr>
        <p:spPr/>
        <p:txBody>
          <a:bodyPr/>
          <a:lstStyle>
            <a:lvl1pPr>
              <a:defRPr/>
            </a:lvl1pPr>
          </a:lstStyle>
          <a:p>
            <a:pPr>
              <a:defRPr/>
            </a:pPr>
            <a:fld id="{FF60701C-C5F6-4CCB-BE03-A7952C957E76}" type="slidenum">
              <a:rPr lang="lv-LV"/>
              <a:pPr>
                <a:defRPr/>
              </a:pPr>
              <a:t>‹#›</a:t>
            </a:fld>
            <a:endParaRPr lang="lv-LV"/>
          </a:p>
        </p:txBody>
      </p:sp>
    </p:spTree>
    <p:extLst>
      <p:ext uri="{BB962C8B-B14F-4D97-AF65-F5344CB8AC3E}">
        <p14:creationId xmlns:p14="http://schemas.microsoft.com/office/powerpoint/2010/main" val="312424148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Rectangle 6"/>
          <p:cNvSpPr>
            <a:spLocks noGrp="1" noChangeArrowheads="1"/>
          </p:cNvSpPr>
          <p:nvPr>
            <p:ph type="dt" sz="half" idx="10"/>
          </p:nvPr>
        </p:nvSpPr>
        <p:spPr/>
        <p:txBody>
          <a:bodyPr/>
          <a:lstStyle>
            <a:lvl1pPr>
              <a:defRPr/>
            </a:lvl1pPr>
          </a:lstStyle>
          <a:p>
            <a:pPr>
              <a:defRPr/>
            </a:pPr>
            <a:fld id="{ADB0BF6F-7A3D-4985-8408-610FD149A62B}" type="datetime1">
              <a:rPr lang="lv-LV" smtClean="0"/>
              <a:t>17.09.2018</a:t>
            </a:fld>
            <a:endParaRPr lang="lv-LV"/>
          </a:p>
        </p:txBody>
      </p:sp>
      <p:sp>
        <p:nvSpPr>
          <p:cNvPr id="6" name="Rectangle 7"/>
          <p:cNvSpPr>
            <a:spLocks noGrp="1" noChangeArrowheads="1"/>
          </p:cNvSpPr>
          <p:nvPr>
            <p:ph type="ftr" sz="quarter" idx="11"/>
          </p:nvPr>
        </p:nvSpPr>
        <p:spPr/>
        <p:txBody>
          <a:bodyPr/>
          <a:lstStyle>
            <a:lvl1pPr>
              <a:defRPr/>
            </a:lvl1pPr>
          </a:lstStyle>
          <a:p>
            <a:pPr>
              <a:defRPr/>
            </a:pPr>
            <a:endParaRPr lang="lv-LV"/>
          </a:p>
        </p:txBody>
      </p:sp>
      <p:sp>
        <p:nvSpPr>
          <p:cNvPr id="7" name="Rectangle 8"/>
          <p:cNvSpPr>
            <a:spLocks noGrp="1" noChangeArrowheads="1"/>
          </p:cNvSpPr>
          <p:nvPr>
            <p:ph type="sldNum" sz="quarter" idx="12"/>
          </p:nvPr>
        </p:nvSpPr>
        <p:spPr/>
        <p:txBody>
          <a:bodyPr/>
          <a:lstStyle>
            <a:lvl1pPr>
              <a:defRPr/>
            </a:lvl1pPr>
          </a:lstStyle>
          <a:p>
            <a:pPr>
              <a:defRPr/>
            </a:pPr>
            <a:fld id="{3E781595-9BA8-4E6D-9DB7-3CD3215F44F8}" type="slidenum">
              <a:rPr lang="lv-LV"/>
              <a:pPr>
                <a:defRPr/>
              </a:pPr>
              <a:t>‹#›</a:t>
            </a:fld>
            <a:endParaRPr lang="lv-LV"/>
          </a:p>
        </p:txBody>
      </p:sp>
    </p:spTree>
    <p:extLst>
      <p:ext uri="{BB962C8B-B14F-4D97-AF65-F5344CB8AC3E}">
        <p14:creationId xmlns:p14="http://schemas.microsoft.com/office/powerpoint/2010/main" val="1501810414"/>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a:t>Rediģēt šablona virsraksta stilu</a:t>
            </a:r>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Rectangle 4"/>
          <p:cNvSpPr>
            <a:spLocks noGrp="1" noChangeArrowheads="1"/>
          </p:cNvSpPr>
          <p:nvPr>
            <p:ph type="dt" sz="half" idx="10"/>
          </p:nvPr>
        </p:nvSpPr>
        <p:spPr/>
        <p:txBody>
          <a:bodyPr/>
          <a:lstStyle>
            <a:lvl1pPr>
              <a:defRPr/>
            </a:lvl1pPr>
          </a:lstStyle>
          <a:p>
            <a:pPr>
              <a:defRPr/>
            </a:pPr>
            <a:fld id="{F42CFCF7-9222-4345-8341-63EC5DEC0D6D}" type="datetime1">
              <a:rPr lang="lv-LV" smtClean="0"/>
              <a:t>17.09.2018</a:t>
            </a:fld>
            <a:endParaRPr lang="lv-LV"/>
          </a:p>
        </p:txBody>
      </p:sp>
      <p:sp>
        <p:nvSpPr>
          <p:cNvPr id="8" name="Rectangle 5"/>
          <p:cNvSpPr>
            <a:spLocks noGrp="1" noChangeArrowheads="1"/>
          </p:cNvSpPr>
          <p:nvPr>
            <p:ph type="ftr" sz="quarter" idx="11"/>
          </p:nvPr>
        </p:nvSpPr>
        <p:spPr/>
        <p:txBody>
          <a:bodyPr/>
          <a:lstStyle>
            <a:lvl1pPr>
              <a:defRPr/>
            </a:lvl1pPr>
          </a:lstStyle>
          <a:p>
            <a:pPr>
              <a:defRPr/>
            </a:pPr>
            <a:endParaRPr lang="lv-LV"/>
          </a:p>
        </p:txBody>
      </p:sp>
      <p:sp>
        <p:nvSpPr>
          <p:cNvPr id="9" name="Rectangle 6"/>
          <p:cNvSpPr>
            <a:spLocks noGrp="1" noChangeArrowheads="1"/>
          </p:cNvSpPr>
          <p:nvPr>
            <p:ph type="sldNum" sz="quarter" idx="12"/>
          </p:nvPr>
        </p:nvSpPr>
        <p:spPr/>
        <p:txBody>
          <a:bodyPr/>
          <a:lstStyle>
            <a:lvl1pPr>
              <a:defRPr/>
            </a:lvl1pPr>
          </a:lstStyle>
          <a:p>
            <a:pPr>
              <a:defRPr/>
            </a:pPr>
            <a:fld id="{6908E8E7-E49A-4C4D-A119-D2044D78BC09}" type="slidenum">
              <a:rPr lang="lv-LV"/>
              <a:pPr>
                <a:defRPr/>
              </a:pPr>
              <a:t>‹#›</a:t>
            </a:fld>
            <a:endParaRPr lang="lv-LV"/>
          </a:p>
        </p:txBody>
      </p:sp>
    </p:spTree>
    <p:extLst>
      <p:ext uri="{BB962C8B-B14F-4D97-AF65-F5344CB8AC3E}">
        <p14:creationId xmlns:p14="http://schemas.microsoft.com/office/powerpoint/2010/main" val="301523361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Rectangle 4"/>
          <p:cNvSpPr>
            <a:spLocks noGrp="1" noChangeArrowheads="1"/>
          </p:cNvSpPr>
          <p:nvPr>
            <p:ph type="dt" sz="half" idx="10"/>
          </p:nvPr>
        </p:nvSpPr>
        <p:spPr/>
        <p:txBody>
          <a:bodyPr/>
          <a:lstStyle>
            <a:lvl1pPr>
              <a:defRPr/>
            </a:lvl1pPr>
          </a:lstStyle>
          <a:p>
            <a:pPr>
              <a:defRPr/>
            </a:pPr>
            <a:fld id="{923080C9-244F-4B6A-90E2-3D1B97861FDB}" type="datetime1">
              <a:rPr lang="lv-LV" smtClean="0"/>
              <a:t>17.09.2018</a:t>
            </a:fld>
            <a:endParaRPr lang="lv-LV"/>
          </a:p>
        </p:txBody>
      </p:sp>
      <p:sp>
        <p:nvSpPr>
          <p:cNvPr id="4" name="Rectangle 5"/>
          <p:cNvSpPr>
            <a:spLocks noGrp="1" noChangeArrowheads="1"/>
          </p:cNvSpPr>
          <p:nvPr>
            <p:ph type="ftr" sz="quarter" idx="11"/>
          </p:nvPr>
        </p:nvSpPr>
        <p:spPr/>
        <p:txBody>
          <a:bodyPr/>
          <a:lstStyle>
            <a:lvl1pPr>
              <a:defRPr/>
            </a:lvl1pPr>
          </a:lstStyle>
          <a:p>
            <a:pPr>
              <a:defRPr/>
            </a:pPr>
            <a:endParaRPr lang="lv-LV"/>
          </a:p>
        </p:txBody>
      </p:sp>
      <p:sp>
        <p:nvSpPr>
          <p:cNvPr id="5" name="Rectangle 6"/>
          <p:cNvSpPr>
            <a:spLocks noGrp="1" noChangeArrowheads="1"/>
          </p:cNvSpPr>
          <p:nvPr>
            <p:ph type="sldNum" sz="quarter" idx="12"/>
          </p:nvPr>
        </p:nvSpPr>
        <p:spPr/>
        <p:txBody>
          <a:bodyPr/>
          <a:lstStyle>
            <a:lvl1pPr>
              <a:defRPr/>
            </a:lvl1pPr>
          </a:lstStyle>
          <a:p>
            <a:pPr>
              <a:defRPr/>
            </a:pPr>
            <a:fld id="{3DE86666-45DE-4E8E-BB91-668482407577}" type="slidenum">
              <a:rPr lang="lv-LV"/>
              <a:pPr>
                <a:defRPr/>
              </a:pPr>
              <a:t>‹#›</a:t>
            </a:fld>
            <a:endParaRPr lang="lv-LV"/>
          </a:p>
        </p:txBody>
      </p:sp>
    </p:spTree>
    <p:extLst>
      <p:ext uri="{BB962C8B-B14F-4D97-AF65-F5344CB8AC3E}">
        <p14:creationId xmlns:p14="http://schemas.microsoft.com/office/powerpoint/2010/main" val="2628890863"/>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906792D-27FD-47AD-B56A-309BA5FAA427}" type="datetime1">
              <a:rPr lang="lv-LV" smtClean="0"/>
              <a:t>17.09.2018</a:t>
            </a:fld>
            <a:endParaRPr lang="lv-LV"/>
          </a:p>
        </p:txBody>
      </p:sp>
      <p:sp>
        <p:nvSpPr>
          <p:cNvPr id="3" name="Rectangle 5"/>
          <p:cNvSpPr>
            <a:spLocks noGrp="1" noChangeArrowheads="1"/>
          </p:cNvSpPr>
          <p:nvPr>
            <p:ph type="ftr" sz="quarter" idx="11"/>
          </p:nvPr>
        </p:nvSpPr>
        <p:spPr/>
        <p:txBody>
          <a:bodyPr/>
          <a:lstStyle>
            <a:lvl1pPr>
              <a:defRPr/>
            </a:lvl1pPr>
          </a:lstStyle>
          <a:p>
            <a:pPr>
              <a:defRPr/>
            </a:pPr>
            <a:endParaRPr lang="lv-LV"/>
          </a:p>
        </p:txBody>
      </p:sp>
      <p:sp>
        <p:nvSpPr>
          <p:cNvPr id="4" name="Rectangle 6"/>
          <p:cNvSpPr>
            <a:spLocks noGrp="1" noChangeArrowheads="1"/>
          </p:cNvSpPr>
          <p:nvPr>
            <p:ph type="sldNum" sz="quarter" idx="12"/>
          </p:nvPr>
        </p:nvSpPr>
        <p:spPr/>
        <p:txBody>
          <a:bodyPr/>
          <a:lstStyle>
            <a:lvl1pPr>
              <a:defRPr/>
            </a:lvl1pPr>
          </a:lstStyle>
          <a:p>
            <a:pPr>
              <a:defRPr/>
            </a:pPr>
            <a:fld id="{9B193A07-5D82-413D-81D9-D0A8825AD515}" type="slidenum">
              <a:rPr lang="lv-LV"/>
              <a:pPr>
                <a:defRPr/>
              </a:pPr>
              <a:t>‹#›</a:t>
            </a:fld>
            <a:endParaRPr lang="lv-LV"/>
          </a:p>
        </p:txBody>
      </p:sp>
    </p:spTree>
    <p:extLst>
      <p:ext uri="{BB962C8B-B14F-4D97-AF65-F5344CB8AC3E}">
        <p14:creationId xmlns:p14="http://schemas.microsoft.com/office/powerpoint/2010/main" val="2154634053"/>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a:t>Rediģēt šablona virsraksta stilu</a:t>
            </a:r>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Rectangle 6"/>
          <p:cNvSpPr>
            <a:spLocks noGrp="1" noChangeArrowheads="1"/>
          </p:cNvSpPr>
          <p:nvPr>
            <p:ph type="dt" sz="half" idx="10"/>
          </p:nvPr>
        </p:nvSpPr>
        <p:spPr/>
        <p:txBody>
          <a:bodyPr/>
          <a:lstStyle>
            <a:lvl1pPr>
              <a:defRPr/>
            </a:lvl1pPr>
          </a:lstStyle>
          <a:p>
            <a:pPr>
              <a:defRPr/>
            </a:pPr>
            <a:fld id="{17804F42-7DB9-4AEF-B498-70B7EF220C91}" type="datetime1">
              <a:rPr lang="lv-LV" smtClean="0"/>
              <a:t>17.09.2018</a:t>
            </a:fld>
            <a:endParaRPr lang="lv-LV"/>
          </a:p>
        </p:txBody>
      </p:sp>
      <p:sp>
        <p:nvSpPr>
          <p:cNvPr id="6" name="Rectangle 7"/>
          <p:cNvSpPr>
            <a:spLocks noGrp="1" noChangeArrowheads="1"/>
          </p:cNvSpPr>
          <p:nvPr>
            <p:ph type="ftr" sz="quarter" idx="11"/>
          </p:nvPr>
        </p:nvSpPr>
        <p:spPr/>
        <p:txBody>
          <a:bodyPr/>
          <a:lstStyle>
            <a:lvl1pPr>
              <a:defRPr/>
            </a:lvl1pPr>
          </a:lstStyle>
          <a:p>
            <a:pPr>
              <a:defRPr/>
            </a:pPr>
            <a:endParaRPr lang="lv-LV"/>
          </a:p>
        </p:txBody>
      </p:sp>
      <p:sp>
        <p:nvSpPr>
          <p:cNvPr id="7" name="Rectangle 8"/>
          <p:cNvSpPr>
            <a:spLocks noGrp="1" noChangeArrowheads="1"/>
          </p:cNvSpPr>
          <p:nvPr>
            <p:ph type="sldNum" sz="quarter" idx="12"/>
          </p:nvPr>
        </p:nvSpPr>
        <p:spPr/>
        <p:txBody>
          <a:bodyPr/>
          <a:lstStyle>
            <a:lvl1pPr>
              <a:defRPr/>
            </a:lvl1pPr>
          </a:lstStyle>
          <a:p>
            <a:pPr>
              <a:defRPr/>
            </a:pPr>
            <a:fld id="{05A7B13F-6FB6-498A-A697-CB2409025511}" type="slidenum">
              <a:rPr lang="lv-LV"/>
              <a:pPr>
                <a:defRPr/>
              </a:pPr>
              <a:t>‹#›</a:t>
            </a:fld>
            <a:endParaRPr lang="lv-LV"/>
          </a:p>
        </p:txBody>
      </p:sp>
    </p:spTree>
    <p:extLst>
      <p:ext uri="{BB962C8B-B14F-4D97-AF65-F5344CB8AC3E}">
        <p14:creationId xmlns:p14="http://schemas.microsoft.com/office/powerpoint/2010/main" val="24783692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a:t>Rediģēt šablona virsraksta stilu</a:t>
            </a:r>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v-LV" noProof="0"/>
              <a:t>Noklikšķiniet uz attēla ikonas</a:t>
            </a:r>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Rectangle 6"/>
          <p:cNvSpPr>
            <a:spLocks noGrp="1" noChangeArrowheads="1"/>
          </p:cNvSpPr>
          <p:nvPr>
            <p:ph type="dt" sz="half" idx="10"/>
          </p:nvPr>
        </p:nvSpPr>
        <p:spPr/>
        <p:txBody>
          <a:bodyPr/>
          <a:lstStyle>
            <a:lvl1pPr>
              <a:defRPr/>
            </a:lvl1pPr>
          </a:lstStyle>
          <a:p>
            <a:pPr>
              <a:defRPr/>
            </a:pPr>
            <a:fld id="{26DCE398-2ED9-4BF5-A963-5BB17E3C95A5}" type="datetime1">
              <a:rPr lang="lv-LV" smtClean="0"/>
              <a:t>17.09.2018</a:t>
            </a:fld>
            <a:endParaRPr lang="lv-LV"/>
          </a:p>
        </p:txBody>
      </p:sp>
      <p:sp>
        <p:nvSpPr>
          <p:cNvPr id="6" name="Rectangle 7"/>
          <p:cNvSpPr>
            <a:spLocks noGrp="1" noChangeArrowheads="1"/>
          </p:cNvSpPr>
          <p:nvPr>
            <p:ph type="ftr" sz="quarter" idx="11"/>
          </p:nvPr>
        </p:nvSpPr>
        <p:spPr/>
        <p:txBody>
          <a:bodyPr/>
          <a:lstStyle>
            <a:lvl1pPr>
              <a:defRPr/>
            </a:lvl1pPr>
          </a:lstStyle>
          <a:p>
            <a:pPr>
              <a:defRPr/>
            </a:pPr>
            <a:endParaRPr lang="lv-LV"/>
          </a:p>
        </p:txBody>
      </p:sp>
      <p:sp>
        <p:nvSpPr>
          <p:cNvPr id="7" name="Rectangle 8"/>
          <p:cNvSpPr>
            <a:spLocks noGrp="1" noChangeArrowheads="1"/>
          </p:cNvSpPr>
          <p:nvPr>
            <p:ph type="sldNum" sz="quarter" idx="12"/>
          </p:nvPr>
        </p:nvSpPr>
        <p:spPr/>
        <p:txBody>
          <a:bodyPr/>
          <a:lstStyle>
            <a:lvl1pPr>
              <a:defRPr/>
            </a:lvl1pPr>
          </a:lstStyle>
          <a:p>
            <a:pPr>
              <a:defRPr/>
            </a:pPr>
            <a:fld id="{B9EF0D0A-6EF6-418D-86DA-68D550D1BE0B}" type="slidenum">
              <a:rPr lang="lv-LV"/>
              <a:pPr>
                <a:defRPr/>
              </a:pPr>
              <a:t>‹#›</a:t>
            </a:fld>
            <a:endParaRPr lang="lv-LV"/>
          </a:p>
        </p:txBody>
      </p:sp>
    </p:spTree>
    <p:extLst>
      <p:ext uri="{BB962C8B-B14F-4D97-AF65-F5344CB8AC3E}">
        <p14:creationId xmlns:p14="http://schemas.microsoft.com/office/powerpoint/2010/main" val="1417707414"/>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v-LV" altLang="lv-LV"/>
              <a:t>Rediģēt šablona virsraksta stilu</a:t>
            </a:r>
            <a:endParaRPr lang="en-US" altLang="lv-LV"/>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923D719A-5F59-42A4-A058-D9B7AC103A09}" type="datetime1">
              <a:rPr lang="lv-LV" smtClean="0"/>
              <a:t>17.09.2018</a:t>
            </a:fld>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47357CF4-CD5D-4C6A-9E37-614272D17C25}"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ransition spd="slow">
    <p:wheel spokes="1"/>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07950" y="115888"/>
            <a:ext cx="8928100" cy="3960812"/>
          </a:xfrm>
          <a:solidFill>
            <a:schemeClr val="bg1">
              <a:lumMod val="65000"/>
            </a:schemeClr>
          </a:solidFill>
          <a:ln>
            <a:solidFill>
              <a:schemeClr val="bg1">
                <a:lumMod val="6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a:normAutofit/>
          </a:bodyPr>
          <a:lstStyle/>
          <a:p>
            <a:pPr eaLnBrk="1" hangingPunct="1">
              <a:defRPr/>
            </a:pPr>
            <a:r>
              <a:rPr lang="lv-LV" sz="4000" b="1" dirty="0">
                <a:solidFill>
                  <a:schemeClr val="bg1"/>
                </a:solidFill>
                <a:latin typeface="Times New Roman" panose="02020603050405020304" pitchFamily="18" charset="0"/>
                <a:cs typeface="Times New Roman" panose="02020603050405020304" pitchFamily="18" charset="0"/>
              </a:rPr>
              <a:t>Uz klienta vajadzībām orientēts risinājums – individuālā sociālās rehabilitācijas programma </a:t>
            </a:r>
          </a:p>
        </p:txBody>
      </p:sp>
      <p:sp>
        <p:nvSpPr>
          <p:cNvPr id="13315" name="Apakšvirsraksts 2"/>
          <p:cNvSpPr txBox="1">
            <a:spLocks/>
          </p:cNvSpPr>
          <p:nvPr/>
        </p:nvSpPr>
        <p:spPr bwMode="auto">
          <a:xfrm>
            <a:off x="266700" y="4248150"/>
            <a:ext cx="87693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lv-LV" altLang="lv-LV" dirty="0">
              <a:solidFill>
                <a:srgbClr val="898989"/>
              </a:solidFill>
            </a:endParaRPr>
          </a:p>
          <a:p>
            <a:pPr algn="ctr" eaLnBrk="1" hangingPunct="1">
              <a:buFontTx/>
              <a:buNone/>
            </a:pPr>
            <a:r>
              <a:rPr lang="lv-LV" altLang="lv-LV" dirty="0">
                <a:latin typeface="Times New Roman" pitchFamily="18" charset="0"/>
                <a:cs typeface="Times New Roman" pitchFamily="18" charset="0"/>
              </a:rPr>
              <a:t>Rīgas Sociālais dienests</a:t>
            </a:r>
          </a:p>
          <a:p>
            <a:pPr algn="ctr" eaLnBrk="1" hangingPunct="1">
              <a:buFontTx/>
              <a:buNone/>
            </a:pPr>
            <a:r>
              <a:rPr lang="lv-LV" altLang="lv-LV" sz="2400" dirty="0">
                <a:latin typeface="Times New Roman" pitchFamily="18" charset="0"/>
                <a:cs typeface="Times New Roman" pitchFamily="18" charset="0"/>
              </a:rPr>
              <a:t>Sociālā darba nodaļas vadītājas vietniece</a:t>
            </a:r>
          </a:p>
          <a:p>
            <a:pPr algn="ctr" eaLnBrk="1" hangingPunct="1">
              <a:buFontTx/>
              <a:buNone/>
            </a:pPr>
            <a:r>
              <a:rPr lang="lv-LV" altLang="lv-LV" sz="2400" dirty="0">
                <a:latin typeface="Times New Roman" pitchFamily="18" charset="0"/>
                <a:cs typeface="Times New Roman" pitchFamily="18" charset="0"/>
              </a:rPr>
              <a:t>Inga Ozola</a:t>
            </a:r>
          </a:p>
          <a:p>
            <a:pPr algn="ctr" eaLnBrk="1" hangingPunct="1">
              <a:buFontTx/>
              <a:buNone/>
            </a:pPr>
            <a:r>
              <a:rPr lang="lv-LV" altLang="lv-LV" sz="1600" dirty="0">
                <a:latin typeface="Times New Roman" pitchFamily="18" charset="0"/>
                <a:cs typeface="Times New Roman" pitchFamily="18" charset="0"/>
              </a:rPr>
              <a:t>13.09.2018.</a:t>
            </a:r>
          </a:p>
          <a:p>
            <a:pPr algn="ctr" eaLnBrk="1" hangingPunct="1">
              <a:buFontTx/>
              <a:buNone/>
            </a:pPr>
            <a:endParaRPr lang="lv-LV" altLang="lv-LV" sz="1600" dirty="0">
              <a:latin typeface="Times New Roman" pitchFamily="18" charset="0"/>
              <a:cs typeface="Times New Roman" pitchFamily="18" charset="0"/>
            </a:endParaRPr>
          </a:p>
          <a:p>
            <a:pPr algn="ctr" eaLnBrk="1" hangingPunct="1">
              <a:buFontTx/>
              <a:buNone/>
            </a:pPr>
            <a:endParaRPr lang="lv-LV" altLang="lv-LV" dirty="0">
              <a:latin typeface="Times New Roman" pitchFamily="18" charset="0"/>
              <a:cs typeface="Times New Roman" pitchFamily="18" charset="0"/>
            </a:endParaRP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289300"/>
            <a:ext cx="8382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Attēl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137275"/>
            <a:ext cx="720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Soļi </a:t>
            </a:r>
            <a:r>
              <a:rPr lang="lv-LV" b="1" u="sng" dirty="0">
                <a:latin typeface="Times New Roman" panose="02020603050405020304" pitchFamily="18" charset="0"/>
                <a:cs typeface="Times New Roman" panose="02020603050405020304" pitchFamily="18" charset="0"/>
              </a:rPr>
              <a:t>pirms</a:t>
            </a:r>
            <a:r>
              <a:rPr lang="lv-LV" b="1" dirty="0">
                <a:latin typeface="Times New Roman" panose="02020603050405020304" pitchFamily="18" charset="0"/>
                <a:cs typeface="Times New Roman" panose="02020603050405020304" pitchFamily="18" charset="0"/>
              </a:rPr>
              <a:t> programmas izstrādes</a:t>
            </a:r>
            <a:endParaRPr lang="lv-LV" dirty="0"/>
          </a:p>
        </p:txBody>
      </p:sp>
      <p:sp>
        <p:nvSpPr>
          <p:cNvPr id="3" name="Content Placeholder 2"/>
          <p:cNvSpPr>
            <a:spLocks noGrp="1"/>
          </p:cNvSpPr>
          <p:nvPr>
            <p:ph idx="1"/>
          </p:nvPr>
        </p:nvSpPr>
        <p:spPr/>
        <p:txBody>
          <a:bodyPr/>
          <a:lstStyle/>
          <a:p>
            <a:r>
              <a:rPr lang="lv-LV" sz="2400" dirty="0">
                <a:latin typeface="Times New Roman" pitchFamily="18" charset="0"/>
                <a:cs typeface="Times New Roman" pitchFamily="18" charset="0"/>
              </a:rPr>
              <a:t>Sociālās situācijas un sociālās funkcionēšanas izvērtējums</a:t>
            </a:r>
          </a:p>
          <a:p>
            <a:pPr marL="0" indent="0">
              <a:buNone/>
            </a:pPr>
            <a:endParaRPr lang="lv-LV" sz="2400" dirty="0">
              <a:latin typeface="Times New Roman" pitchFamily="18" charset="0"/>
              <a:cs typeface="Times New Roman" pitchFamily="18" charset="0"/>
            </a:endParaRPr>
          </a:p>
          <a:p>
            <a:pPr marL="0" indent="0">
              <a:buNone/>
            </a:pPr>
            <a:endParaRPr lang="lv-LV" sz="2400" dirty="0">
              <a:latin typeface="Times New Roman" pitchFamily="18" charset="0"/>
              <a:cs typeface="Times New Roman" pitchFamily="18" charset="0"/>
            </a:endParaRPr>
          </a:p>
          <a:p>
            <a:r>
              <a:rPr lang="lv-LV" sz="2400" dirty="0">
                <a:latin typeface="Times New Roman" pitchFamily="18" charset="0"/>
                <a:cs typeface="Times New Roman" pitchFamily="18" charset="0"/>
              </a:rPr>
              <a:t>Klienta specifisko vajadzību un problēmu noteikšana</a:t>
            </a:r>
          </a:p>
          <a:p>
            <a:pPr marL="0" indent="0">
              <a:buNone/>
            </a:pPr>
            <a:endParaRPr lang="lv-LV" sz="2400" dirty="0">
              <a:latin typeface="Times New Roman" pitchFamily="18" charset="0"/>
              <a:cs typeface="Times New Roman" pitchFamily="18" charset="0"/>
            </a:endParaRPr>
          </a:p>
          <a:p>
            <a:pPr marL="0" indent="0">
              <a:buNone/>
            </a:pPr>
            <a:endParaRPr lang="lv-LV" sz="2400" dirty="0">
              <a:latin typeface="Times New Roman" pitchFamily="18" charset="0"/>
              <a:cs typeface="Times New Roman" pitchFamily="18" charset="0"/>
            </a:endParaRPr>
          </a:p>
          <a:p>
            <a:r>
              <a:rPr lang="lv-LV" sz="2400" dirty="0">
                <a:latin typeface="Times New Roman" pitchFamily="18" charset="0"/>
                <a:cs typeface="Times New Roman" pitchFamily="18" charset="0"/>
              </a:rPr>
              <a:t>Atbalsta intensitātes skala (AIS),  individuālā atbalsta plāna sastādīšana</a:t>
            </a:r>
          </a:p>
          <a:p>
            <a:endParaRPr lang="lv-LV" dirty="0"/>
          </a:p>
        </p:txBody>
      </p:sp>
      <p:sp>
        <p:nvSpPr>
          <p:cNvPr id="4" name="Date Placeholder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ide Number Placeholder 4"/>
          <p:cNvSpPr>
            <a:spLocks noGrp="1"/>
          </p:cNvSpPr>
          <p:nvPr>
            <p:ph type="sldNum" sz="quarter" idx="12"/>
          </p:nvPr>
        </p:nvSpPr>
        <p:spPr/>
        <p:txBody>
          <a:bodyPr/>
          <a:lstStyle/>
          <a:p>
            <a:pPr>
              <a:defRPr/>
            </a:pPr>
            <a:fld id="{F7381AD8-4148-4C41-91C8-EF4A27639268}" type="slidenum">
              <a:rPr lang="lv-LV" smtClean="0"/>
              <a:pPr>
                <a:defRPr/>
              </a:pPr>
              <a:t>10</a:t>
            </a:fld>
            <a:endParaRPr lang="lv-LV"/>
          </a:p>
        </p:txBody>
      </p:sp>
      <p:pic>
        <p:nvPicPr>
          <p:cNvPr id="7" name="Attēls 6">
            <a:extLst>
              <a:ext uri="{FF2B5EF4-FFF2-40B4-BE49-F238E27FC236}">
                <a16:creationId xmlns:a16="http://schemas.microsoft.com/office/drawing/2014/main" xmlns="" id="{7D619DBF-C3A0-472D-8236-B98FF8FCD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514" y="2060848"/>
            <a:ext cx="1233685" cy="925264"/>
          </a:xfrm>
          <a:prstGeom prst="rect">
            <a:avLst/>
          </a:prstGeom>
        </p:spPr>
      </p:pic>
      <p:pic>
        <p:nvPicPr>
          <p:cNvPr id="9" name="Attēls 8">
            <a:extLst>
              <a:ext uri="{FF2B5EF4-FFF2-40B4-BE49-F238E27FC236}">
                <a16:creationId xmlns:a16="http://schemas.microsoft.com/office/drawing/2014/main" xmlns="" id="{BE547B38-06AB-42C5-B97C-0987AAF794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377812"/>
            <a:ext cx="1442603" cy="958036"/>
          </a:xfrm>
          <a:prstGeom prst="rect">
            <a:avLst/>
          </a:prstGeom>
        </p:spPr>
      </p:pic>
      <p:pic>
        <p:nvPicPr>
          <p:cNvPr id="11" name="Attēls 10">
            <a:extLst>
              <a:ext uri="{FF2B5EF4-FFF2-40B4-BE49-F238E27FC236}">
                <a16:creationId xmlns:a16="http://schemas.microsoft.com/office/drawing/2014/main" xmlns="" id="{2DC80920-E298-4674-882B-7DEABDCDE1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4933583"/>
            <a:ext cx="1924875" cy="1179877"/>
          </a:xfrm>
          <a:prstGeom prst="rect">
            <a:avLst/>
          </a:prstGeom>
        </p:spPr>
      </p:pic>
    </p:spTree>
    <p:extLst>
      <p:ext uri="{BB962C8B-B14F-4D97-AF65-F5344CB8AC3E}">
        <p14:creationId xmlns:p14="http://schemas.microsoft.com/office/powerpoint/2010/main" val="282393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922114"/>
          </a:xfrm>
        </p:spPr>
        <p:txBody>
          <a:bodyPr/>
          <a:lstStyle/>
          <a:p>
            <a:r>
              <a:rPr lang="lv-LV" sz="3400" b="1" dirty="0">
                <a:latin typeface="Times New Roman" panose="02020603050405020304" pitchFamily="18" charset="0"/>
                <a:cs typeface="Times New Roman" panose="02020603050405020304" pitchFamily="18" charset="0"/>
              </a:rPr>
              <a:t>Sadarbības process</a:t>
            </a:r>
          </a:p>
        </p:txBody>
      </p:sp>
      <p:sp>
        <p:nvSpPr>
          <p:cNvPr id="3" name="Satura vietturis 2"/>
          <p:cNvSpPr>
            <a:spLocks noGrp="1"/>
          </p:cNvSpPr>
          <p:nvPr>
            <p:ph idx="1"/>
          </p:nvPr>
        </p:nvSpPr>
        <p:spPr/>
        <p:txBody>
          <a:bodyPr/>
          <a:lstStyle/>
          <a:p>
            <a:r>
              <a:rPr lang="lv-LV" sz="2400" dirty="0">
                <a:latin typeface="Times New Roman" panose="02020603050405020304" pitchFamily="18" charset="0"/>
                <a:cs typeface="Times New Roman" panose="02020603050405020304" pitchFamily="18" charset="0"/>
              </a:rPr>
              <a:t>Pogrammas izstrāde un norise </a:t>
            </a:r>
          </a:p>
          <a:p>
            <a:r>
              <a:rPr lang="lv-LV" sz="2400" dirty="0">
                <a:latin typeface="Times New Roman" panose="02020603050405020304" pitchFamily="18" charset="0"/>
                <a:cs typeface="Times New Roman" panose="02020603050405020304" pitchFamily="18" charset="0"/>
              </a:rPr>
              <a:t>Ieguvumi</a:t>
            </a:r>
          </a:p>
          <a:p>
            <a:r>
              <a:rPr lang="lv-LV" sz="2400" dirty="0">
                <a:latin typeface="Times New Roman" panose="02020603050405020304" pitchFamily="18" charset="0"/>
                <a:cs typeface="Times New Roman" panose="02020603050405020304" pitchFamily="18" charset="0"/>
              </a:rPr>
              <a:t>Izaicinājumi</a:t>
            </a: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p>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11</a:t>
            </a:fld>
            <a:endParaRPr lang="lv-LV"/>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996952"/>
            <a:ext cx="684076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282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562074"/>
          </a:xfrm>
        </p:spPr>
        <p:txBody>
          <a:bodyPr/>
          <a:lstStyle/>
          <a:p>
            <a:pPr algn="l"/>
            <a:r>
              <a:rPr lang="lv-LV" sz="2800" b="1" dirty="0">
                <a:latin typeface="Times New Roman" panose="02020603050405020304" pitchFamily="18" charset="0"/>
                <a:cs typeface="Times New Roman" panose="02020603050405020304" pitchFamily="18" charset="0"/>
              </a:rPr>
              <a:t>Process – programmas izstrāde un norise</a:t>
            </a:r>
          </a:p>
        </p:txBody>
      </p:sp>
      <p:grpSp>
        <p:nvGrpSpPr>
          <p:cNvPr id="7" name="Grupa 6"/>
          <p:cNvGrpSpPr/>
          <p:nvPr/>
        </p:nvGrpSpPr>
        <p:grpSpPr>
          <a:xfrm>
            <a:off x="438173" y="97394"/>
            <a:ext cx="8229600" cy="6703146"/>
            <a:chOff x="457200" y="249177"/>
            <a:chExt cx="8229600" cy="6703146"/>
          </a:xfrm>
        </p:grpSpPr>
        <p:sp>
          <p:nvSpPr>
            <p:cNvPr id="8" name="Shape 7"/>
            <p:cNvSpPr/>
            <p:nvPr/>
          </p:nvSpPr>
          <p:spPr>
            <a:xfrm>
              <a:off x="457200" y="249177"/>
              <a:ext cx="8229600" cy="514350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āls 8"/>
            <p:cNvSpPr/>
            <p:nvPr/>
          </p:nvSpPr>
          <p:spPr>
            <a:xfrm>
              <a:off x="1267815" y="4806402"/>
              <a:ext cx="189280" cy="1892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Brīvforma 9"/>
            <p:cNvSpPr/>
            <p:nvPr/>
          </p:nvSpPr>
          <p:spPr>
            <a:xfrm>
              <a:off x="914763" y="4915249"/>
              <a:ext cx="1462409" cy="1224153"/>
            </a:xfrm>
            <a:custGeom>
              <a:avLst/>
              <a:gdLst>
                <a:gd name="connsiteX0" fmla="*/ 0 w 1078077"/>
                <a:gd name="connsiteY0" fmla="*/ 0 h 1224153"/>
                <a:gd name="connsiteX1" fmla="*/ 1078077 w 1078077"/>
                <a:gd name="connsiteY1" fmla="*/ 0 h 1224153"/>
                <a:gd name="connsiteX2" fmla="*/ 1078077 w 1078077"/>
                <a:gd name="connsiteY2" fmla="*/ 1224153 h 1224153"/>
                <a:gd name="connsiteX3" fmla="*/ 0 w 1078077"/>
                <a:gd name="connsiteY3" fmla="*/ 1224153 h 1224153"/>
                <a:gd name="connsiteX4" fmla="*/ 0 w 1078077"/>
                <a:gd name="connsiteY4" fmla="*/ 0 h 122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77" h="1224153">
                  <a:moveTo>
                    <a:pt x="0" y="0"/>
                  </a:moveTo>
                  <a:lnTo>
                    <a:pt x="1078077" y="0"/>
                  </a:lnTo>
                  <a:lnTo>
                    <a:pt x="1078077" y="1224153"/>
                  </a:lnTo>
                  <a:lnTo>
                    <a:pt x="0" y="12241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296" tIns="0" rIns="0" bIns="0" numCol="1" spcCol="1270" anchor="t" anchorCtr="0">
              <a:noAutofit/>
            </a:bodyPr>
            <a:lstStyle/>
            <a:p>
              <a:pPr lvl="0" algn="l" defTabSz="444500" rtl="0">
                <a:lnSpc>
                  <a:spcPct val="90000"/>
                </a:lnSpc>
                <a:spcBef>
                  <a:spcPct val="0"/>
                </a:spcBef>
                <a:spcAft>
                  <a:spcPct val="35000"/>
                </a:spcAft>
              </a:pPr>
              <a:endParaRPr lang="lv-LV" sz="1500" kern="1200" dirty="0">
                <a:latin typeface="Times New Roman" panose="02020603050405020304" pitchFamily="18" charset="0"/>
                <a:cs typeface="Times New Roman" panose="02020603050405020304" pitchFamily="18" charset="0"/>
              </a:endParaRPr>
            </a:p>
          </p:txBody>
        </p:sp>
        <p:sp>
          <p:nvSpPr>
            <p:cNvPr id="11" name="Ovāls 10"/>
            <p:cNvSpPr/>
            <p:nvPr/>
          </p:nvSpPr>
          <p:spPr>
            <a:xfrm>
              <a:off x="2292400" y="3821936"/>
              <a:ext cx="296265" cy="2962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Brīvforma 11"/>
            <p:cNvSpPr/>
            <p:nvPr/>
          </p:nvSpPr>
          <p:spPr>
            <a:xfrm>
              <a:off x="2440532" y="3602308"/>
              <a:ext cx="1426559" cy="2155126"/>
            </a:xfrm>
            <a:custGeom>
              <a:avLst/>
              <a:gdLst>
                <a:gd name="connsiteX0" fmla="*/ 0 w 1366113"/>
                <a:gd name="connsiteY0" fmla="*/ 0 h 2155126"/>
                <a:gd name="connsiteX1" fmla="*/ 1366113 w 1366113"/>
                <a:gd name="connsiteY1" fmla="*/ 0 h 2155126"/>
                <a:gd name="connsiteX2" fmla="*/ 1366113 w 1366113"/>
                <a:gd name="connsiteY2" fmla="*/ 2155126 h 2155126"/>
                <a:gd name="connsiteX3" fmla="*/ 0 w 1366113"/>
                <a:gd name="connsiteY3" fmla="*/ 2155126 h 2155126"/>
                <a:gd name="connsiteX4" fmla="*/ 0 w 1366113"/>
                <a:gd name="connsiteY4" fmla="*/ 0 h 215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13" h="2155126">
                  <a:moveTo>
                    <a:pt x="0" y="0"/>
                  </a:moveTo>
                  <a:lnTo>
                    <a:pt x="1366113" y="0"/>
                  </a:lnTo>
                  <a:lnTo>
                    <a:pt x="1366113" y="2155126"/>
                  </a:lnTo>
                  <a:lnTo>
                    <a:pt x="0" y="2155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985" tIns="0" rIns="0" bIns="0" numCol="1" spcCol="1270" anchor="t" anchorCtr="0">
              <a:noAutofit/>
            </a:bodyPr>
            <a:lstStyle/>
            <a:p>
              <a:pPr lvl="0" algn="l" defTabSz="444500" rtl="0">
                <a:lnSpc>
                  <a:spcPct val="90000"/>
                </a:lnSpc>
                <a:spcBef>
                  <a:spcPct val="0"/>
                </a:spcBef>
                <a:spcAft>
                  <a:spcPct val="35000"/>
                </a:spcAft>
              </a:pPr>
              <a:endParaRPr lang="lv-LV" sz="1500" kern="1200" dirty="0">
                <a:latin typeface="Times New Roman" panose="02020603050405020304" pitchFamily="18" charset="0"/>
                <a:cs typeface="Times New Roman" panose="02020603050405020304" pitchFamily="18" charset="0"/>
              </a:endParaRPr>
            </a:p>
          </p:txBody>
        </p:sp>
        <p:sp>
          <p:nvSpPr>
            <p:cNvPr id="13" name="Ovāls 12"/>
            <p:cNvSpPr/>
            <p:nvPr/>
          </p:nvSpPr>
          <p:spPr>
            <a:xfrm>
              <a:off x="3609136" y="3037038"/>
              <a:ext cx="395020" cy="3950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Brīvforma 13"/>
            <p:cNvSpPr/>
            <p:nvPr/>
          </p:nvSpPr>
          <p:spPr>
            <a:xfrm>
              <a:off x="3867091" y="3234548"/>
              <a:ext cx="1656184" cy="2890647"/>
            </a:xfrm>
            <a:custGeom>
              <a:avLst/>
              <a:gdLst>
                <a:gd name="connsiteX0" fmla="*/ 0 w 1588312"/>
                <a:gd name="connsiteY0" fmla="*/ 0 h 2890647"/>
                <a:gd name="connsiteX1" fmla="*/ 1588312 w 1588312"/>
                <a:gd name="connsiteY1" fmla="*/ 0 h 2890647"/>
                <a:gd name="connsiteX2" fmla="*/ 1588312 w 1588312"/>
                <a:gd name="connsiteY2" fmla="*/ 2890647 h 2890647"/>
                <a:gd name="connsiteX3" fmla="*/ 0 w 1588312"/>
                <a:gd name="connsiteY3" fmla="*/ 2890647 h 2890647"/>
                <a:gd name="connsiteX4" fmla="*/ 0 w 1588312"/>
                <a:gd name="connsiteY4" fmla="*/ 0 h 289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12" h="2890647">
                  <a:moveTo>
                    <a:pt x="0" y="0"/>
                  </a:moveTo>
                  <a:lnTo>
                    <a:pt x="1588312" y="0"/>
                  </a:lnTo>
                  <a:lnTo>
                    <a:pt x="1588312" y="2890647"/>
                  </a:lnTo>
                  <a:lnTo>
                    <a:pt x="0" y="2890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313" tIns="0" rIns="0" bIns="0" numCol="1" spcCol="1270" anchor="t" anchorCtr="0">
              <a:noAutofit/>
            </a:bodyPr>
            <a:lstStyle/>
            <a:p>
              <a:pPr lvl="0" algn="l" defTabSz="444500" rtl="0">
                <a:lnSpc>
                  <a:spcPct val="90000"/>
                </a:lnSpc>
                <a:spcBef>
                  <a:spcPct val="0"/>
                </a:spcBef>
                <a:spcAft>
                  <a:spcPct val="35000"/>
                </a:spcAft>
              </a:pPr>
              <a:endParaRPr lang="lv-LV" sz="1500" kern="1200" dirty="0">
                <a:latin typeface="Times New Roman" panose="02020603050405020304" pitchFamily="18" charset="0"/>
                <a:cs typeface="Times New Roman" panose="02020603050405020304" pitchFamily="18" charset="0"/>
              </a:endParaRPr>
            </a:p>
          </p:txBody>
        </p:sp>
        <p:sp>
          <p:nvSpPr>
            <p:cNvPr id="15" name="Ovāls 14"/>
            <p:cNvSpPr/>
            <p:nvPr/>
          </p:nvSpPr>
          <p:spPr>
            <a:xfrm>
              <a:off x="5139842" y="2423932"/>
              <a:ext cx="510235" cy="5102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Brīvforma 15"/>
            <p:cNvSpPr/>
            <p:nvPr/>
          </p:nvSpPr>
          <p:spPr>
            <a:xfrm>
              <a:off x="5266840" y="2933211"/>
              <a:ext cx="1774039" cy="3446145"/>
            </a:xfrm>
            <a:custGeom>
              <a:avLst/>
              <a:gdLst>
                <a:gd name="connsiteX0" fmla="*/ 0 w 1645920"/>
                <a:gd name="connsiteY0" fmla="*/ 0 h 3446145"/>
                <a:gd name="connsiteX1" fmla="*/ 1645920 w 1645920"/>
                <a:gd name="connsiteY1" fmla="*/ 0 h 3446145"/>
                <a:gd name="connsiteX2" fmla="*/ 1645920 w 1645920"/>
                <a:gd name="connsiteY2" fmla="*/ 3446145 h 3446145"/>
                <a:gd name="connsiteX3" fmla="*/ 0 w 1645920"/>
                <a:gd name="connsiteY3" fmla="*/ 3446145 h 3446145"/>
                <a:gd name="connsiteX4" fmla="*/ 0 w 1645920"/>
                <a:gd name="connsiteY4" fmla="*/ 0 h 344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3446145">
                  <a:moveTo>
                    <a:pt x="0" y="0"/>
                  </a:moveTo>
                  <a:lnTo>
                    <a:pt x="1645920" y="0"/>
                  </a:lnTo>
                  <a:lnTo>
                    <a:pt x="1645920" y="3446145"/>
                  </a:lnTo>
                  <a:lnTo>
                    <a:pt x="0" y="34461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363" tIns="0" rIns="0" bIns="0" numCol="1" spcCol="1270" anchor="t" anchorCtr="0">
              <a:noAutofit/>
            </a:bodyPr>
            <a:lstStyle/>
            <a:p>
              <a:pPr lvl="0" algn="l" defTabSz="444500" rtl="0">
                <a:lnSpc>
                  <a:spcPct val="90000"/>
                </a:lnSpc>
                <a:spcBef>
                  <a:spcPct val="0"/>
                </a:spcBef>
                <a:spcAft>
                  <a:spcPct val="35000"/>
                </a:spcAft>
              </a:pPr>
              <a:endParaRPr lang="lv-LV" sz="1500" kern="1200" dirty="0">
                <a:latin typeface="Times New Roman" panose="02020603050405020304" pitchFamily="18" charset="0"/>
                <a:cs typeface="Times New Roman" panose="02020603050405020304" pitchFamily="18" charset="0"/>
              </a:endParaRPr>
            </a:p>
          </p:txBody>
        </p:sp>
        <p:sp>
          <p:nvSpPr>
            <p:cNvPr id="17" name="Ovāls 16"/>
            <p:cNvSpPr/>
            <p:nvPr/>
          </p:nvSpPr>
          <p:spPr>
            <a:xfrm>
              <a:off x="6715810" y="2014510"/>
              <a:ext cx="650138" cy="6501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Brīvforma 17"/>
            <p:cNvSpPr/>
            <p:nvPr/>
          </p:nvSpPr>
          <p:spPr>
            <a:xfrm>
              <a:off x="6715656" y="2660481"/>
              <a:ext cx="1645920" cy="4291842"/>
            </a:xfrm>
            <a:custGeom>
              <a:avLst/>
              <a:gdLst>
                <a:gd name="connsiteX0" fmla="*/ 0 w 1645920"/>
                <a:gd name="connsiteY0" fmla="*/ 0 h 3785616"/>
                <a:gd name="connsiteX1" fmla="*/ 1645920 w 1645920"/>
                <a:gd name="connsiteY1" fmla="*/ 0 h 3785616"/>
                <a:gd name="connsiteX2" fmla="*/ 1645920 w 1645920"/>
                <a:gd name="connsiteY2" fmla="*/ 3785616 h 3785616"/>
                <a:gd name="connsiteX3" fmla="*/ 0 w 1645920"/>
                <a:gd name="connsiteY3" fmla="*/ 3785616 h 3785616"/>
                <a:gd name="connsiteX4" fmla="*/ 0 w 1645920"/>
                <a:gd name="connsiteY4" fmla="*/ 0 h 3785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3785616">
                  <a:moveTo>
                    <a:pt x="0" y="0"/>
                  </a:moveTo>
                  <a:lnTo>
                    <a:pt x="1645920" y="0"/>
                  </a:lnTo>
                  <a:lnTo>
                    <a:pt x="1645920" y="3785616"/>
                  </a:lnTo>
                  <a:lnTo>
                    <a:pt x="0" y="3785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4495" tIns="0" rIns="0" bIns="0" numCol="1" spcCol="1270" anchor="t" anchorCtr="0">
              <a:noAutofit/>
            </a:bodyPr>
            <a:lstStyle/>
            <a:p>
              <a:pPr lvl="0" algn="l" defTabSz="444500" rtl="0">
                <a:lnSpc>
                  <a:spcPct val="90000"/>
                </a:lnSpc>
                <a:spcBef>
                  <a:spcPct val="0"/>
                </a:spcBef>
                <a:spcAft>
                  <a:spcPct val="35000"/>
                </a:spcAft>
              </a:pPr>
              <a:r>
                <a:rPr lang="lv-LV" sz="1500" kern="1200" dirty="0">
                  <a:latin typeface="Times New Roman" panose="02020603050405020304" pitchFamily="18" charset="0"/>
                  <a:cs typeface="Times New Roman" panose="02020603050405020304" pitchFamily="18" charset="0"/>
                </a:rPr>
                <a:t>Sociālās funkcionēšanas </a:t>
              </a:r>
              <a:r>
                <a:rPr lang="lv-LV" sz="1500" dirty="0" err="1">
                  <a:latin typeface="Times New Roman" panose="02020603050405020304" pitchFamily="18" charset="0"/>
                  <a:cs typeface="Times New Roman" panose="02020603050405020304" pitchFamily="18" charset="0"/>
                </a:rPr>
                <a:t>i</a:t>
              </a:r>
              <a:r>
                <a:rPr lang="lv-LV" sz="1500" kern="1200" dirty="0" err="1">
                  <a:latin typeface="Times New Roman" panose="02020603050405020304" pitchFamily="18" charset="0"/>
                  <a:cs typeface="Times New Roman" panose="02020603050405020304" pitchFamily="18" charset="0"/>
                </a:rPr>
                <a:t>zvērtējums</a:t>
              </a:r>
              <a:r>
                <a:rPr lang="lv-LV" sz="1500" kern="1200" dirty="0">
                  <a:latin typeface="Times New Roman" panose="02020603050405020304" pitchFamily="18" charset="0"/>
                  <a:cs typeface="Times New Roman" panose="02020603050405020304" pitchFamily="18" charset="0"/>
                </a:rPr>
                <a:t> ik pēc 6 mēnešiem, atbalsta apjoma pārskatīšana (pakalpojuma sniedzēja kompetence)</a:t>
              </a:r>
            </a:p>
          </p:txBody>
        </p:sp>
      </p:gr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dirty="0"/>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12</a:t>
            </a:fld>
            <a:endParaRPr lang="lv-LV"/>
          </a:p>
        </p:txBody>
      </p:sp>
      <p:sp>
        <p:nvSpPr>
          <p:cNvPr id="3" name="Rectangle 2"/>
          <p:cNvSpPr/>
          <p:nvPr/>
        </p:nvSpPr>
        <p:spPr>
          <a:xfrm>
            <a:off x="918424" y="3934181"/>
            <a:ext cx="1039288" cy="1477328"/>
          </a:xfrm>
          <a:prstGeom prst="rect">
            <a:avLst/>
          </a:prstGeom>
        </p:spPr>
        <p:txBody>
          <a:bodyPr wrap="square">
            <a:spAutoFit/>
          </a:bodyPr>
          <a:lstStyle/>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r>
              <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rPr>
              <a:t>Tirgus izpēte</a:t>
            </a:r>
            <a:endParaRPr lang="lv-LV" dirty="0"/>
          </a:p>
        </p:txBody>
      </p:sp>
      <p:sp>
        <p:nvSpPr>
          <p:cNvPr id="6" name="Rectangle 5"/>
          <p:cNvSpPr/>
          <p:nvPr/>
        </p:nvSpPr>
        <p:spPr>
          <a:xfrm>
            <a:off x="1663934" y="3213026"/>
            <a:ext cx="2286000" cy="2400657"/>
          </a:xfrm>
          <a:prstGeom prst="rect">
            <a:avLst/>
          </a:prstGeom>
        </p:spPr>
        <p:txBody>
          <a:bodyPr>
            <a:spAutoFit/>
          </a:bodyPr>
          <a:lstStyle/>
          <a:p>
            <a:pPr lvl="0" algn="r"/>
            <a:r>
              <a:rPr lang="lv-LV" sz="1500" dirty="0">
                <a:latin typeface="Times New Roman" panose="02020603050405020304" pitchFamily="18" charset="0"/>
                <a:cs typeface="Times New Roman" panose="02020603050405020304" pitchFamily="18" charset="0"/>
              </a:rPr>
              <a:t>         </a:t>
            </a:r>
          </a:p>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endPar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endParaRPr>
          </a:p>
          <a:p>
            <a:r>
              <a:rPr lang="lv-LV" sz="1500" dirty="0">
                <a:solidFill>
                  <a:srgbClr val="000000">
                    <a:hueOff val="0"/>
                    <a:satOff val="0"/>
                    <a:lumOff val="0"/>
                    <a:alphaOff val="0"/>
                  </a:srgbClr>
                </a:solidFill>
                <a:latin typeface="Times New Roman" panose="02020603050405020304" pitchFamily="18" charset="0"/>
                <a:cs typeface="Times New Roman" panose="02020603050405020304" pitchFamily="18" charset="0"/>
              </a:rPr>
              <a:t>Pamats - individuālais atbalsta plāns, programmas izstrāde sadarbībā ar potenciālo pakalpojuma sniedzēju, paredzot aktivitātes, kas vērstas uz klienta vajadzībām. </a:t>
            </a:r>
            <a:endParaRPr lang="lv-LV" dirty="0"/>
          </a:p>
        </p:txBody>
      </p:sp>
      <p:sp>
        <p:nvSpPr>
          <p:cNvPr id="19" name="Rectangle 18"/>
          <p:cNvSpPr/>
          <p:nvPr/>
        </p:nvSpPr>
        <p:spPr>
          <a:xfrm>
            <a:off x="5270470" y="2889087"/>
            <a:ext cx="1530706" cy="2862322"/>
          </a:xfrm>
          <a:prstGeom prst="rect">
            <a:avLst/>
          </a:prstGeom>
        </p:spPr>
        <p:txBody>
          <a:bodyPr wrap="square">
            <a:spAutoFit/>
          </a:bodyPr>
          <a:lstStyle/>
          <a:p>
            <a:r>
              <a:rPr lang="lv-LV" sz="1500" dirty="0">
                <a:latin typeface="Times New Roman" panose="02020603050405020304" pitchFamily="18" charset="0"/>
                <a:cs typeface="Times New Roman" panose="02020603050405020304" pitchFamily="18" charset="0"/>
              </a:rPr>
              <a:t>Klienta sadarbība ar pakalpojuma sniedzēju, regulāra informācijas apmaiņa par  pakalpojuma sniegšanas gaitu starp pakalpojuma sniedzēju un RSD</a:t>
            </a:r>
            <a:endParaRPr lang="lv-LV" dirty="0"/>
          </a:p>
        </p:txBody>
      </p:sp>
      <p:sp>
        <p:nvSpPr>
          <p:cNvPr id="20" name="Rectangle 19"/>
          <p:cNvSpPr/>
          <p:nvPr/>
        </p:nvSpPr>
        <p:spPr>
          <a:xfrm>
            <a:off x="3940020" y="3410406"/>
            <a:ext cx="1530706" cy="1246495"/>
          </a:xfrm>
          <a:prstGeom prst="rect">
            <a:avLst/>
          </a:prstGeom>
        </p:spPr>
        <p:txBody>
          <a:bodyPr wrap="square">
            <a:spAutoFit/>
          </a:bodyPr>
          <a:lstStyle/>
          <a:p>
            <a:r>
              <a:rPr lang="lv-LV" sz="1500" dirty="0">
                <a:solidFill>
                  <a:srgbClr val="000000"/>
                </a:solidFill>
                <a:latin typeface="Times New Roman" panose="02020603050405020304" pitchFamily="18" charset="0"/>
                <a:cs typeface="Times New Roman" panose="02020603050405020304" pitchFamily="18" charset="0"/>
              </a:rPr>
              <a:t>Cenu aptauja, līguma       slēgšana ar pakalpojuma sniedzēju</a:t>
            </a:r>
            <a:endParaRPr lang="lv-LV" dirty="0"/>
          </a:p>
        </p:txBody>
      </p:sp>
    </p:spTree>
    <p:extLst>
      <p:ext uri="{BB962C8B-B14F-4D97-AF65-F5344CB8AC3E}">
        <p14:creationId xmlns:p14="http://schemas.microsoft.com/office/powerpoint/2010/main" val="20156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436" y="116632"/>
            <a:ext cx="8229600" cy="495633"/>
          </a:xfrm>
        </p:spPr>
        <p:txBody>
          <a:bodyPr/>
          <a:lstStyle/>
          <a:p>
            <a:endParaRPr lang="lv-LV" sz="2800"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457200" y="1600200"/>
            <a:ext cx="8229600" cy="4525963"/>
          </a:xfrm>
        </p:spPr>
        <p:txBody>
          <a:bodyPr/>
          <a:lstStyle/>
          <a:p>
            <a:pPr>
              <a:lnSpc>
                <a:spcPct val="107000"/>
              </a:lnSpc>
              <a:spcAft>
                <a:spcPts val="0"/>
              </a:spcAft>
            </a:pPr>
            <a:endParaRPr lang="lv-LV" sz="2400" dirty="0">
              <a:latin typeface="Times New Roman" panose="02020603050405020304" pitchFamily="18" charset="0"/>
              <a:ea typeface="Times New Roman"/>
              <a:cs typeface="Times New Roman" panose="02020603050405020304" pitchFamily="18" charset="0"/>
            </a:endParaRPr>
          </a:p>
          <a:p>
            <a:pPr marL="0" indent="0">
              <a:lnSpc>
                <a:spcPct val="107000"/>
              </a:lnSpc>
              <a:spcAft>
                <a:spcPts val="0"/>
              </a:spcAft>
              <a:buNone/>
            </a:pPr>
            <a:endParaRPr lang="lv-LV" sz="2400"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lv-LV" dirty="0"/>
          </a:p>
          <a:p>
            <a:pPr marL="0" indent="0">
              <a:lnSpc>
                <a:spcPct val="107000"/>
              </a:lnSpc>
              <a:spcAft>
                <a:spcPts val="0"/>
              </a:spcAft>
              <a:buNone/>
            </a:pPr>
            <a:endParaRPr lang="lv-LV" dirty="0"/>
          </a:p>
          <a:p>
            <a:pPr marL="0" indent="0">
              <a:lnSpc>
                <a:spcPct val="107000"/>
              </a:lnSpc>
              <a:spcAft>
                <a:spcPts val="0"/>
              </a:spcAft>
              <a:buNone/>
            </a:pPr>
            <a:endParaRPr lang="lv-LV"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lv-LV"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lv-LV" dirty="0">
              <a:latin typeface="Times New Roman" panose="02020603050405020304" pitchFamily="18" charset="0"/>
              <a:cs typeface="Times New Roman" panose="02020603050405020304" pitchFamily="18" charset="0"/>
            </a:endParaRPr>
          </a:p>
          <a:p>
            <a:pPr marL="0" indent="0">
              <a:lnSpc>
                <a:spcPct val="107000"/>
              </a:lnSpc>
              <a:spcAft>
                <a:spcPts val="0"/>
              </a:spcAft>
              <a:buNone/>
            </a:pPr>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13</a:t>
            </a:fld>
            <a:endParaRPr lang="lv-LV"/>
          </a:p>
        </p:txBody>
      </p:sp>
      <p:graphicFrame>
        <p:nvGraphicFramePr>
          <p:cNvPr id="6" name="Tabula 5">
            <a:extLst>
              <a:ext uri="{FF2B5EF4-FFF2-40B4-BE49-F238E27FC236}">
                <a16:creationId xmlns:a16="http://schemas.microsoft.com/office/drawing/2014/main" xmlns="" id="{BBFEE048-2384-4DA4-BD17-4B3DC5565F65}"/>
              </a:ext>
            </a:extLst>
          </p:cNvPr>
          <p:cNvGraphicFramePr>
            <a:graphicFrameLocks noGrp="1"/>
          </p:cNvGraphicFramePr>
          <p:nvPr>
            <p:extLst>
              <p:ext uri="{D42A27DB-BD31-4B8C-83A1-F6EECF244321}">
                <p14:modId xmlns:p14="http://schemas.microsoft.com/office/powerpoint/2010/main" val="233379540"/>
              </p:ext>
            </p:extLst>
          </p:nvPr>
        </p:nvGraphicFramePr>
        <p:xfrm>
          <a:off x="215215" y="116632"/>
          <a:ext cx="8713570" cy="6538645"/>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993232978"/>
                    </a:ext>
                  </a:extLst>
                </a:gridCol>
                <a:gridCol w="8505290">
                  <a:extLst>
                    <a:ext uri="{9D8B030D-6E8A-4147-A177-3AD203B41FA5}">
                      <a16:colId xmlns:a16="http://schemas.microsoft.com/office/drawing/2014/main" xmlns="" val="4252206724"/>
                    </a:ext>
                  </a:extLst>
                </a:gridCol>
              </a:tblGrid>
              <a:tr h="668138">
                <a:tc rowSpan="7">
                  <a:txBody>
                    <a:bodyPr/>
                    <a:lstStyle/>
                    <a:p>
                      <a:endParaRPr lang="lv-LV"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b="1" dirty="0">
                          <a:solidFill>
                            <a:schemeClr val="tx1"/>
                          </a:solidFill>
                          <a:latin typeface="Times New Roman" panose="02020603050405020304" pitchFamily="18" charset="0"/>
                          <a:cs typeface="Times New Roman" panose="02020603050405020304" pitchFamily="18" charset="0"/>
                        </a:rPr>
                        <a:t>Individuālā sociālās rehabilitācijas programma</a:t>
                      </a:r>
                      <a:endParaRPr lang="lv-LV" sz="2000" dirty="0">
                        <a:latin typeface="Times New Roman" panose="02020603050405020304" pitchFamily="18" charset="0"/>
                        <a:cs typeface="Times New Roman" panose="02020603050405020304" pitchFamily="18" charset="0"/>
                      </a:endParaRPr>
                    </a:p>
                    <a:p>
                      <a:pPr algn="ctr"/>
                      <a:endParaRPr lang="lv-LV"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92422855"/>
                  </a:ext>
                </a:extLst>
              </a:tr>
              <a:tr h="765637">
                <a:tc vMerge="1">
                  <a:txBody>
                    <a:bodyPr/>
                    <a:lstStyle/>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Programma tiek saskaņota ar klientu!!!</a:t>
                      </a:r>
                    </a:p>
                    <a:p>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Atbalsta pasākumu nodrošināšana, atbilstoši konstatētajam klienta problēmām. </a:t>
                      </a:r>
                      <a:endParaRPr lang="lv-LV"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4257005"/>
                  </a:ext>
                </a:extLst>
              </a:tr>
              <a:tr h="992492">
                <a:tc vMerge="1">
                  <a:txBody>
                    <a:bodyPr/>
                    <a:lstStyle/>
                    <a:p>
                      <a:endParaRPr lang="lv-LV" dirty="0"/>
                    </a:p>
                  </a:txBody>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Atbilstoši konkrēta klienta vajadzībām (problēmai) </a:t>
                      </a: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plānotās aktivitātes </a:t>
                      </a: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atbalsts un palīdzība  mājokļa un nodarbinātības jautājumu risināšanā, izglītošana budžeta plānošanā, atbalsts veselības problēmu risināšanā, sociālo prasmju attīstīšana (saskarsme un komunikācija, spēja noformulēt vajadzības, orientēšanās sociālajā vidē), atbalsts sadzīves prasmju attīstīšanā, bērnu aprūpes  un audzināšanas prasmju attīstīšana, utt.</a:t>
                      </a: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lv-LV"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03092432"/>
                  </a:ext>
                </a:extLst>
              </a:tr>
              <a:tr h="1446200">
                <a:tc vMerge="1">
                  <a:txBody>
                    <a:bodyPr/>
                    <a:lstStyle/>
                    <a:p>
                      <a:endParaRPr lang="lv-LV"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Sagaidāmais rezultāts </a:t>
                      </a:r>
                      <a:r>
                        <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uzlabotas budžeta plānošanas prasmes, uzvedības traucējumu mazināšanās; bērnu aprūpes un audzināšanas prasmju attīstīšana un uzlabošana, spēj komunicēt ar speciālistiem bez konfliktiem, spēj adekvāti reaģēt uz bērna vajadzībām, uzlabotas komunikācijas prasmes ar bērnu, lielāka izpratne par bērna attīstību utt.</a:t>
                      </a:r>
                      <a:endParaRPr lang="lv-LV" sz="1800"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11185216"/>
                  </a:ext>
                </a:extLst>
              </a:tr>
              <a:tr h="668138">
                <a:tc vMerge="1">
                  <a:txBody>
                    <a:bodyPr/>
                    <a:lstStyle/>
                    <a:p>
                      <a:endParaRPr lang="lv-LV" dirty="0"/>
                    </a:p>
                  </a:txBody>
                  <a:tcPr/>
                </a:tc>
                <a:tc>
                  <a:txBody>
                    <a:bodyPr/>
                    <a:lstStyle/>
                    <a:p>
                      <a:r>
                        <a:rPr lang="lv-LV" sz="1800" b="1" dirty="0">
                          <a:latin typeface="Times New Roman" panose="02020603050405020304" pitchFamily="18" charset="0"/>
                          <a:cs typeface="Times New Roman" panose="02020603050405020304" pitchFamily="18" charset="0"/>
                        </a:rPr>
                        <a:t>Speciālistu un resursu piesaiste </a:t>
                      </a:r>
                      <a:r>
                        <a:rPr lang="lv-LV" sz="1600" dirty="0">
                          <a:latin typeface="Times New Roman" panose="02020603050405020304" pitchFamily="18" charset="0"/>
                          <a:cs typeface="Times New Roman" panose="02020603050405020304" pitchFamily="18" charset="0"/>
                        </a:rPr>
                        <a:t>- Jurists, nakts aprūpētājs, dienas aprūpētājs, </a:t>
                      </a:r>
                      <a:r>
                        <a:rPr lang="lv-LV" sz="1600" dirty="0" err="1">
                          <a:latin typeface="Times New Roman" panose="02020603050405020304" pitchFamily="18" charset="0"/>
                          <a:cs typeface="Times New Roman" panose="02020603050405020304" pitchFamily="18" charset="0"/>
                        </a:rPr>
                        <a:t>dūla</a:t>
                      </a:r>
                      <a:r>
                        <a:rPr lang="lv-LV" sz="1600" dirty="0">
                          <a:latin typeface="Times New Roman" panose="02020603050405020304" pitchFamily="18" charset="0"/>
                          <a:cs typeface="Times New Roman" panose="02020603050405020304" pitchFamily="18" charset="0"/>
                        </a:rPr>
                        <a:t>, ģimenes asistents, PEP mamma, psihologs, psihiatrs, fizioterapeits, dzīvokļa īre  u.c.</a:t>
                      </a:r>
                    </a:p>
                  </a:txBody>
                  <a:tcPr/>
                </a:tc>
                <a:extLst>
                  <a:ext uri="{0D108BD9-81ED-4DB2-BD59-A6C34878D82A}">
                    <a16:rowId xmlns:a16="http://schemas.microsoft.com/office/drawing/2014/main" xmlns="" val="3743422585"/>
                  </a:ext>
                </a:extLst>
              </a:tr>
              <a:tr h="99249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latin typeface="Times New Roman" panose="02020603050405020304" pitchFamily="18" charset="0"/>
                        <a:ea typeface="Times New Roman"/>
                        <a:cs typeface="Times New Roman" panose="02020603050405020304" pitchFamily="18" charset="0"/>
                      </a:endParaRPr>
                    </a:p>
                  </a:txBody>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Programmai nav noteikts beigu termiņš!!! </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Programmas novērtēšana  un klienta sociālas funkcionēšanas novērtēšana pēc sešiem mēnešiem - programmas atbalsta pasākumu, to apjoma un regularitātes izvērtēšana un korekcija, ja klienta SF izvērtēšanā konstatētas situācijas izmaiņas. </a:t>
                      </a:r>
                    </a:p>
                  </a:txBody>
                  <a:tcPr/>
                </a:tc>
                <a:extLst>
                  <a:ext uri="{0D108BD9-81ED-4DB2-BD59-A6C34878D82A}">
                    <a16:rowId xmlns:a16="http://schemas.microsoft.com/office/drawing/2014/main" xmlns="" val="2640063628"/>
                  </a:ext>
                </a:extLst>
              </a:tr>
              <a:tr h="595495">
                <a:tc vMerge="1">
                  <a:txBody>
                    <a:bodyPr/>
                    <a:lstStyle/>
                    <a:p>
                      <a:endParaRPr lang="lv-LV" dirty="0"/>
                    </a:p>
                  </a:txBody>
                  <a:tcPr/>
                </a:tc>
                <a:tc>
                  <a:txBody>
                    <a:bodyPr/>
                    <a:lstStyle/>
                    <a:p>
                      <a:r>
                        <a:rPr lang="lv-LV"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Darba laiks nenormēts </a:t>
                      </a:r>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atbalsta pasākumi arī </a:t>
                      </a:r>
                      <a:r>
                        <a:rPr lang="sv-SE"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br</a:t>
                      </a:r>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ī</a:t>
                      </a:r>
                      <a:r>
                        <a:rPr lang="sv-SE"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vdien</a:t>
                      </a:r>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ā</a:t>
                      </a:r>
                      <a:r>
                        <a:rPr lang="sv-SE"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a:t>
                      </a:r>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nakts laikā, </a:t>
                      </a:r>
                      <a:r>
                        <a:rPr lang="sv-SE"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lv-LV"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ievērojot klienta vajadzības.</a:t>
                      </a:r>
                      <a:endParaRPr lang="lv-LV"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23479700"/>
                  </a:ext>
                </a:extLst>
              </a:tr>
            </a:tbl>
          </a:graphicData>
        </a:graphic>
      </p:graphicFrame>
    </p:spTree>
    <p:extLst>
      <p:ext uri="{BB962C8B-B14F-4D97-AF65-F5344CB8AC3E}">
        <p14:creationId xmlns:p14="http://schemas.microsoft.com/office/powerpoint/2010/main" val="254430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850106"/>
          </a:xfrm>
        </p:spPr>
        <p:txBody>
          <a:bodyPr/>
          <a:lstStyle/>
          <a:p>
            <a:r>
              <a:rPr lang="lv-LV" sz="3400" b="1" dirty="0">
                <a:latin typeface="Times New Roman" panose="02020603050405020304" pitchFamily="18" charset="0"/>
                <a:cs typeface="Times New Roman" panose="02020603050405020304" pitchFamily="18" charset="0"/>
              </a:rPr>
              <a:t>Ieguvumi</a:t>
            </a:r>
          </a:p>
        </p:txBody>
      </p:sp>
      <p:sp>
        <p:nvSpPr>
          <p:cNvPr id="3" name="Satura vietturis 2"/>
          <p:cNvSpPr>
            <a:spLocks noGrp="1"/>
          </p:cNvSpPr>
          <p:nvPr>
            <p:ph idx="1"/>
          </p:nvPr>
        </p:nvSpPr>
        <p:spPr>
          <a:xfrm>
            <a:off x="457200" y="1340768"/>
            <a:ext cx="8229600" cy="4785395"/>
          </a:xfrm>
        </p:spPr>
        <p:txBody>
          <a:bodyPr/>
          <a:lstStyle/>
          <a:p>
            <a:r>
              <a:rPr lang="lv-LV" sz="2400" dirty="0">
                <a:latin typeface="Times New Roman" panose="02020603050405020304" pitchFamily="18" charset="0"/>
                <a:cs typeface="Times New Roman" panose="02020603050405020304" pitchFamily="18" charset="0"/>
              </a:rPr>
              <a:t>Uz klienta vajadzībām vērsts pakalpojums</a:t>
            </a:r>
          </a:p>
          <a:p>
            <a:r>
              <a:rPr lang="lv-LV" sz="2400" dirty="0">
                <a:latin typeface="Times New Roman" panose="02020603050405020304" pitchFamily="18" charset="0"/>
                <a:cs typeface="Times New Roman" panose="02020603050405020304" pitchFamily="18" charset="0"/>
              </a:rPr>
              <a:t>Komplekss atbalsts</a:t>
            </a:r>
          </a:p>
          <a:p>
            <a:r>
              <a:rPr lang="lv-LV" sz="2400" dirty="0">
                <a:latin typeface="Times New Roman" panose="02020603050405020304" pitchFamily="18" charset="0"/>
                <a:cs typeface="Times New Roman" panose="02020603050405020304" pitchFamily="18" charset="0"/>
              </a:rPr>
              <a:t>Elastīga pieeja – </a:t>
            </a:r>
            <a:r>
              <a:rPr lang="lv-LV" sz="2000" dirty="0">
                <a:latin typeface="Times New Roman" panose="02020603050405020304" pitchFamily="18" charset="0"/>
                <a:cs typeface="Times New Roman" panose="02020603050405020304" pitchFamily="18" charset="0"/>
              </a:rPr>
              <a:t>programmas atbalsta pasākumu apjoms un veidi var tikt pielāgoti konkrētā brīža klienta vajadzībām</a:t>
            </a:r>
          </a:p>
          <a:p>
            <a:r>
              <a:rPr lang="lv-LV" sz="2400" dirty="0">
                <a:latin typeface="Times New Roman" panose="02020603050405020304" pitchFamily="18" charset="0"/>
                <a:cs typeface="Times New Roman" panose="02020603050405020304" pitchFamily="18" charset="0"/>
              </a:rPr>
              <a:t>Regulāra klientu vajadzību izvērtēšana un pārskatīšana</a:t>
            </a:r>
          </a:p>
          <a:p>
            <a:r>
              <a:rPr lang="lv-LV" sz="2400" dirty="0">
                <a:latin typeface="Times New Roman" panose="02020603050405020304" pitchFamily="18" charset="0"/>
                <a:cs typeface="Times New Roman" panose="02020603050405020304" pitchFamily="18" charset="0"/>
              </a:rPr>
              <a:t>Iespēja bērnam augt ģimenē un personai, ar speciālistu atbalstu, funkcionēt sabiedrībā</a:t>
            </a:r>
          </a:p>
          <a:p>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14</a:t>
            </a:fld>
            <a:endParaRPr lang="lv-LV"/>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33056"/>
            <a:ext cx="3816424" cy="208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75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850106"/>
          </a:xfrm>
        </p:spPr>
        <p:txBody>
          <a:bodyPr/>
          <a:lstStyle/>
          <a:p>
            <a:r>
              <a:rPr lang="lv-LV" sz="3400" b="1" dirty="0">
                <a:latin typeface="Times New Roman" panose="02020603050405020304" pitchFamily="18" charset="0"/>
                <a:cs typeface="Times New Roman" panose="02020603050405020304" pitchFamily="18" charset="0"/>
              </a:rPr>
              <a:t>Izaicinājumi</a:t>
            </a:r>
          </a:p>
        </p:txBody>
      </p:sp>
      <p:sp>
        <p:nvSpPr>
          <p:cNvPr id="3" name="Satura vietturis 2"/>
          <p:cNvSpPr>
            <a:spLocks noGrp="1"/>
          </p:cNvSpPr>
          <p:nvPr>
            <p:ph idx="1"/>
          </p:nvPr>
        </p:nvSpPr>
        <p:spPr>
          <a:xfrm>
            <a:off x="457200" y="1340768"/>
            <a:ext cx="8229600" cy="4785395"/>
          </a:xfrm>
        </p:spPr>
        <p:txBody>
          <a:bodyPr/>
          <a:lstStyle/>
          <a:p>
            <a:r>
              <a:rPr lang="lv-LV" sz="2400" dirty="0">
                <a:latin typeface="Times New Roman" panose="02020603050405020304" pitchFamily="18" charset="0"/>
                <a:cs typeface="Times New Roman" panose="02020603050405020304" pitchFamily="18" charset="0"/>
              </a:rPr>
              <a:t>Klienta spējas un vēlme sadarboties – </a:t>
            </a:r>
            <a:r>
              <a:rPr lang="lv-LV" sz="2000" dirty="0">
                <a:latin typeface="Times New Roman" panose="02020603050405020304" pitchFamily="18" charset="0"/>
                <a:cs typeface="Times New Roman" panose="02020603050405020304" pitchFamily="18" charset="0"/>
              </a:rPr>
              <a:t>klientam jāpiekrīt programmai</a:t>
            </a:r>
          </a:p>
          <a:p>
            <a:r>
              <a:rPr lang="lv-LV" sz="2400" dirty="0">
                <a:latin typeface="Times New Roman" panose="02020603050405020304" pitchFamily="18" charset="0"/>
                <a:cs typeface="Times New Roman" panose="02020603050405020304" pitchFamily="18" charset="0"/>
              </a:rPr>
              <a:t>NVO piesaiste pakalpojuma nodrošināšanai </a:t>
            </a:r>
          </a:p>
          <a:p>
            <a:r>
              <a:rPr lang="lv-LV" sz="2400" dirty="0">
                <a:latin typeface="Times New Roman" panose="02020603050405020304" pitchFamily="18" charset="0"/>
                <a:cs typeface="Times New Roman" panose="02020603050405020304" pitchFamily="18" charset="0"/>
              </a:rPr>
              <a:t>Kompleksās klienta problēmas</a:t>
            </a:r>
          </a:p>
          <a:p>
            <a:r>
              <a:rPr lang="lv-LV" sz="2400" dirty="0">
                <a:latin typeface="Times New Roman" panose="02020603050405020304" pitchFamily="18" charset="0"/>
                <a:cs typeface="Times New Roman" panose="02020603050405020304" pitchFamily="18" charset="0"/>
              </a:rPr>
              <a:t>Klienta vajadzību noteikšana</a:t>
            </a: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15</a:t>
            </a:fld>
            <a:endParaRPr lang="lv-LV"/>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01008"/>
            <a:ext cx="6768752" cy="25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Virsraksts 4"/>
          <p:cNvSpPr>
            <a:spLocks noGrp="1"/>
          </p:cNvSpPr>
          <p:nvPr>
            <p:ph type="ctrTitle"/>
          </p:nvPr>
        </p:nvSpPr>
        <p:spPr/>
        <p:txBody>
          <a:bodyPr/>
          <a:lstStyle/>
          <a:p>
            <a:pPr eaLnBrk="1" hangingPunct="1"/>
            <a:endParaRPr lang="en-US" altLang="lv-LV" dirty="0">
              <a:latin typeface="+mn-lt"/>
            </a:endParaRPr>
          </a:p>
        </p:txBody>
      </p:sp>
      <p:sp>
        <p:nvSpPr>
          <p:cNvPr id="7" name="Virsraksts 1"/>
          <p:cNvSpPr txBox="1">
            <a:spLocks/>
          </p:cNvSpPr>
          <p:nvPr/>
        </p:nvSpPr>
        <p:spPr>
          <a:xfrm>
            <a:off x="107950" y="115888"/>
            <a:ext cx="8928100" cy="3960812"/>
          </a:xfrm>
          <a:prstGeom prst="rect">
            <a:avLst/>
          </a:prstGeom>
          <a:solidFill>
            <a:schemeClr val="bg1">
              <a:lumMod val="65000"/>
            </a:schemeClr>
          </a:solidFill>
          <a:ln w="9525" cap="flat" cmpd="sng" algn="ctr">
            <a:solidFill>
              <a:schemeClr val="bg1">
                <a:lumMod val="65000"/>
              </a:schemeClr>
            </a:solidFill>
            <a:prstDash val="solid"/>
          </a:ln>
          <a:effectLst/>
        </p:spPr>
        <p:style>
          <a:lnRef idx="1">
            <a:schemeClr val="dk1"/>
          </a:lnRef>
          <a:fillRef idx="2">
            <a:schemeClr val="dk1"/>
          </a:fillRef>
          <a:effectRef idx="1">
            <a:schemeClr val="dk1"/>
          </a:effectRef>
          <a:fontRef idx="minor">
            <a:schemeClr val="dk1"/>
          </a:fontRef>
        </p:style>
        <p:txBody>
          <a:bodyPr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lv-LV" dirty="0">
                <a:solidFill>
                  <a:schemeClr val="bg1"/>
                </a:solidFill>
                <a:latin typeface="Times New Roman" pitchFamily="18" charset="0"/>
                <a:cs typeface="Times New Roman" pitchFamily="18" charset="0"/>
              </a:rPr>
              <a:t>Paldies!</a:t>
            </a:r>
            <a:br>
              <a:rPr lang="lv-LV" dirty="0">
                <a:solidFill>
                  <a:schemeClr val="bg1"/>
                </a:solidFill>
                <a:latin typeface="Times New Roman" pitchFamily="18" charset="0"/>
                <a:cs typeface="Times New Roman" pitchFamily="18" charset="0"/>
              </a:rPr>
            </a:br>
            <a:endParaRPr lang="lv-LV" dirty="0">
              <a:solidFill>
                <a:schemeClr val="bg1"/>
              </a:solidFill>
              <a:latin typeface="Times New Roman" pitchFamily="18" charset="0"/>
              <a:cs typeface="Times New Roman" pitchFamily="18" charset="0"/>
            </a:endParaRPr>
          </a:p>
        </p:txBody>
      </p:sp>
      <p:sp>
        <p:nvSpPr>
          <p:cNvPr id="57348" name="Apakšvirsraksts 2"/>
          <p:cNvSpPr txBox="1">
            <a:spLocks/>
          </p:cNvSpPr>
          <p:nvPr/>
        </p:nvSpPr>
        <p:spPr bwMode="auto">
          <a:xfrm>
            <a:off x="107950" y="4149725"/>
            <a:ext cx="892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lv-LV" altLang="lv-LV">
              <a:solidFill>
                <a:srgbClr val="898989"/>
              </a:solidFill>
            </a:endParaRPr>
          </a:p>
          <a:p>
            <a:pPr algn="ctr" eaLnBrk="1" hangingPunct="1">
              <a:buFontTx/>
              <a:buNone/>
            </a:pPr>
            <a:r>
              <a:rPr lang="lv-LV" altLang="lv-LV">
                <a:latin typeface="Times New Roman" pitchFamily="18" charset="0"/>
                <a:cs typeface="Times New Roman" pitchFamily="18" charset="0"/>
              </a:rPr>
              <a:t>Rīgas Sociālais dienests</a:t>
            </a:r>
          </a:p>
        </p:txBody>
      </p:sp>
      <p:pic>
        <p:nvPicPr>
          <p:cNvPr id="573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289300"/>
            <a:ext cx="8382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6B43C36-EC7F-4391-AEF5-CF3EE0AFBA4B}"/>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xmlns="" id="{E98178C2-2CA4-4C65-B353-E805C2CB377A}"/>
              </a:ext>
            </a:extLst>
          </p:cNvPr>
          <p:cNvSpPr>
            <a:spLocks noGrp="1"/>
          </p:cNvSpPr>
          <p:nvPr>
            <p:ph idx="1"/>
          </p:nvPr>
        </p:nvSpPr>
        <p:spPr/>
        <p:txBody>
          <a:bodyPr/>
          <a:lstStyle/>
          <a:p>
            <a:endParaRPr lang="lv-LV" dirty="0"/>
          </a:p>
        </p:txBody>
      </p:sp>
      <p:sp>
        <p:nvSpPr>
          <p:cNvPr id="4" name="Datuma vietturis 3">
            <a:extLst>
              <a:ext uri="{FF2B5EF4-FFF2-40B4-BE49-F238E27FC236}">
                <a16:creationId xmlns:a16="http://schemas.microsoft.com/office/drawing/2014/main" xmlns="" id="{55305961-26F0-4255-AF3D-32FE94BB2E15}"/>
              </a:ext>
            </a:extLst>
          </p:cNvPr>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a:extLst>
              <a:ext uri="{FF2B5EF4-FFF2-40B4-BE49-F238E27FC236}">
                <a16:creationId xmlns:a16="http://schemas.microsoft.com/office/drawing/2014/main" xmlns="" id="{A5582FAD-9815-41BE-BC9D-AFCCE3ECC8EF}"/>
              </a:ext>
            </a:extLst>
          </p:cNvPr>
          <p:cNvSpPr>
            <a:spLocks noGrp="1"/>
          </p:cNvSpPr>
          <p:nvPr>
            <p:ph type="sldNum" sz="quarter" idx="12"/>
          </p:nvPr>
        </p:nvSpPr>
        <p:spPr/>
        <p:txBody>
          <a:bodyPr/>
          <a:lstStyle/>
          <a:p>
            <a:pPr>
              <a:defRPr/>
            </a:pPr>
            <a:fld id="{F7381AD8-4148-4C41-91C8-EF4A27639268}" type="slidenum">
              <a:rPr lang="lv-LV" smtClean="0"/>
              <a:pPr>
                <a:defRPr/>
              </a:pPr>
              <a:t>2</a:t>
            </a:fld>
            <a:endParaRPr lang="lv-LV"/>
          </a:p>
        </p:txBody>
      </p:sp>
      <p:pic>
        <p:nvPicPr>
          <p:cNvPr id="6" name="Picture 3">
            <a:extLst>
              <a:ext uri="{FF2B5EF4-FFF2-40B4-BE49-F238E27FC236}">
                <a16:creationId xmlns:a16="http://schemas.microsoft.com/office/drawing/2014/main" xmlns="" id="{5A9718C2-8915-414E-B699-F9B6CDD04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638"/>
            <a:ext cx="9144000" cy="679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09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F9FEE2F-F1D7-4FDD-BE6F-B889C91E8159}"/>
              </a:ext>
            </a:extLst>
          </p:cNvPr>
          <p:cNvSpPr>
            <a:spLocks noGrp="1"/>
          </p:cNvSpPr>
          <p:nvPr>
            <p:ph type="title"/>
          </p:nvPr>
        </p:nvSpPr>
        <p:spPr>
          <a:xfrm>
            <a:off x="457200" y="274638"/>
            <a:ext cx="8229600" cy="634082"/>
          </a:xfrm>
        </p:spPr>
        <p:txBody>
          <a:bodyPr/>
          <a:lstStyle/>
          <a:p>
            <a:r>
              <a:rPr lang="lv-LV" sz="2800" b="1" dirty="0">
                <a:latin typeface="Times New Roman" panose="02020603050405020304" pitchFamily="18" charset="0"/>
                <a:cs typeface="Times New Roman" panose="02020603050405020304" pitchFamily="18" charset="0"/>
              </a:rPr>
              <a:t>RSD darbinieki</a:t>
            </a:r>
          </a:p>
        </p:txBody>
      </p:sp>
      <p:sp>
        <p:nvSpPr>
          <p:cNvPr id="3" name="Satura vietturis 2">
            <a:extLst>
              <a:ext uri="{FF2B5EF4-FFF2-40B4-BE49-F238E27FC236}">
                <a16:creationId xmlns:a16="http://schemas.microsoft.com/office/drawing/2014/main" xmlns="" id="{C6FB387B-2E0B-4FFD-BA8D-80906F34AF24}"/>
              </a:ext>
            </a:extLst>
          </p:cNvPr>
          <p:cNvSpPr>
            <a:spLocks noGrp="1"/>
          </p:cNvSpPr>
          <p:nvPr>
            <p:ph idx="1"/>
          </p:nvPr>
        </p:nvSpPr>
        <p:spPr>
          <a:xfrm>
            <a:off x="457200" y="1196752"/>
            <a:ext cx="8229600" cy="4929411"/>
          </a:xfrm>
        </p:spPr>
        <p:txBody>
          <a:bodyPr/>
          <a:lstStyle/>
          <a:p>
            <a:pPr marL="457200" lvl="0" indent="-457200" eaLnBrk="1" fontAlgn="auto" hangingPunct="1">
              <a:spcBef>
                <a:spcPts val="0"/>
              </a:spcBef>
              <a:spcAft>
                <a:spcPts val="0"/>
              </a:spcAft>
              <a:buFontTx/>
              <a:buAutoNum type="arabicPeriod"/>
            </a:pPr>
            <a:r>
              <a:rPr lang="lv-LV" altLang="lv-LV" sz="2000" b="1" kern="1200" dirty="0">
                <a:solidFill>
                  <a:schemeClr val="tx1">
                    <a:lumMod val="85000"/>
                    <a:lumOff val="15000"/>
                  </a:schemeClr>
                </a:solidFill>
                <a:latin typeface="Times New Roman" panose="02020603050405020304" pitchFamily="18" charset="0"/>
                <a:cs typeface="Times New Roman" panose="02020603050405020304" pitchFamily="18" charset="0"/>
              </a:rPr>
              <a:t>Sociālie darbinieki sociālās palīdzības jomā </a:t>
            </a:r>
          </a:p>
          <a:p>
            <a:pPr marL="0" lvl="0" indent="0" eaLnBrk="1" fontAlgn="auto" hangingPunct="1">
              <a:spcBef>
                <a:spcPts val="0"/>
              </a:spcBef>
              <a:spcAft>
                <a:spcPts val="0"/>
              </a:spcAft>
              <a:buNone/>
            </a:pPr>
            <a:r>
              <a:rPr lang="lv-LV" altLang="lv-LV" sz="2000" kern="1200" dirty="0">
                <a:solidFill>
                  <a:schemeClr val="tx1">
                    <a:lumMod val="85000"/>
                    <a:lumOff val="15000"/>
                  </a:schemeClr>
                </a:solidFill>
                <a:latin typeface="Times New Roman" panose="02020603050405020304" pitchFamily="18" charset="0"/>
                <a:cs typeface="Times New Roman" panose="02020603050405020304" pitchFamily="18" charset="0"/>
              </a:rPr>
              <a:t>Sociālās palīdzības organizatori.</a:t>
            </a:r>
          </a:p>
          <a:p>
            <a:pPr marL="0" lvl="0" indent="0" eaLnBrk="1" fontAlgn="auto" hangingPunct="1">
              <a:spcBef>
                <a:spcPts val="0"/>
              </a:spcBef>
              <a:spcAft>
                <a:spcPts val="0"/>
              </a:spcAft>
              <a:buNone/>
            </a:pPr>
            <a:endParaRPr lang="lv-LV" altLang="lv-LV" sz="2000" b="1" kern="12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lvl="0" indent="0" eaLnBrk="1" fontAlgn="auto" hangingPunct="1">
              <a:spcBef>
                <a:spcPts val="0"/>
              </a:spcBef>
              <a:spcAft>
                <a:spcPts val="0"/>
              </a:spcAft>
              <a:buNone/>
            </a:pPr>
            <a:r>
              <a:rPr lang="lv-LV" altLang="lv-LV" sz="2000" b="1" kern="1200" dirty="0">
                <a:solidFill>
                  <a:schemeClr val="tx1">
                    <a:lumMod val="85000"/>
                    <a:lumOff val="15000"/>
                  </a:schemeClr>
                </a:solidFill>
                <a:latin typeface="Times New Roman" panose="02020603050405020304" pitchFamily="18" charset="0"/>
                <a:cs typeface="Times New Roman" panose="02020603050405020304" pitchFamily="18" charset="0"/>
              </a:rPr>
              <a:t>2. Sociālie darbinieki darbā ar gadījumiem: </a:t>
            </a:r>
          </a:p>
          <a:p>
            <a:pPr marL="0" lvl="0" indent="0" eaLnBrk="1" fontAlgn="auto" hangingPunct="1">
              <a:spcBef>
                <a:spcPts val="0"/>
              </a:spcBef>
              <a:spcAft>
                <a:spcPts val="0"/>
              </a:spcAft>
              <a:buNone/>
            </a:pPr>
            <a:r>
              <a:rPr lang="lv-LV" altLang="lv-LV" sz="1600" kern="1200" dirty="0">
                <a:solidFill>
                  <a:schemeClr val="tx1">
                    <a:lumMod val="85000"/>
                    <a:lumOff val="15000"/>
                  </a:schemeClr>
                </a:solidFill>
                <a:latin typeface="Times New Roman" panose="02020603050405020304" pitchFamily="18" charset="0"/>
                <a:ea typeface="+mn-ea"/>
                <a:cs typeface="Times New Roman" panose="02020603050405020304" pitchFamily="18" charset="0"/>
              </a:rPr>
              <a:t>         ar ģimenēm ar bērniem;</a:t>
            </a:r>
          </a:p>
          <a:p>
            <a:pPr marL="457200" lvl="1" indent="0" eaLnBrk="1" fontAlgn="auto" hangingPunct="1">
              <a:spcBef>
                <a:spcPts val="0"/>
              </a:spcBef>
              <a:spcAft>
                <a:spcPts val="0"/>
              </a:spcAft>
              <a:buNone/>
            </a:pPr>
            <a:r>
              <a:rPr lang="lv-LV" altLang="lv-LV" sz="1600" kern="1200" dirty="0">
                <a:solidFill>
                  <a:schemeClr val="tx1">
                    <a:lumMod val="85000"/>
                    <a:lumOff val="15000"/>
                  </a:schemeClr>
                </a:solidFill>
                <a:latin typeface="Times New Roman" panose="02020603050405020304" pitchFamily="18" charset="0"/>
                <a:ea typeface="+mn-ea"/>
                <a:cs typeface="Times New Roman" panose="02020603050405020304" pitchFamily="18" charset="0"/>
              </a:rPr>
              <a:t>ar pilngadīgām personām;</a:t>
            </a:r>
          </a:p>
          <a:p>
            <a:pPr marL="457200" lvl="1" indent="0" eaLnBrk="1" fontAlgn="auto" hangingPunct="1">
              <a:spcBef>
                <a:spcPts val="0"/>
              </a:spcBef>
              <a:spcAft>
                <a:spcPts val="0"/>
              </a:spcAft>
              <a:buNone/>
            </a:pPr>
            <a:r>
              <a:rPr lang="lv-LV" altLang="lv-LV" sz="1600" kern="1200" dirty="0">
                <a:solidFill>
                  <a:schemeClr val="tx1">
                    <a:lumMod val="85000"/>
                    <a:lumOff val="15000"/>
                  </a:schemeClr>
                </a:solidFill>
                <a:latin typeface="Times New Roman" panose="02020603050405020304" pitchFamily="18" charset="0"/>
                <a:ea typeface="+mn-ea"/>
                <a:cs typeface="Times New Roman" panose="02020603050405020304" pitchFamily="18" charset="0"/>
              </a:rPr>
              <a:t>ar pilngadīgiem bāreņiem;</a:t>
            </a:r>
          </a:p>
          <a:p>
            <a:pPr marL="457200" lvl="1" indent="0" eaLnBrk="1" fontAlgn="auto" hangingPunct="1">
              <a:spcBef>
                <a:spcPts val="0"/>
              </a:spcBef>
              <a:spcAft>
                <a:spcPts val="0"/>
              </a:spcAft>
              <a:buNone/>
            </a:pPr>
            <a:r>
              <a:rPr lang="lv-LV" altLang="lv-LV" sz="1600" kern="1200" dirty="0">
                <a:solidFill>
                  <a:schemeClr val="tx1">
                    <a:lumMod val="85000"/>
                    <a:lumOff val="15000"/>
                  </a:schemeClr>
                </a:solidFill>
                <a:latin typeface="Times New Roman" panose="02020603050405020304" pitchFamily="18" charset="0"/>
                <a:ea typeface="+mn-ea"/>
                <a:cs typeface="Times New Roman" panose="02020603050405020304" pitchFamily="18" charset="0"/>
              </a:rPr>
              <a:t>ar bērniem ar funkcionāliem traucējumiem.</a:t>
            </a:r>
          </a:p>
          <a:p>
            <a:pPr marL="0" lvl="0" indent="0" eaLnBrk="1" fontAlgn="auto" hangingPunct="1">
              <a:spcBef>
                <a:spcPts val="0"/>
              </a:spcBef>
              <a:spcAft>
                <a:spcPts val="0"/>
              </a:spcAft>
              <a:buNone/>
            </a:pPr>
            <a:endParaRPr lang="lv-LV" altLang="lv-LV" sz="2000" kern="12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lvl="0" indent="0" eaLnBrk="1" fontAlgn="auto" hangingPunct="1">
              <a:spcBef>
                <a:spcPts val="0"/>
              </a:spcBef>
              <a:spcAft>
                <a:spcPts val="0"/>
              </a:spcAft>
              <a:buNone/>
            </a:pPr>
            <a:r>
              <a:rPr lang="lv-LV" altLang="lv-LV" sz="2000" b="1" kern="1200" dirty="0">
                <a:solidFill>
                  <a:schemeClr val="tx1">
                    <a:lumMod val="85000"/>
                    <a:lumOff val="15000"/>
                  </a:schemeClr>
                </a:solidFill>
                <a:latin typeface="Times New Roman" panose="02020603050405020304" pitchFamily="18" charset="0"/>
                <a:cs typeface="Times New Roman" panose="02020603050405020304" pitchFamily="18" charset="0"/>
              </a:rPr>
              <a:t>3. Sociālie darbinieki pilngadīgām personām </a:t>
            </a:r>
            <a:r>
              <a:rPr lang="lv-LV" altLang="lv-LV" sz="2000" kern="1200" dirty="0">
                <a:solidFill>
                  <a:schemeClr val="tx1">
                    <a:lumMod val="85000"/>
                    <a:lumOff val="15000"/>
                  </a:schemeClr>
                </a:solidFill>
                <a:latin typeface="Times New Roman" panose="02020603050405020304" pitchFamily="18" charset="0"/>
                <a:cs typeface="Times New Roman" panose="02020603050405020304" pitchFamily="18" charset="0"/>
              </a:rPr>
              <a:t>pakalpojumu jomā (sociālās aprūpe un sociālās rehabilitācija)</a:t>
            </a:r>
            <a:endParaRPr lang="lv-LV" dirty="0"/>
          </a:p>
        </p:txBody>
      </p:sp>
      <p:sp>
        <p:nvSpPr>
          <p:cNvPr id="4" name="Datuma vietturis 3">
            <a:extLst>
              <a:ext uri="{FF2B5EF4-FFF2-40B4-BE49-F238E27FC236}">
                <a16:creationId xmlns:a16="http://schemas.microsoft.com/office/drawing/2014/main" xmlns="" id="{7548C6AC-C0AA-4987-A543-6CC38D5F0FE1}"/>
              </a:ext>
            </a:extLst>
          </p:cNvPr>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a:extLst>
              <a:ext uri="{FF2B5EF4-FFF2-40B4-BE49-F238E27FC236}">
                <a16:creationId xmlns:a16="http://schemas.microsoft.com/office/drawing/2014/main" xmlns="" id="{F6452D11-306F-4B9E-A3B9-E90A6104CF77}"/>
              </a:ext>
            </a:extLst>
          </p:cNvPr>
          <p:cNvSpPr>
            <a:spLocks noGrp="1"/>
          </p:cNvSpPr>
          <p:nvPr>
            <p:ph type="sldNum" sz="quarter" idx="12"/>
          </p:nvPr>
        </p:nvSpPr>
        <p:spPr/>
        <p:txBody>
          <a:bodyPr/>
          <a:lstStyle/>
          <a:p>
            <a:pPr>
              <a:defRPr/>
            </a:pPr>
            <a:fld id="{F7381AD8-4148-4C41-91C8-EF4A27639268}" type="slidenum">
              <a:rPr lang="lv-LV" smtClean="0"/>
              <a:pPr>
                <a:defRPr/>
              </a:pPr>
              <a:t>3</a:t>
            </a:fld>
            <a:endParaRPr lang="lv-LV" dirty="0"/>
          </a:p>
        </p:txBody>
      </p:sp>
    </p:spTree>
    <p:extLst>
      <p:ext uri="{BB962C8B-B14F-4D97-AF65-F5344CB8AC3E}">
        <p14:creationId xmlns:p14="http://schemas.microsoft.com/office/powerpoint/2010/main" val="353792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7ECE2E0-94F4-42D5-9FD7-DE75C7EB9407}"/>
              </a:ext>
            </a:extLst>
          </p:cNvPr>
          <p:cNvSpPr>
            <a:spLocks noGrp="1"/>
          </p:cNvSpPr>
          <p:nvPr>
            <p:ph type="title"/>
          </p:nvPr>
        </p:nvSpPr>
        <p:spPr>
          <a:xfrm>
            <a:off x="457200" y="274638"/>
            <a:ext cx="8229600" cy="850106"/>
          </a:xfrm>
        </p:spPr>
        <p:txBody>
          <a:bodyPr/>
          <a:lstStyle/>
          <a:p>
            <a:r>
              <a:rPr lang="lv-LV" sz="2800" b="1" dirty="0">
                <a:latin typeface="Times New Roman" panose="02020603050405020304" pitchFamily="18" charset="0"/>
                <a:cs typeface="Times New Roman" panose="02020603050405020304" pitchFamily="18" charset="0"/>
              </a:rPr>
              <a:t>Sociālais darbs ar pilngadīgām personām GRT</a:t>
            </a:r>
          </a:p>
        </p:txBody>
      </p:sp>
      <p:sp>
        <p:nvSpPr>
          <p:cNvPr id="4" name="Datuma vietturis 3">
            <a:extLst>
              <a:ext uri="{FF2B5EF4-FFF2-40B4-BE49-F238E27FC236}">
                <a16:creationId xmlns:a16="http://schemas.microsoft.com/office/drawing/2014/main" xmlns="" id="{8E469DDE-0686-4827-9407-565E65722DFF}"/>
              </a:ext>
            </a:extLst>
          </p:cNvPr>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a:extLst>
              <a:ext uri="{FF2B5EF4-FFF2-40B4-BE49-F238E27FC236}">
                <a16:creationId xmlns:a16="http://schemas.microsoft.com/office/drawing/2014/main" xmlns="" id="{50E9B266-937A-43F3-ADF2-D047A655A3EF}"/>
              </a:ext>
            </a:extLst>
          </p:cNvPr>
          <p:cNvSpPr>
            <a:spLocks noGrp="1"/>
          </p:cNvSpPr>
          <p:nvPr>
            <p:ph type="sldNum" sz="quarter" idx="12"/>
          </p:nvPr>
        </p:nvSpPr>
        <p:spPr/>
        <p:txBody>
          <a:bodyPr/>
          <a:lstStyle/>
          <a:p>
            <a:pPr>
              <a:defRPr/>
            </a:pPr>
            <a:fld id="{F7381AD8-4148-4C41-91C8-EF4A27639268}" type="slidenum">
              <a:rPr lang="lv-LV" smtClean="0"/>
              <a:pPr>
                <a:defRPr/>
              </a:pPr>
              <a:t>4</a:t>
            </a:fld>
            <a:endParaRPr lang="lv-LV"/>
          </a:p>
        </p:txBody>
      </p:sp>
      <p:sp>
        <p:nvSpPr>
          <p:cNvPr id="9" name="Satura vietturis 8">
            <a:extLst>
              <a:ext uri="{FF2B5EF4-FFF2-40B4-BE49-F238E27FC236}">
                <a16:creationId xmlns:a16="http://schemas.microsoft.com/office/drawing/2014/main" xmlns="" id="{75EE3D7A-2159-466E-A717-ED850029D8B9}"/>
              </a:ext>
            </a:extLst>
          </p:cNvPr>
          <p:cNvSpPr>
            <a:spLocks noGrp="1"/>
          </p:cNvSpPr>
          <p:nvPr>
            <p:ph idx="1"/>
          </p:nvPr>
        </p:nvSpPr>
        <p:spPr>
          <a:xfrm>
            <a:off x="457200" y="1196752"/>
            <a:ext cx="8229600" cy="5112568"/>
          </a:xfrm>
        </p:spPr>
        <p:txBody>
          <a:bodyPr/>
          <a:lstStyle/>
          <a:p>
            <a:pPr marL="0" indent="0">
              <a:buNone/>
            </a:pPr>
            <a:r>
              <a:rPr lang="lv-LV" sz="2200" b="1" dirty="0">
                <a:latin typeface="Times New Roman" panose="02020603050405020304" pitchFamily="18" charset="0"/>
                <a:cs typeface="Times New Roman" panose="02020603050405020304" pitchFamily="18" charset="0"/>
              </a:rPr>
              <a:t>Redzeslokā nonāk: </a:t>
            </a:r>
          </a:p>
          <a:p>
            <a:pPr marL="0" indent="0">
              <a:buNone/>
            </a:pPr>
            <a:endParaRPr lang="lv-LV" sz="2200" b="1" dirty="0">
              <a:latin typeface="Times New Roman" panose="02020603050405020304" pitchFamily="18" charset="0"/>
              <a:cs typeface="Times New Roman" panose="02020603050405020304" pitchFamily="18" charset="0"/>
            </a:endParaRPr>
          </a:p>
          <a:p>
            <a:r>
              <a:rPr lang="lv-LV" sz="2200" dirty="0">
                <a:latin typeface="Times New Roman" panose="02020603050405020304" pitchFamily="18" charset="0"/>
                <a:cs typeface="Times New Roman" panose="02020603050405020304" pitchFamily="18" charset="0"/>
              </a:rPr>
              <a:t>informācija no kaimiņiem (visbiežāk);</a:t>
            </a:r>
          </a:p>
          <a:p>
            <a:r>
              <a:rPr lang="lv-LV" sz="2200" dirty="0">
                <a:latin typeface="Times New Roman" panose="02020603050405020304" pitchFamily="18" charset="0"/>
                <a:cs typeface="Times New Roman" panose="02020603050405020304" pitchFamily="18" charset="0"/>
              </a:rPr>
              <a:t>slimnīcas, Dzemdību nams;</a:t>
            </a:r>
          </a:p>
          <a:p>
            <a:r>
              <a:rPr lang="lv-LV" sz="2200" dirty="0">
                <a:latin typeface="Times New Roman" panose="02020603050405020304" pitchFamily="18" charset="0"/>
                <a:cs typeface="Times New Roman" panose="02020603050405020304" pitchFamily="18" charset="0"/>
              </a:rPr>
              <a:t>RSD saņem informāciju no citām institūcijām, kas pēc piederības </a:t>
            </a:r>
            <a:r>
              <a:rPr lang="lv-LV" sz="2200" dirty="0" err="1">
                <a:latin typeface="Times New Roman" panose="02020603050405020304" pitchFamily="18" charset="0"/>
                <a:cs typeface="Times New Roman" panose="02020603050405020304" pitchFamily="18" charset="0"/>
              </a:rPr>
              <a:t>sūta</a:t>
            </a:r>
            <a:r>
              <a:rPr lang="lv-LV" sz="2200" dirty="0">
                <a:latin typeface="Times New Roman" panose="02020603050405020304" pitchFamily="18" charset="0"/>
                <a:cs typeface="Times New Roman" panose="02020603050405020304" pitchFamily="18" charset="0"/>
              </a:rPr>
              <a:t> RSD rīcībai;</a:t>
            </a:r>
          </a:p>
          <a:p>
            <a:r>
              <a:rPr lang="lv-LV" sz="2200" dirty="0">
                <a:latin typeface="Times New Roman" panose="02020603050405020304" pitchFamily="18" charset="0"/>
                <a:cs typeface="Times New Roman" panose="02020603050405020304" pitchFamily="18" charset="0"/>
              </a:rPr>
              <a:t>vēršas tuvinieki;</a:t>
            </a:r>
          </a:p>
          <a:p>
            <a:r>
              <a:rPr lang="lv-LV" sz="2200" dirty="0">
                <a:latin typeface="Times New Roman" panose="02020603050405020304" pitchFamily="18" charset="0"/>
                <a:cs typeface="Times New Roman" panose="02020603050405020304" pitchFamily="18" charset="0"/>
              </a:rPr>
              <a:t>paši klienti vēršas RSD pēc sociālās palīdzības (SD sadarbība ar sociālās palīdzības organizatoru).</a:t>
            </a:r>
          </a:p>
          <a:p>
            <a:pPr marL="0" indent="0">
              <a:buNone/>
            </a:pPr>
            <a:endParaRPr lang="lv-LV" dirty="0"/>
          </a:p>
        </p:txBody>
      </p:sp>
      <p:pic>
        <p:nvPicPr>
          <p:cNvPr id="11" name="Attēls 10">
            <a:extLst>
              <a:ext uri="{FF2B5EF4-FFF2-40B4-BE49-F238E27FC236}">
                <a16:creationId xmlns:a16="http://schemas.microsoft.com/office/drawing/2014/main" xmlns="" id="{ED008F56-7345-4DF3-96C7-E686B0E3B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283" y="4653136"/>
            <a:ext cx="3101101" cy="1872208"/>
          </a:xfrm>
          <a:prstGeom prst="rect">
            <a:avLst/>
          </a:prstGeom>
        </p:spPr>
      </p:pic>
    </p:spTree>
    <p:extLst>
      <p:ext uri="{BB962C8B-B14F-4D97-AF65-F5344CB8AC3E}">
        <p14:creationId xmlns:p14="http://schemas.microsoft.com/office/powerpoint/2010/main" val="315162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1C59DE66-7B5D-4088-86CD-46ED6A480411}"/>
              </a:ext>
            </a:extLst>
          </p:cNvPr>
          <p:cNvSpPr>
            <a:spLocks noGrp="1"/>
          </p:cNvSpPr>
          <p:nvPr>
            <p:ph type="title"/>
          </p:nvPr>
        </p:nvSpPr>
        <p:spPr>
          <a:xfrm>
            <a:off x="457200" y="274638"/>
            <a:ext cx="8229600" cy="706090"/>
          </a:xfrm>
        </p:spPr>
        <p:txBody>
          <a:bodyPr/>
          <a:lstStyle/>
          <a:p>
            <a:r>
              <a:rPr lang="lv-LV" sz="2800" b="1" dirty="0">
                <a:solidFill>
                  <a:srgbClr val="000000"/>
                </a:solidFill>
                <a:latin typeface="Times New Roman" panose="02020603050405020304" pitchFamily="18" charset="0"/>
                <a:cs typeface="Times New Roman" panose="02020603050405020304" pitchFamily="18" charset="0"/>
              </a:rPr>
              <a:t>SD darbības, uzsākot darbu ar gadījumu</a:t>
            </a:r>
            <a:endParaRPr lang="lv-LV" sz="2800" dirty="0"/>
          </a:p>
        </p:txBody>
      </p:sp>
      <p:sp>
        <p:nvSpPr>
          <p:cNvPr id="3" name="Satura vietturis 2">
            <a:extLst>
              <a:ext uri="{FF2B5EF4-FFF2-40B4-BE49-F238E27FC236}">
                <a16:creationId xmlns:a16="http://schemas.microsoft.com/office/drawing/2014/main" xmlns="" id="{5AB047F5-36EF-41F0-8150-9878F0FA13E6}"/>
              </a:ext>
            </a:extLst>
          </p:cNvPr>
          <p:cNvSpPr>
            <a:spLocks noGrp="1"/>
          </p:cNvSpPr>
          <p:nvPr>
            <p:ph idx="1"/>
          </p:nvPr>
        </p:nvSpPr>
        <p:spPr>
          <a:xfrm>
            <a:off x="457200" y="980728"/>
            <a:ext cx="8229600" cy="5145435"/>
          </a:xfrm>
        </p:spPr>
        <p:txBody>
          <a:bodyPr/>
          <a:lstStyle/>
          <a:p>
            <a:pPr lvl="0"/>
            <a:r>
              <a:rPr lang="lv-LV" sz="1800" dirty="0">
                <a:solidFill>
                  <a:srgbClr val="000000"/>
                </a:solidFill>
                <a:latin typeface="Times New Roman" panose="02020603050405020304" pitchFamily="18" charset="0"/>
                <a:cs typeface="Times New Roman" panose="02020603050405020304" pitchFamily="18" charset="0"/>
              </a:rPr>
              <a:t>saruna ar tuviniekiem, informācijas sniedzēju;</a:t>
            </a:r>
          </a:p>
          <a:p>
            <a:pPr lvl="0"/>
            <a:r>
              <a:rPr lang="lv-LV" sz="1800" dirty="0">
                <a:solidFill>
                  <a:srgbClr val="000000"/>
                </a:solidFill>
                <a:latin typeface="Times New Roman" panose="02020603050405020304" pitchFamily="18" charset="0"/>
                <a:cs typeface="Times New Roman" panose="02020603050405020304" pitchFamily="18" charset="0"/>
              </a:rPr>
              <a:t>kontakta dibināšana ar klientu;</a:t>
            </a:r>
          </a:p>
          <a:p>
            <a:pPr lvl="0"/>
            <a:r>
              <a:rPr lang="lv-LV" sz="1800" dirty="0">
                <a:solidFill>
                  <a:srgbClr val="000000"/>
                </a:solidFill>
                <a:latin typeface="Times New Roman" panose="02020603050405020304" pitchFamily="18" charset="0"/>
                <a:cs typeface="Times New Roman" panose="02020603050405020304" pitchFamily="18" charset="0"/>
              </a:rPr>
              <a:t>apsekošana dzīvesvietā (sociālās situācijas un sociālās funkcionēšanas </a:t>
            </a:r>
            <a:r>
              <a:rPr lang="lv-LV" sz="1800" dirty="0" err="1">
                <a:solidFill>
                  <a:srgbClr val="000000"/>
                </a:solidFill>
                <a:latin typeface="Times New Roman" panose="02020603050405020304" pitchFamily="18" charset="0"/>
                <a:cs typeface="Times New Roman" panose="02020603050405020304" pitchFamily="18" charset="0"/>
              </a:rPr>
              <a:t>izvērtējums</a:t>
            </a:r>
            <a:r>
              <a:rPr lang="lv-LV" sz="1800" dirty="0">
                <a:solidFill>
                  <a:srgbClr val="000000"/>
                </a:solidFill>
                <a:latin typeface="Times New Roman" panose="02020603050405020304" pitchFamily="18" charset="0"/>
                <a:cs typeface="Times New Roman" panose="02020603050405020304" pitchFamily="18" charset="0"/>
              </a:rPr>
              <a:t>);</a:t>
            </a:r>
          </a:p>
          <a:p>
            <a:pPr lvl="0"/>
            <a:r>
              <a:rPr lang="lv-LV" sz="1800" dirty="0">
                <a:solidFill>
                  <a:srgbClr val="000000"/>
                </a:solidFill>
                <a:latin typeface="Times New Roman" panose="02020603050405020304" pitchFamily="18" charset="0"/>
                <a:cs typeface="Times New Roman" panose="02020603050405020304" pitchFamily="18" charset="0"/>
              </a:rPr>
              <a:t>tikšanās ar iesaistītajiem speciālistiem (policija, psihiatrs, namu </a:t>
            </a:r>
            <a:r>
              <a:rPr lang="lv-LV" sz="1800" dirty="0" err="1">
                <a:solidFill>
                  <a:srgbClr val="000000"/>
                </a:solidFill>
                <a:latin typeface="Times New Roman" panose="02020603050405020304" pitchFamily="18" charset="0"/>
                <a:cs typeface="Times New Roman" panose="02020603050405020304" pitchFamily="18" charset="0"/>
              </a:rPr>
              <a:t>apsaimniekotājs</a:t>
            </a:r>
            <a:r>
              <a:rPr lang="lv-LV" sz="1800" dirty="0">
                <a:solidFill>
                  <a:srgbClr val="000000"/>
                </a:solidFill>
                <a:latin typeface="Times New Roman" panose="02020603050405020304" pitchFamily="18" charset="0"/>
                <a:cs typeface="Times New Roman" panose="02020603050405020304" pitchFamily="18" charset="0"/>
              </a:rPr>
              <a:t>, Rīgas domes institūcijas u.c.); </a:t>
            </a:r>
          </a:p>
          <a:p>
            <a:pPr lvl="0"/>
            <a:r>
              <a:rPr lang="lv-LV" sz="1800" dirty="0">
                <a:solidFill>
                  <a:srgbClr val="000000"/>
                </a:solidFill>
                <a:latin typeface="Times New Roman" panose="02020603050405020304" pitchFamily="18" charset="0"/>
                <a:cs typeface="Times New Roman" panose="02020603050405020304" pitchFamily="18" charset="0"/>
              </a:rPr>
              <a:t>sociālās rehabilitācijas plāna izstrādāšana; </a:t>
            </a:r>
          </a:p>
          <a:p>
            <a:pPr lvl="0"/>
            <a:r>
              <a:rPr lang="lv-LV" sz="1800" dirty="0">
                <a:solidFill>
                  <a:srgbClr val="000000"/>
                </a:solidFill>
                <a:latin typeface="Times New Roman" panose="02020603050405020304" pitchFamily="18" charset="0"/>
                <a:cs typeface="Times New Roman" panose="02020603050405020304" pitchFamily="18" charset="0"/>
              </a:rPr>
              <a:t>atbilstošu sociālo pakalpojumu piesaiste (ģimenes asistents u.c.). </a:t>
            </a:r>
          </a:p>
          <a:p>
            <a:pPr marL="0" lvl="0" indent="0">
              <a:buNone/>
            </a:pPr>
            <a:endParaRPr lang="lv-LV" sz="1800" dirty="0">
              <a:solidFill>
                <a:srgbClr val="000000"/>
              </a:solidFill>
              <a:latin typeface="Times New Roman" panose="02020603050405020304" pitchFamily="18" charset="0"/>
              <a:cs typeface="Times New Roman" panose="02020603050405020304" pitchFamily="18" charset="0"/>
            </a:endParaRPr>
          </a:p>
          <a:p>
            <a:pPr lvl="0"/>
            <a:r>
              <a:rPr lang="lv-LV" sz="1800" b="1" dirty="0">
                <a:solidFill>
                  <a:srgbClr val="000000"/>
                </a:solidFill>
                <a:latin typeface="Times New Roman" panose="02020603050405020304" pitchFamily="18" charset="0"/>
                <a:cs typeface="Times New Roman" panose="02020603050405020304" pitchFamily="18" charset="0"/>
              </a:rPr>
              <a:t>Grūtības: </a:t>
            </a:r>
            <a:r>
              <a:rPr lang="lv-LV" sz="1800" dirty="0">
                <a:solidFill>
                  <a:srgbClr val="000000"/>
                </a:solidFill>
                <a:latin typeface="Times New Roman" panose="02020603050405020304" pitchFamily="18" charset="0"/>
                <a:cs typeface="Times New Roman" panose="02020603050405020304" pitchFamily="18" charset="0"/>
              </a:rPr>
              <a:t>klients nesadarbojas, nekritiska attieksme pret savu saslimšanu, neatzīst problēmas.</a:t>
            </a:r>
          </a:p>
          <a:p>
            <a:pPr lvl="0"/>
            <a:r>
              <a:rPr lang="lv-LV" sz="1800" b="1" dirty="0">
                <a:solidFill>
                  <a:srgbClr val="000000"/>
                </a:solidFill>
                <a:latin typeface="Times New Roman" panose="02020603050405020304" pitchFamily="18" charset="0"/>
                <a:cs typeface="Times New Roman" panose="02020603050405020304" pitchFamily="18" charset="0"/>
              </a:rPr>
              <a:t>Sasniegumi:</a:t>
            </a:r>
            <a:r>
              <a:rPr lang="lv-LV" sz="2400" b="1" dirty="0">
                <a:solidFill>
                  <a:srgbClr val="000000"/>
                </a:solidFill>
                <a:latin typeface="Times New Roman" panose="02020603050405020304" pitchFamily="18" charset="0"/>
                <a:cs typeface="Times New Roman" panose="02020603050405020304" pitchFamily="18" charset="0"/>
              </a:rPr>
              <a:t> </a:t>
            </a:r>
            <a:r>
              <a:rPr lang="lv-LV" sz="1800" dirty="0">
                <a:solidFill>
                  <a:srgbClr val="000000"/>
                </a:solidFill>
                <a:latin typeface="Times New Roman" panose="02020603050405020304" pitchFamily="18" charset="0"/>
                <a:cs typeface="Times New Roman" panose="02020603050405020304" pitchFamily="18" charset="0"/>
              </a:rPr>
              <a:t>ir pakalpojumu grozs, ko piedāvāt klientiem  - specializētās darbnīcas, grupu dzīvokļi, ģimenes asistents, dienas aprūpes centri, īslaicīgās uzturēšanās mītne, individuālās sociālās rehabilitācijas programmas, naktspatversme, sociālās aprūpes pakalpojumi dzīvesvietā (siltās pusdienas) </a:t>
            </a:r>
            <a:r>
              <a:rPr lang="lv-LV" sz="1800" dirty="0" err="1">
                <a:solidFill>
                  <a:srgbClr val="000000"/>
                </a:solidFill>
                <a:latin typeface="Times New Roman" panose="02020603050405020304" pitchFamily="18" charset="0"/>
                <a:cs typeface="Times New Roman" panose="02020603050405020304" pitchFamily="18" charset="0"/>
              </a:rPr>
              <a:t>u.c</a:t>
            </a:r>
            <a:endParaRPr lang="lv-LV" dirty="0"/>
          </a:p>
        </p:txBody>
      </p:sp>
      <p:sp>
        <p:nvSpPr>
          <p:cNvPr id="4" name="Datuma vietturis 3">
            <a:extLst>
              <a:ext uri="{FF2B5EF4-FFF2-40B4-BE49-F238E27FC236}">
                <a16:creationId xmlns:a16="http://schemas.microsoft.com/office/drawing/2014/main" xmlns="" id="{6530C0F5-1681-4A47-8298-FFBEB64DBA91}"/>
              </a:ext>
            </a:extLst>
          </p:cNvPr>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a:extLst>
              <a:ext uri="{FF2B5EF4-FFF2-40B4-BE49-F238E27FC236}">
                <a16:creationId xmlns:a16="http://schemas.microsoft.com/office/drawing/2014/main" xmlns="" id="{5FB2DF61-E161-47E5-ACDA-04CB02B31BF8}"/>
              </a:ext>
            </a:extLst>
          </p:cNvPr>
          <p:cNvSpPr>
            <a:spLocks noGrp="1"/>
          </p:cNvSpPr>
          <p:nvPr>
            <p:ph type="sldNum" sz="quarter" idx="12"/>
          </p:nvPr>
        </p:nvSpPr>
        <p:spPr/>
        <p:txBody>
          <a:bodyPr/>
          <a:lstStyle/>
          <a:p>
            <a:pPr>
              <a:defRPr/>
            </a:pPr>
            <a:fld id="{F7381AD8-4148-4C41-91C8-EF4A27639268}" type="slidenum">
              <a:rPr lang="lv-LV" smtClean="0"/>
              <a:pPr>
                <a:defRPr/>
              </a:pPr>
              <a:t>5</a:t>
            </a:fld>
            <a:endParaRPr lang="lv-LV"/>
          </a:p>
        </p:txBody>
      </p:sp>
      <p:pic>
        <p:nvPicPr>
          <p:cNvPr id="7" name="Attēls 6">
            <a:extLst>
              <a:ext uri="{FF2B5EF4-FFF2-40B4-BE49-F238E27FC236}">
                <a16:creationId xmlns:a16="http://schemas.microsoft.com/office/drawing/2014/main" xmlns="" id="{C6A5C515-7C6F-4A7E-B183-4568D7226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301208"/>
            <a:ext cx="1318456" cy="1318456"/>
          </a:xfrm>
          <a:prstGeom prst="rect">
            <a:avLst/>
          </a:prstGeom>
        </p:spPr>
      </p:pic>
    </p:spTree>
    <p:extLst>
      <p:ext uri="{BB962C8B-B14F-4D97-AF65-F5344CB8AC3E}">
        <p14:creationId xmlns:p14="http://schemas.microsoft.com/office/powerpoint/2010/main" val="74200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778098"/>
          </a:xfrm>
        </p:spPr>
        <p:txBody>
          <a:bodyPr/>
          <a:lstStyle/>
          <a:p>
            <a:r>
              <a:rPr lang="lv-LV" sz="3200" b="1" dirty="0">
                <a:latin typeface="Times New Roman" panose="02020603050405020304" pitchFamily="18" charset="0"/>
                <a:cs typeface="Times New Roman" panose="02020603050405020304" pitchFamily="18" charset="0"/>
              </a:rPr>
              <a:t>Kāpēc radās vajadzība?</a:t>
            </a:r>
          </a:p>
        </p:txBody>
      </p:sp>
      <p:sp>
        <p:nvSpPr>
          <p:cNvPr id="3" name="Satura vietturis 2"/>
          <p:cNvSpPr>
            <a:spLocks noGrp="1"/>
          </p:cNvSpPr>
          <p:nvPr>
            <p:ph idx="1"/>
          </p:nvPr>
        </p:nvSpPr>
        <p:spPr>
          <a:xfrm>
            <a:off x="-1224930" y="1218716"/>
            <a:ext cx="8229600" cy="4785395"/>
          </a:xfrm>
        </p:spPr>
        <p:txBody>
          <a:bodyPr/>
          <a:lstStyle/>
          <a:p>
            <a:pPr marL="0" indent="0">
              <a:buNone/>
            </a:pPr>
            <a:endParaRPr lang="lv-LV" sz="2400" dirty="0">
              <a:latin typeface="Times New Roman" panose="02020603050405020304" pitchFamily="18" charset="0"/>
              <a:cs typeface="Times New Roman" panose="02020603050405020304" pitchFamily="18" charset="0"/>
            </a:endParaRPr>
          </a:p>
          <a:p>
            <a:pPr marL="0" indent="0">
              <a:buNone/>
            </a:pPr>
            <a:endParaRPr lang="lv-LV" sz="2400" dirty="0">
              <a:latin typeface="Times New Roman" panose="02020603050405020304" pitchFamily="18" charset="0"/>
              <a:cs typeface="Times New Roman" panose="02020603050405020304" pitchFamily="18" charset="0"/>
            </a:endParaRPr>
          </a:p>
          <a:p>
            <a:pPr marL="0" indent="0">
              <a:buNone/>
            </a:pPr>
            <a:endParaRPr lang="lv-LV" sz="2400" dirty="0">
              <a:latin typeface="Times New Roman" panose="02020603050405020304" pitchFamily="18" charset="0"/>
              <a:cs typeface="Times New Roman" panose="02020603050405020304" pitchFamily="18" charset="0"/>
            </a:endParaRPr>
          </a:p>
          <a:p>
            <a:pPr marL="0" indent="0">
              <a:buNone/>
            </a:pPr>
            <a:endParaRPr lang="lv-LV" sz="2400" dirty="0">
              <a:latin typeface="Times New Roman" panose="02020603050405020304" pitchFamily="18" charset="0"/>
              <a:cs typeface="Times New Roman" panose="02020603050405020304" pitchFamily="18" charset="0"/>
            </a:endParaRPr>
          </a:p>
          <a:p>
            <a:endParaRPr lang="lv-LV" sz="1400" dirty="0"/>
          </a:p>
          <a:p>
            <a:endParaRPr lang="lv-LV" sz="2000" dirty="0"/>
          </a:p>
        </p:txBody>
      </p:sp>
      <p:sp>
        <p:nvSpPr>
          <p:cNvPr id="4" name="Datuma vietturis 3"/>
          <p:cNvSpPr>
            <a:spLocks noGrp="1"/>
          </p:cNvSpPr>
          <p:nvPr>
            <p:ph type="dt" sz="half" idx="10"/>
          </p:nvPr>
        </p:nvSpPr>
        <p:spPr/>
        <p:txBody>
          <a:bodyPr/>
          <a:lstStyle/>
          <a:p>
            <a:pPr>
              <a:defRPr/>
            </a:pPr>
            <a:fld id="{0EB2EE9A-44DE-4F49-8455-34EBEA6E39A4}"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6</a:t>
            </a:fld>
            <a:endParaRPr lang="lv-LV"/>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02410"/>
            <a:ext cx="1589484" cy="99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ula 5">
            <a:extLst>
              <a:ext uri="{FF2B5EF4-FFF2-40B4-BE49-F238E27FC236}">
                <a16:creationId xmlns:a16="http://schemas.microsoft.com/office/drawing/2014/main" xmlns="" id="{DB3085E4-B77B-48F6-A2C9-AD181F332639}"/>
              </a:ext>
            </a:extLst>
          </p:cNvPr>
          <p:cNvGraphicFramePr>
            <a:graphicFrameLocks noGrp="1"/>
          </p:cNvGraphicFramePr>
          <p:nvPr>
            <p:extLst>
              <p:ext uri="{D42A27DB-BD31-4B8C-83A1-F6EECF244321}">
                <p14:modId xmlns:p14="http://schemas.microsoft.com/office/powerpoint/2010/main" val="249141414"/>
              </p:ext>
            </p:extLst>
          </p:nvPr>
        </p:nvGraphicFramePr>
        <p:xfrm>
          <a:off x="457200" y="1052736"/>
          <a:ext cx="8229600" cy="5558860"/>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xmlns="" val="1512692216"/>
                    </a:ext>
                  </a:extLst>
                </a:gridCol>
                <a:gridCol w="5987008">
                  <a:extLst>
                    <a:ext uri="{9D8B030D-6E8A-4147-A177-3AD203B41FA5}">
                      <a16:colId xmlns:a16="http://schemas.microsoft.com/office/drawing/2014/main" xmlns="" val="1522247059"/>
                    </a:ext>
                  </a:extLst>
                </a:gridCol>
              </a:tblGrid>
              <a:tr h="575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solidFill>
                            <a:schemeClr val="tx1"/>
                          </a:solidFill>
                          <a:latin typeface="Times New Roman" panose="02020603050405020304" pitchFamily="18" charset="0"/>
                          <a:cs typeface="Times New Roman" panose="02020603050405020304" pitchFamily="18" charset="0"/>
                        </a:rPr>
                        <a:t>Personas ar garīga rakstura traucējumiem</a:t>
                      </a:r>
                    </a:p>
                  </a:txBody>
                  <a:tcPr/>
                </a:tc>
                <a:tc>
                  <a:txBody>
                    <a:bodyPr/>
                    <a:lstStyle/>
                    <a:p>
                      <a:pPr algn="ctr"/>
                      <a:r>
                        <a:rPr lang="lv-LV" sz="1600" dirty="0">
                          <a:solidFill>
                            <a:schemeClr val="tx1"/>
                          </a:solidFill>
                          <a:latin typeface="Times New Roman" panose="02020603050405020304" pitchFamily="18" charset="0"/>
                          <a:cs typeface="Times New Roman" panose="02020603050405020304" pitchFamily="18" charset="0"/>
                        </a:rPr>
                        <a:t>Situācijas raksturojums</a:t>
                      </a:r>
                    </a:p>
                  </a:txBody>
                  <a:tcPr/>
                </a:tc>
                <a:extLst>
                  <a:ext uri="{0D108BD9-81ED-4DB2-BD59-A6C34878D82A}">
                    <a16:rowId xmlns:a16="http://schemas.microsoft.com/office/drawing/2014/main" xmlns="" val="3647423666"/>
                  </a:ext>
                </a:extLst>
              </a:tr>
              <a:tr h="89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latin typeface="Times New Roman" panose="02020603050405020304" pitchFamily="18" charset="0"/>
                          <a:ea typeface="Calibri"/>
                          <a:cs typeface="Times New Roman" panose="02020603050405020304" pitchFamily="18" charset="0"/>
                        </a:rPr>
                        <a:t>Multiplas, sarežģītas sociālās problēmas</a:t>
                      </a:r>
                    </a:p>
                    <a:p>
                      <a:endParaRPr lang="lv-LV" sz="1600" dirty="0"/>
                    </a:p>
                  </a:txBody>
                  <a:tcPr/>
                </a:tc>
                <a:tc>
                  <a:txBody>
                    <a:bodyPr/>
                    <a:lstStyle/>
                    <a:p>
                      <a:r>
                        <a:rPr lang="lv-LV" sz="1600" dirty="0">
                          <a:latin typeface="Times New Roman" panose="02020603050405020304" pitchFamily="18" charset="0"/>
                          <a:cs typeface="Times New Roman" panose="02020603050405020304" pitchFamily="18" charset="0"/>
                        </a:rPr>
                        <a:t>Saskarsmes problēmas, konflikti sociālajā vidē, sociālo kontaktu trūkums, komunikācijas prasmju trūkums;</a:t>
                      </a:r>
                    </a:p>
                    <a:p>
                      <a:r>
                        <a:rPr lang="lv-LV" sz="1600" dirty="0">
                          <a:latin typeface="Times New Roman" panose="02020603050405020304" pitchFamily="18" charset="0"/>
                          <a:cs typeface="Times New Roman" panose="02020603050405020304" pitchFamily="18" charset="0"/>
                        </a:rPr>
                        <a:t>Bērnu audzināšanas un aprūpes prasmju trūkums;</a:t>
                      </a:r>
                    </a:p>
                    <a:p>
                      <a:r>
                        <a:rPr lang="lv-LV" sz="1600" dirty="0">
                          <a:latin typeface="Times New Roman" panose="02020603050405020304" pitchFamily="18" charset="0"/>
                          <a:cs typeface="Times New Roman" panose="02020603050405020304" pitchFamily="18" charset="0"/>
                        </a:rPr>
                        <a:t>Apgrūtināta sadzīves vadīšana, veselības problēmas u.c.</a:t>
                      </a:r>
                    </a:p>
                  </a:txBody>
                  <a:tcPr/>
                </a:tc>
                <a:extLst>
                  <a:ext uri="{0D108BD9-81ED-4DB2-BD59-A6C34878D82A}">
                    <a16:rowId xmlns:a16="http://schemas.microsoft.com/office/drawing/2014/main" xmlns="" val="1058347834"/>
                  </a:ext>
                </a:extLst>
              </a:tr>
              <a:tr h="1169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latin typeface="Times New Roman" panose="02020603050405020304" pitchFamily="18" charset="0"/>
                          <a:ea typeface="Calibri"/>
                          <a:cs typeface="Times New Roman" panose="02020603050405020304" pitchFamily="18" charset="0"/>
                        </a:rPr>
                        <a:t>Individuālas vajadzības</a:t>
                      </a:r>
                    </a:p>
                    <a:p>
                      <a:endParaRPr lang="lv-LV" sz="1600" dirty="0"/>
                    </a:p>
                  </a:txBody>
                  <a:tcPr/>
                </a:tc>
                <a:tc>
                  <a:txBody>
                    <a:bodyPr/>
                    <a:lstStyle/>
                    <a:p>
                      <a:r>
                        <a:rPr lang="lv-LV" sz="1600" dirty="0">
                          <a:latin typeface="Times New Roman" panose="02020603050405020304" pitchFamily="18" charset="0"/>
                          <a:cs typeface="Times New Roman" panose="02020603050405020304" pitchFamily="18" charset="0"/>
                        </a:rPr>
                        <a:t>Atbalsts bērna aprūpē un audzināšanā, specifiskās bērna vajadzības (veselības problēmas), to ietekme uz klientu, </a:t>
                      </a:r>
                    </a:p>
                    <a:p>
                      <a:r>
                        <a:rPr lang="lv-LV" sz="1600" dirty="0">
                          <a:latin typeface="Times New Roman" panose="02020603050405020304" pitchFamily="18" charset="0"/>
                          <a:cs typeface="Times New Roman" panose="02020603050405020304" pitchFamily="18" charset="0"/>
                        </a:rPr>
                        <a:t>ar ikdienas dzīvi saistīto jautājumu risināšana, komunikācijas veidošana ar iestādēm, personām</a:t>
                      </a:r>
                      <a:r>
                        <a:rPr lang="lv-LV" sz="1600" baseline="0" dirty="0">
                          <a:latin typeface="Times New Roman" panose="02020603050405020304" pitchFamily="18" charset="0"/>
                          <a:cs typeface="Times New Roman" panose="02020603050405020304" pitchFamily="18" charset="0"/>
                        </a:rPr>
                        <a:t> utt. </a:t>
                      </a:r>
                    </a:p>
                    <a:p>
                      <a:r>
                        <a:rPr lang="lv-LV" sz="1600" baseline="0" dirty="0">
                          <a:latin typeface="Times New Roman" panose="02020603050405020304" pitchFamily="18" charset="0"/>
                          <a:cs typeface="Times New Roman" panose="02020603050405020304" pitchFamily="18" charset="0"/>
                        </a:rPr>
                        <a:t>Vajadzīga mierīga vide u.c.</a:t>
                      </a:r>
                      <a:endParaRPr lang="lv-LV"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34744037"/>
                  </a:ext>
                </a:extLst>
              </a:tr>
              <a:tr h="1169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latin typeface="Times New Roman" panose="02020603050405020304" pitchFamily="18" charset="0"/>
                          <a:ea typeface="Calibri"/>
                          <a:cs typeface="Times New Roman" panose="02020603050405020304" pitchFamily="18" charset="0"/>
                        </a:rPr>
                        <a:t>Esošie sociālie pakalpojumi neatbilsts/daļēji atbilst klienta vajadzībām</a:t>
                      </a:r>
                    </a:p>
                  </a:txBody>
                  <a:tcPr/>
                </a:tc>
                <a:tc>
                  <a:txBody>
                    <a:bodyPr/>
                    <a:lstStyle/>
                    <a:p>
                      <a:endParaRPr lang="lv-LV" sz="1600" dirty="0">
                        <a:latin typeface="Times New Roman" panose="02020603050405020304" pitchFamily="18" charset="0"/>
                        <a:cs typeface="Times New Roman" panose="02020603050405020304" pitchFamily="18" charset="0"/>
                      </a:endParaRPr>
                    </a:p>
                    <a:p>
                      <a:r>
                        <a:rPr lang="lv-LV" sz="1600" dirty="0">
                          <a:latin typeface="Times New Roman" panose="02020603050405020304" pitchFamily="18" charset="0"/>
                          <a:cs typeface="Times New Roman" panose="02020603050405020304" pitchFamily="18" charset="0"/>
                        </a:rPr>
                        <a:t>Esošā vide nav piemērota mātēm ar zīdaiņiem </a:t>
                      </a:r>
                    </a:p>
                  </a:txBody>
                  <a:tcPr/>
                </a:tc>
                <a:extLst>
                  <a:ext uri="{0D108BD9-81ED-4DB2-BD59-A6C34878D82A}">
                    <a16:rowId xmlns:a16="http://schemas.microsoft.com/office/drawing/2014/main" xmlns="" val="2245913181"/>
                  </a:ext>
                </a:extLst>
              </a:tr>
              <a:tr h="770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latin typeface="Times New Roman" panose="02020603050405020304" pitchFamily="18" charset="0"/>
                          <a:cs typeface="Times New Roman" panose="02020603050405020304" pitchFamily="18" charset="0"/>
                        </a:rPr>
                        <a:t>Nepieciešama individuāla/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600" dirty="0">
                          <a:latin typeface="Times New Roman" panose="02020603050405020304" pitchFamily="18" charset="0"/>
                          <a:cs typeface="Times New Roman" panose="02020603050405020304" pitchFamily="18" charset="0"/>
                        </a:rPr>
                        <a:t>netradicionāla pieeja</a:t>
                      </a:r>
                    </a:p>
                    <a:p>
                      <a:endParaRPr lang="lv-LV" sz="1600" dirty="0"/>
                    </a:p>
                  </a:txBody>
                  <a:tcPr/>
                </a:tc>
                <a:tc>
                  <a:txBody>
                    <a:bodyPr/>
                    <a:lstStyle/>
                    <a:p>
                      <a:r>
                        <a:rPr lang="lv-LV" sz="1600" dirty="0">
                          <a:latin typeface="Times New Roman" panose="02020603050405020304" pitchFamily="18" charset="0"/>
                          <a:cs typeface="Times New Roman" panose="02020603050405020304" pitchFamily="18" charset="0"/>
                        </a:rPr>
                        <a:t>Izvērtēšana, atbalsta jomu apzināšana, tirgus izpēte</a:t>
                      </a:r>
                    </a:p>
                  </a:txBody>
                  <a:tcPr/>
                </a:tc>
                <a:extLst>
                  <a:ext uri="{0D108BD9-81ED-4DB2-BD59-A6C34878D82A}">
                    <a16:rowId xmlns:a16="http://schemas.microsoft.com/office/drawing/2014/main" xmlns="" val="1203578051"/>
                  </a:ext>
                </a:extLst>
              </a:tr>
              <a:tr h="359920">
                <a:tc gridSpan="2">
                  <a:txBody>
                    <a:bodyPr/>
                    <a:lstStyle/>
                    <a:p>
                      <a:endParaRPr lang="lv-LV" dirty="0"/>
                    </a:p>
                  </a:txBody>
                  <a:tcPr/>
                </a:tc>
                <a:tc hMerge="1">
                  <a:txBody>
                    <a:bodyPr/>
                    <a:lstStyle/>
                    <a:p>
                      <a:endParaRPr lang="lv-LV" dirty="0"/>
                    </a:p>
                  </a:txBody>
                  <a:tcPr/>
                </a:tc>
                <a:extLst>
                  <a:ext uri="{0D108BD9-81ED-4DB2-BD59-A6C34878D82A}">
                    <a16:rowId xmlns:a16="http://schemas.microsoft.com/office/drawing/2014/main" xmlns="" val="3833863954"/>
                  </a:ext>
                </a:extLst>
              </a:tr>
            </a:tbl>
          </a:graphicData>
        </a:graphic>
      </p:graphicFrame>
    </p:spTree>
    <p:extLst>
      <p:ext uri="{BB962C8B-B14F-4D97-AF65-F5344CB8AC3E}">
        <p14:creationId xmlns:p14="http://schemas.microsoft.com/office/powerpoint/2010/main" val="318988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400" b="1" dirty="0">
                <a:latin typeface="Times New Roman" panose="02020603050405020304" pitchFamily="18" charset="0"/>
                <a:cs typeface="Times New Roman" panose="02020603050405020304" pitchFamily="18" charset="0"/>
              </a:rPr>
              <a:t>Domāšanas maiņa</a:t>
            </a:r>
          </a:p>
        </p:txBody>
      </p:sp>
      <p:sp>
        <p:nvSpPr>
          <p:cNvPr id="3" name="Satura vietturis 2"/>
          <p:cNvSpPr>
            <a:spLocks noGrp="1"/>
          </p:cNvSpPr>
          <p:nvPr>
            <p:ph idx="1"/>
          </p:nvPr>
        </p:nvSpPr>
        <p:spPr/>
        <p:txBody>
          <a:bodyPr/>
          <a:lstStyle/>
          <a:p>
            <a:r>
              <a:rPr lang="lv-LV" sz="2400" dirty="0">
                <a:latin typeface="Times New Roman" panose="02020603050405020304" pitchFamily="18" charset="0"/>
                <a:cs typeface="Times New Roman" panose="02020603050405020304" pitchFamily="18" charset="0"/>
              </a:rPr>
              <a:t>Nevis izvēlamies no tā kas ir, bet meklējam un radām atbilstošāko klienta vajadzībām</a:t>
            </a:r>
          </a:p>
          <a:p>
            <a:pPr marL="0" indent="0">
              <a:buNone/>
            </a:pPr>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DI process (sabiedrībā balstīti pakalpojumi, institūcija nav risinājums)</a:t>
            </a:r>
          </a:p>
          <a:p>
            <a:pPr marL="0" indent="0">
              <a:buNone/>
            </a:pPr>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Maksimāli censties nodrošināt iespēju bērniem uzaugt ģimenē</a:t>
            </a:r>
          </a:p>
          <a:p>
            <a:endParaRPr lang="lv-LV" dirty="0"/>
          </a:p>
          <a:p>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7</a:t>
            </a:fld>
            <a:endParaRPr lang="lv-LV"/>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884416"/>
            <a:ext cx="3240360" cy="176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ttÄlu rezultÄti vaicÄjumam âHappy family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4221088"/>
            <a:ext cx="5040560" cy="281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69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200" b="1" dirty="0">
                <a:solidFill>
                  <a:schemeClr val="tx1"/>
                </a:solidFill>
                <a:latin typeface="Times New Roman" panose="02020603050405020304" pitchFamily="18" charset="0"/>
                <a:cs typeface="Times New Roman" panose="02020603050405020304" pitchFamily="18" charset="0"/>
              </a:rPr>
              <a:t>Individuālā sociālās rehabilitācijas programma</a:t>
            </a:r>
            <a:endParaRPr lang="lv-LV" sz="3200" dirty="0">
              <a:solidFill>
                <a:schemeClr val="tx1"/>
              </a:solidFill>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algn="just"/>
            <a:r>
              <a:rPr lang="lv-LV" sz="2400" dirty="0">
                <a:latin typeface="Times New Roman" panose="02020603050405020304" pitchFamily="18" charset="0"/>
                <a:cs typeface="Times New Roman" panose="02020603050405020304" pitchFamily="18" charset="0"/>
              </a:rPr>
              <a:t>Ietver </a:t>
            </a:r>
            <a:r>
              <a:rPr lang="lv-LV" sz="2400" u="sng" dirty="0">
                <a:latin typeface="Times New Roman" panose="02020603050405020304" pitchFamily="18" charset="0"/>
                <a:cs typeface="Times New Roman" panose="02020603050405020304" pitchFamily="18" charset="0"/>
              </a:rPr>
              <a:t>pasākumu kopumu </a:t>
            </a:r>
            <a:r>
              <a:rPr lang="lv-LV" sz="2400" dirty="0">
                <a:latin typeface="Times New Roman" panose="02020603050405020304" pitchFamily="18" charset="0"/>
                <a:cs typeface="Times New Roman" panose="02020603050405020304" pitchFamily="18" charset="0"/>
              </a:rPr>
              <a:t>(dažādus speciālistu konsultācijas un aktivitātes) psihosociālā atbalsta sniegšanai personai atbilstoši  personas individuālām vajadzībām, ņemot vērā veikto personas sociālās situācijas un sociālās funkcionēšanas izvērtējumu, konstatētās sociālās problēmas, problēmu iespējamos risinājumus un sociālās rehabilitācijas mērķus.</a:t>
            </a:r>
          </a:p>
        </p:txBody>
      </p:sp>
      <p:sp>
        <p:nvSpPr>
          <p:cNvPr id="4" name="Datuma vietturis 3"/>
          <p:cNvSpPr>
            <a:spLocks noGrp="1"/>
          </p:cNvSpPr>
          <p:nvPr>
            <p:ph type="dt" sz="half" idx="10"/>
          </p:nvPr>
        </p:nvSpPr>
        <p:spPr/>
        <p:txBody>
          <a:bodyPr/>
          <a:lstStyle/>
          <a:p>
            <a:pPr>
              <a:defRPr/>
            </a:pPr>
            <a:fld id="{57653C32-F207-4F48-9BCE-9A5458B27721}"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8</a:t>
            </a:fld>
            <a:endParaRPr lang="lv-LV"/>
          </a:p>
        </p:txBody>
      </p:sp>
    </p:spTree>
    <p:extLst>
      <p:ext uri="{BB962C8B-B14F-4D97-AF65-F5344CB8AC3E}">
        <p14:creationId xmlns:p14="http://schemas.microsoft.com/office/powerpoint/2010/main" val="195736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850106"/>
          </a:xfrm>
        </p:spPr>
        <p:txBody>
          <a:bodyPr/>
          <a:lstStyle/>
          <a:p>
            <a:r>
              <a:rPr lang="lv-LV" dirty="0"/>
              <a:t> </a:t>
            </a:r>
          </a:p>
        </p:txBody>
      </p:sp>
      <p:sp>
        <p:nvSpPr>
          <p:cNvPr id="3" name="Satura vietturis 2"/>
          <p:cNvSpPr>
            <a:spLocks noGrp="1"/>
          </p:cNvSpPr>
          <p:nvPr>
            <p:ph idx="1"/>
          </p:nvPr>
        </p:nvSpPr>
        <p:spPr>
          <a:xfrm>
            <a:off x="457200" y="836712"/>
            <a:ext cx="8229600" cy="5289451"/>
          </a:xfrm>
        </p:spPr>
        <p:txBody>
          <a:bodyPr/>
          <a:lstStyle/>
          <a:p>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Kopš 2016.gada</a:t>
            </a:r>
          </a:p>
          <a:p>
            <a:r>
              <a:rPr lang="lv-LV" sz="2400" dirty="0">
                <a:latin typeface="Times New Roman" panose="02020603050405020304" pitchFamily="18" charset="0"/>
                <a:cs typeface="Times New Roman" panose="02020603050405020304" pitchFamily="18" charset="0"/>
              </a:rPr>
              <a:t>Izstrādātas 4 programmas (</a:t>
            </a:r>
            <a:r>
              <a:rPr lang="lv-LV" sz="1800" dirty="0">
                <a:latin typeface="Times New Roman" panose="02020603050405020304" pitchFamily="18" charset="0"/>
                <a:cs typeface="Times New Roman" panose="02020603050405020304" pitchFamily="18" charset="0"/>
              </a:rPr>
              <a:t>šobrīd aktīva darbība visās programmās</a:t>
            </a:r>
            <a:r>
              <a:rPr lang="lv-LV" sz="2400" dirty="0">
                <a:latin typeface="Times New Roman" panose="02020603050405020304" pitchFamily="18" charset="0"/>
                <a:cs typeface="Times New Roman" panose="02020603050405020304" pitchFamily="18" charset="0"/>
              </a:rPr>
              <a:t>)</a:t>
            </a:r>
          </a:p>
          <a:p>
            <a:pPr marL="0" eaLnBrk="1" fontAlgn="t" hangingPunct="1">
              <a:lnSpc>
                <a:spcPct val="115000"/>
              </a:lnSpc>
              <a:spcBef>
                <a:spcPts val="0"/>
              </a:spcBef>
              <a:spcAft>
                <a:spcPts val="0"/>
              </a:spcAft>
            </a:pPr>
            <a:r>
              <a:rPr lang="lv-LV" sz="2400" kern="1200" dirty="0">
                <a:solidFill>
                  <a:srgbClr val="000000"/>
                </a:solidFill>
                <a:latin typeface="Times New Roman" panose="02020603050405020304" pitchFamily="18" charset="0"/>
                <a:cs typeface="Times New Roman" panose="02020603050405020304" pitchFamily="18" charset="0"/>
              </a:rPr>
              <a:t>RSD ir uzraugs un saskaņotājs, bet NVO ir pakalpojuma sniedzējs un koordinētājs</a:t>
            </a:r>
            <a:endParaRPr lang="lv-LV" sz="2400" dirty="0">
              <a:latin typeface="Times New Roman" panose="02020603050405020304" pitchFamily="18" charset="0"/>
              <a:cs typeface="Times New Roman" panose="02020603050405020304" pitchFamily="18" charset="0"/>
            </a:endParaRPr>
          </a:p>
          <a:p>
            <a:pPr marL="0" eaLnBrk="1" fontAlgn="t" hangingPunct="1">
              <a:lnSpc>
                <a:spcPct val="115000"/>
              </a:lnSpc>
              <a:spcBef>
                <a:spcPts val="0"/>
              </a:spcBef>
              <a:spcAft>
                <a:spcPts val="0"/>
              </a:spcAft>
            </a:pPr>
            <a:r>
              <a:rPr lang="lv-LV" sz="2400" kern="1200" dirty="0">
                <a:solidFill>
                  <a:srgbClr val="000000"/>
                </a:solidFill>
                <a:latin typeface="Times New Roman" panose="02020603050405020304" pitchFamily="18" charset="0"/>
                <a:cs typeface="Times New Roman" panose="02020603050405020304" pitchFamily="18" charset="0"/>
              </a:rPr>
              <a:t>Orientēts uz kompleksiem risinājumiem, kas ietver dažādu pakalpojumu veidus </a:t>
            </a:r>
          </a:p>
          <a:p>
            <a:pPr marL="0" eaLnBrk="1" fontAlgn="t" hangingPunct="1">
              <a:lnSpc>
                <a:spcPct val="115000"/>
              </a:lnSpc>
              <a:spcBef>
                <a:spcPts val="0"/>
              </a:spcBef>
              <a:spcAft>
                <a:spcPts val="0"/>
              </a:spcAft>
            </a:pPr>
            <a:r>
              <a:rPr lang="lv-LV" sz="2400" kern="1200" dirty="0">
                <a:solidFill>
                  <a:srgbClr val="000000"/>
                </a:solidFill>
                <a:latin typeface="Times New Roman" panose="02020603050405020304" pitchFamily="18" charset="0"/>
                <a:cs typeface="Times New Roman" panose="02020603050405020304" pitchFamily="18" charset="0"/>
              </a:rPr>
              <a:t>Viena mēneša vidējās izmaksas vienai programmai no 600-2000 EUR</a:t>
            </a:r>
            <a:endParaRPr lang="lv-LV" sz="2400" dirty="0">
              <a:latin typeface="Times New Roman" panose="02020603050405020304" pitchFamily="18" charset="0"/>
              <a:cs typeface="Times New Roman" panose="02020603050405020304" pitchFamily="18" charset="0"/>
            </a:endParaRPr>
          </a:p>
          <a:p>
            <a:r>
              <a:rPr lang="lv-LV" sz="2400" b="1" dirty="0">
                <a:latin typeface="Times New Roman" panose="02020603050405020304" pitchFamily="18" charset="0"/>
                <a:cs typeface="Times New Roman" panose="02020603050405020304" pitchFamily="18" charset="0"/>
              </a:rPr>
              <a:t>Mērķa grupa:</a:t>
            </a:r>
          </a:p>
          <a:p>
            <a:pPr marL="0" indent="0">
              <a:buNone/>
            </a:pPr>
            <a:r>
              <a:rPr lang="lv-LV" sz="2400" dirty="0">
                <a:latin typeface="Times New Roman" panose="02020603050405020304" pitchFamily="18" charset="0"/>
                <a:cs typeface="Times New Roman" panose="02020603050405020304" pitchFamily="18" charset="0"/>
              </a:rPr>
              <a:t>personas ar garīga rakstura traucējumiem un viņu ģimenes locekļi</a:t>
            </a:r>
          </a:p>
          <a:p>
            <a:pPr marL="0" indent="0">
              <a:buNone/>
            </a:pPr>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endParaRPr lang="lv-LV" dirty="0"/>
          </a:p>
          <a:p>
            <a:endParaRPr lang="lv-LV" dirty="0"/>
          </a:p>
          <a:p>
            <a:endParaRPr lang="lv-LV" dirty="0"/>
          </a:p>
        </p:txBody>
      </p:sp>
      <p:sp>
        <p:nvSpPr>
          <p:cNvPr id="4" name="Datuma vietturis 3"/>
          <p:cNvSpPr>
            <a:spLocks noGrp="1"/>
          </p:cNvSpPr>
          <p:nvPr>
            <p:ph type="dt" sz="half" idx="10"/>
          </p:nvPr>
        </p:nvSpPr>
        <p:spPr/>
        <p:txBody>
          <a:bodyPr/>
          <a:lstStyle/>
          <a:p>
            <a:pPr>
              <a:defRPr/>
            </a:pPr>
            <a:fld id="{8C258A63-8FE9-4058-AE67-DF826B004606}" type="datetime1">
              <a:rPr lang="lv-LV" smtClean="0"/>
              <a:t>17.09.2018</a:t>
            </a:fld>
            <a:endParaRPr lang="lv-LV"/>
          </a:p>
        </p:txBody>
      </p:sp>
      <p:sp>
        <p:nvSpPr>
          <p:cNvPr id="5" name="Slaida numura vietturis 4"/>
          <p:cNvSpPr>
            <a:spLocks noGrp="1"/>
          </p:cNvSpPr>
          <p:nvPr>
            <p:ph type="sldNum" sz="quarter" idx="12"/>
          </p:nvPr>
        </p:nvSpPr>
        <p:spPr/>
        <p:txBody>
          <a:bodyPr/>
          <a:lstStyle/>
          <a:p>
            <a:pPr>
              <a:defRPr/>
            </a:pPr>
            <a:fld id="{F7381AD8-4148-4C41-91C8-EF4A27639268}" type="slidenum">
              <a:rPr lang="lv-LV" smtClean="0"/>
              <a:pPr>
                <a:defRPr/>
              </a:pPr>
              <a:t>9</a:t>
            </a:fld>
            <a:endParaRPr lang="lv-LV" dirty="0"/>
          </a:p>
        </p:txBody>
      </p:sp>
      <p:pic>
        <p:nvPicPr>
          <p:cNvPr id="7" name="Attēls 6">
            <a:extLst>
              <a:ext uri="{FF2B5EF4-FFF2-40B4-BE49-F238E27FC236}">
                <a16:creationId xmlns:a16="http://schemas.microsoft.com/office/drawing/2014/main" xmlns="" id="{6AA92338-D802-4112-88CB-AE3E5C9FE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0"/>
            <a:ext cx="1996504" cy="1996504"/>
          </a:xfrm>
          <a:prstGeom prst="rect">
            <a:avLst/>
          </a:prstGeom>
        </p:spPr>
      </p:pic>
    </p:spTree>
    <p:extLst>
      <p:ext uri="{BB962C8B-B14F-4D97-AF65-F5344CB8AC3E}">
        <p14:creationId xmlns:p14="http://schemas.microsoft.com/office/powerpoint/2010/main" val="391176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Daba</Template>
  <TotalTime>10005</TotalTime>
  <Words>929</Words>
  <Application>Microsoft Office PowerPoint</Application>
  <PresentationFormat>Slaidrāde ekrānā (4:3)</PresentationFormat>
  <Paragraphs>179</Paragraphs>
  <Slides>16</Slides>
  <Notes>16</Notes>
  <HiddenSlides>0</HiddenSlides>
  <MMClips>0</MMClips>
  <ScaleCrop>false</ScaleCrop>
  <HeadingPairs>
    <vt:vector size="4" baseType="variant">
      <vt:variant>
        <vt:lpstr>Dizains</vt:lpstr>
      </vt:variant>
      <vt:variant>
        <vt:i4>1</vt:i4>
      </vt:variant>
      <vt:variant>
        <vt:lpstr>Slaidu virsraksti</vt:lpstr>
      </vt:variant>
      <vt:variant>
        <vt:i4>16</vt:i4>
      </vt:variant>
    </vt:vector>
  </HeadingPairs>
  <TitlesOfParts>
    <vt:vector size="17" baseType="lpstr">
      <vt:lpstr>Default Design</vt:lpstr>
      <vt:lpstr>Uz klienta vajadzībām orientēts risinājums – individuālā sociālās rehabilitācijas programma </vt:lpstr>
      <vt:lpstr>PowerPoint prezentācija</vt:lpstr>
      <vt:lpstr>RSD darbinieki</vt:lpstr>
      <vt:lpstr>Sociālais darbs ar pilngadīgām personām GRT</vt:lpstr>
      <vt:lpstr>SD darbības, uzsākot darbu ar gadījumu</vt:lpstr>
      <vt:lpstr>Kāpēc radās vajadzība?</vt:lpstr>
      <vt:lpstr>Domāšanas maiņa</vt:lpstr>
      <vt:lpstr>Individuālā sociālās rehabilitācijas programma</vt:lpstr>
      <vt:lpstr> </vt:lpstr>
      <vt:lpstr>Soļi pirms programmas izstrādes</vt:lpstr>
      <vt:lpstr>Sadarbības process</vt:lpstr>
      <vt:lpstr>Process – programmas izstrāde un norise</vt:lpstr>
      <vt:lpstr>PowerPoint prezentācija</vt:lpstr>
      <vt:lpstr>Ieguvumi</vt:lpstr>
      <vt:lpstr>Izaicinājumi</vt:lpstr>
      <vt:lpstr>PowerPoint prezentācija</vt:lpstr>
    </vt:vector>
  </TitlesOfParts>
  <Company>Rīgas Dome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Nosaukums</dc:title>
  <dc:creator>Ieva Ranka</dc:creator>
  <cp:lastModifiedBy>Hedviga Upīte</cp:lastModifiedBy>
  <cp:revision>652</cp:revision>
  <cp:lastPrinted>2018-09-13T09:56:40Z</cp:lastPrinted>
  <dcterms:created xsi:type="dcterms:W3CDTF">2012-12-14T12:38:45Z</dcterms:created>
  <dcterms:modified xsi:type="dcterms:W3CDTF">2018-09-17T09:51:49Z</dcterms:modified>
</cp:coreProperties>
</file>