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2" r:id="rId1"/>
  </p:sldMasterIdLst>
  <p:notesMasterIdLst>
    <p:notesMasterId r:id="rId14"/>
  </p:notesMasterIdLst>
  <p:sldIdLst>
    <p:sldId id="256" r:id="rId2"/>
    <p:sldId id="257" r:id="rId3"/>
    <p:sldId id="267" r:id="rId4"/>
    <p:sldId id="259" r:id="rId5"/>
    <p:sldId id="270" r:id="rId6"/>
    <p:sldId id="279" r:id="rId7"/>
    <p:sldId id="272" r:id="rId8"/>
    <p:sldId id="274" r:id="rId9"/>
    <p:sldId id="275" r:id="rId10"/>
    <p:sldId id="280" r:id="rId11"/>
    <p:sldId id="265" r:id="rId12"/>
    <p:sldId id="28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30"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8CBD6-C0E0-4D5E-8DD2-AE38271F0527}" type="datetimeFigureOut">
              <a:rPr lang="lv-LV" smtClean="0"/>
              <a:t>26.11.2018</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C9837-AF65-4997-B6A0-86BE91300D90}" type="slidenum">
              <a:rPr lang="lv-LV" smtClean="0"/>
              <a:t>‹#›</a:t>
            </a:fld>
            <a:endParaRPr lang="lv-LV"/>
          </a:p>
        </p:txBody>
      </p:sp>
    </p:spTree>
    <p:extLst>
      <p:ext uri="{BB962C8B-B14F-4D97-AF65-F5344CB8AC3E}">
        <p14:creationId xmlns:p14="http://schemas.microsoft.com/office/powerpoint/2010/main" val="27531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0AFC9837-AF65-4997-B6A0-86BE91300D90}" type="slidenum">
              <a:rPr lang="lv-LV" smtClean="0"/>
              <a:t>8</a:t>
            </a:fld>
            <a:endParaRPr lang="lv-LV"/>
          </a:p>
        </p:txBody>
      </p:sp>
    </p:spTree>
    <p:extLst>
      <p:ext uri="{BB962C8B-B14F-4D97-AF65-F5344CB8AC3E}">
        <p14:creationId xmlns:p14="http://schemas.microsoft.com/office/powerpoint/2010/main" val="71359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0AFC9837-AF65-4997-B6A0-86BE91300D90}" type="slidenum">
              <a:rPr lang="lv-LV" smtClean="0"/>
              <a:t>9</a:t>
            </a:fld>
            <a:endParaRPr lang="lv-LV"/>
          </a:p>
        </p:txBody>
      </p:sp>
    </p:spTree>
    <p:extLst>
      <p:ext uri="{BB962C8B-B14F-4D97-AF65-F5344CB8AC3E}">
        <p14:creationId xmlns:p14="http://schemas.microsoft.com/office/powerpoint/2010/main" val="262251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0AFC9837-AF65-4997-B6A0-86BE91300D90}" type="slidenum">
              <a:rPr lang="lv-LV" smtClean="0"/>
              <a:t>10</a:t>
            </a:fld>
            <a:endParaRPr lang="lv-LV"/>
          </a:p>
        </p:txBody>
      </p:sp>
    </p:spTree>
    <p:extLst>
      <p:ext uri="{BB962C8B-B14F-4D97-AF65-F5344CB8AC3E}">
        <p14:creationId xmlns:p14="http://schemas.microsoft.com/office/powerpoint/2010/main" val="39983534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35997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262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737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700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11/26/2018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018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687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518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569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081505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61216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11/26/2018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412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11/26/2018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371923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arttherapy.lv/lv/makslas-terapija/kas-ir-makslas-terapija" TargetMode="Externa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arttherapy.lv/lv/makslas-terapija/kas-ir-makslas-terapija"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784" y="-1001486"/>
            <a:ext cx="12192000" cy="8128000"/>
          </a:xfrm>
          <a:prstGeom prst="rect">
            <a:avLst/>
          </a:prstGeom>
        </p:spPr>
      </p:pic>
      <p:sp>
        <p:nvSpPr>
          <p:cNvPr id="9" name="Rectangle 8"/>
          <p:cNvSpPr/>
          <p:nvPr/>
        </p:nvSpPr>
        <p:spPr>
          <a:xfrm>
            <a:off x="0" y="-1001486"/>
            <a:ext cx="5776686" cy="8128000"/>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lv-LV" dirty="0"/>
          </a:p>
        </p:txBody>
      </p:sp>
      <p:sp>
        <p:nvSpPr>
          <p:cNvPr id="2" name="Title 1"/>
          <p:cNvSpPr>
            <a:spLocks noGrp="1"/>
          </p:cNvSpPr>
          <p:nvPr>
            <p:ph type="ctrTitle"/>
          </p:nvPr>
        </p:nvSpPr>
        <p:spPr>
          <a:xfrm>
            <a:off x="684137" y="2412530"/>
            <a:ext cx="3379864" cy="3349641"/>
          </a:xfrm>
        </p:spPr>
        <p:txBody>
          <a:bodyPr>
            <a:normAutofit/>
          </a:bodyPr>
          <a:lstStyle/>
          <a:p>
            <a:r>
              <a:rPr lang="lv-LV" sz="6000" dirty="0">
                <a:latin typeface="Calibri" panose="020F0502020204030204" pitchFamily="34" charset="0"/>
                <a:cs typeface="Calibri" panose="020F0502020204030204" pitchFamily="34" charset="0"/>
              </a:rPr>
              <a:t>Izkrāsot procesu</a:t>
            </a:r>
            <a:endParaRPr lang="lv-LV" sz="60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84137" y="4824186"/>
            <a:ext cx="3713693" cy="1485900"/>
          </a:xfrm>
        </p:spPr>
        <p:txBody>
          <a:bodyPr>
            <a:normAutofit/>
          </a:bodyPr>
          <a:lstStyle/>
          <a:p>
            <a:pPr>
              <a:lnSpc>
                <a:spcPct val="120000"/>
              </a:lnSpc>
            </a:pPr>
            <a:r>
              <a:rPr lang="lv-LV" sz="1400" i="1" dirty="0" smtClean="0">
                <a:solidFill>
                  <a:schemeClr val="accent3">
                    <a:lumMod val="75000"/>
                  </a:schemeClr>
                </a:solidFill>
                <a:latin typeface="Calibri" panose="020F0502020204030204" pitchFamily="34" charset="0"/>
                <a:cs typeface="Calibri" panose="020F0502020204030204" pitchFamily="34" charset="0"/>
              </a:rPr>
              <a:t>Mg. sc. sal., Mg. art</a:t>
            </a:r>
            <a:r>
              <a:rPr lang="lv-LV" sz="1700" i="1" dirty="0" smtClean="0">
                <a:solidFill>
                  <a:schemeClr val="accent3">
                    <a:lumMod val="75000"/>
                  </a:schemeClr>
                </a:solidFill>
                <a:latin typeface="Calibri" panose="020F0502020204030204" pitchFamily="34" charset="0"/>
                <a:cs typeface="Calibri" panose="020F0502020204030204" pitchFamily="34" charset="0"/>
              </a:rPr>
              <a:t>. </a:t>
            </a:r>
            <a:r>
              <a:rPr lang="lv-LV" sz="2400" dirty="0" smtClean="0">
                <a:solidFill>
                  <a:schemeClr val="accent3">
                    <a:lumMod val="75000"/>
                  </a:schemeClr>
                </a:solidFill>
                <a:latin typeface="Calibri" panose="020F0502020204030204" pitchFamily="34" charset="0"/>
                <a:cs typeface="Calibri" panose="020F0502020204030204" pitchFamily="34" charset="0"/>
              </a:rPr>
              <a:t>Laura Danilāne </a:t>
            </a:r>
          </a:p>
          <a:p>
            <a:pPr>
              <a:lnSpc>
                <a:spcPct val="120000"/>
              </a:lnSpc>
            </a:pPr>
            <a:r>
              <a:rPr lang="lv-LV" sz="1800" dirty="0" smtClean="0">
                <a:solidFill>
                  <a:schemeClr val="accent3">
                    <a:lumMod val="75000"/>
                  </a:schemeClr>
                </a:solidFill>
                <a:latin typeface="Calibri" panose="020F0502020204030204" pitchFamily="34" charset="0"/>
                <a:cs typeface="Calibri" panose="020F0502020204030204" pitchFamily="34" charset="0"/>
              </a:rPr>
              <a:t>sertificēta mākslas terapeite</a:t>
            </a:r>
          </a:p>
          <a:p>
            <a:pPr>
              <a:lnSpc>
                <a:spcPct val="120000"/>
              </a:lnSpc>
            </a:pPr>
            <a:r>
              <a:rPr lang="lv-LV" sz="1600" dirty="0" smtClean="0">
                <a:solidFill>
                  <a:schemeClr val="accent3">
                    <a:lumMod val="75000"/>
                  </a:schemeClr>
                </a:solidFill>
                <a:latin typeface="Calibri" panose="020F0502020204030204" pitchFamily="34" charset="0"/>
                <a:cs typeface="Calibri" panose="020F0502020204030204" pitchFamily="34" charset="0"/>
              </a:rPr>
              <a:t>28.11.2018</a:t>
            </a:r>
            <a:r>
              <a:rPr lang="lv-LV" sz="1600" dirty="0" smtClean="0">
                <a:solidFill>
                  <a:schemeClr val="accent3">
                    <a:lumMod val="75000"/>
                  </a:schemeClr>
                </a:solidFill>
                <a:latin typeface="Calibri" panose="020F0502020204030204" pitchFamily="34" charset="0"/>
                <a:cs typeface="Calibri" panose="020F0502020204030204" pitchFamily="34" charset="0"/>
              </a:rPr>
              <a:t>.</a:t>
            </a:r>
            <a:endParaRPr lang="lv-LV" sz="1600" dirty="0">
              <a:solidFill>
                <a:schemeClr val="accent3">
                  <a:lumMod val="75000"/>
                </a:schemeClr>
              </a:solidFill>
              <a:latin typeface="Calibri" panose="020F0502020204030204" pitchFamily="34" charset="0"/>
              <a:cs typeface="Calibri" panose="020F0502020204030204" pitchFamily="34" charset="0"/>
            </a:endParaRPr>
          </a:p>
        </p:txBody>
      </p:sp>
      <p:sp>
        <p:nvSpPr>
          <p:cNvPr id="6" name="Subtitle 2"/>
          <p:cNvSpPr txBox="1">
            <a:spLocks/>
          </p:cNvSpPr>
          <p:nvPr/>
        </p:nvSpPr>
        <p:spPr>
          <a:xfrm>
            <a:off x="684137" y="2434664"/>
            <a:ext cx="3713693" cy="14859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2"/>
              </a:buClr>
              <a:buSzPct val="85000"/>
              <a:buFont typeface="Wingdings" pitchFamily="2" charset="2"/>
              <a:buNone/>
              <a:defRPr sz="2000" b="1" kern="1200">
                <a:solidFill>
                  <a:schemeClr val="accent2">
                    <a:lumMod val="75000"/>
                  </a:schemeClr>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pPr>
              <a:lnSpc>
                <a:spcPct val="120000"/>
              </a:lnSpc>
            </a:pPr>
            <a:r>
              <a:rPr lang="lv-LV" dirty="0" err="1">
                <a:solidFill>
                  <a:schemeClr val="tx1"/>
                </a:solidFill>
                <a:latin typeface="Calibri" panose="020F0502020204030204" pitchFamily="34" charset="0"/>
                <a:cs typeface="Calibri" panose="020F0502020204030204" pitchFamily="34" charset="0"/>
              </a:rPr>
              <a:t>Deinstitucionalizācijas</a:t>
            </a:r>
            <a:r>
              <a:rPr lang="lv-LV" dirty="0">
                <a:solidFill>
                  <a:schemeClr val="tx1"/>
                </a:solidFill>
                <a:latin typeface="Calibri" panose="020F0502020204030204" pitchFamily="34" charset="0"/>
                <a:cs typeface="Calibri" panose="020F0502020204030204" pitchFamily="34" charset="0"/>
              </a:rPr>
              <a:t> spēles noteikumi</a:t>
            </a:r>
          </a:p>
        </p:txBody>
      </p:sp>
    </p:spTree>
    <p:extLst>
      <p:ext uri="{BB962C8B-B14F-4D97-AF65-F5344CB8AC3E}">
        <p14:creationId xmlns:p14="http://schemas.microsoft.com/office/powerpoint/2010/main" val="133057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41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Content Placeholder 3"/>
          <p:cNvSpPr>
            <a:spLocks noGrp="1"/>
          </p:cNvSpPr>
          <p:nvPr>
            <p:ph sz="half" idx="2"/>
          </p:nvPr>
        </p:nvSpPr>
        <p:spPr>
          <a:xfrm>
            <a:off x="1069848" y="2456409"/>
            <a:ext cx="4160520" cy="3639591"/>
          </a:xfrm>
        </p:spPr>
        <p:txBody>
          <a:bodyPr>
            <a:noAutofit/>
          </a:bodyPr>
          <a:lstStyle/>
          <a:p>
            <a:r>
              <a:rPr lang="lv-LV" dirty="0">
                <a:solidFill>
                  <a:schemeClr val="accent3">
                    <a:lumMod val="50000"/>
                  </a:schemeClr>
                </a:solidFill>
                <a:latin typeface="Calibri" panose="020F0502020204030204" pitchFamily="34" charset="0"/>
                <a:cs typeface="Calibri" panose="020F0502020204030204" pitchFamily="34" charset="0"/>
              </a:rPr>
              <a:t>savstarpējā komunikācija un </a:t>
            </a:r>
            <a:r>
              <a:rPr lang="lv-LV" dirty="0" smtClean="0">
                <a:solidFill>
                  <a:schemeClr val="accent3">
                    <a:lumMod val="50000"/>
                  </a:schemeClr>
                </a:solidFill>
                <a:latin typeface="Calibri" panose="020F0502020204030204" pitchFamily="34" charset="0"/>
                <a:cs typeface="Calibri" panose="020F0502020204030204" pitchFamily="34" charset="0"/>
              </a:rPr>
              <a:t>sadarbība;</a:t>
            </a:r>
          </a:p>
          <a:p>
            <a:r>
              <a:rPr lang="lv-LV" dirty="0" smtClean="0">
                <a:solidFill>
                  <a:schemeClr val="accent3">
                    <a:lumMod val="50000"/>
                  </a:schemeClr>
                </a:solidFill>
                <a:latin typeface="Calibri" panose="020F0502020204030204" pitchFamily="34" charset="0"/>
                <a:cs typeface="Calibri" panose="020F0502020204030204" pitchFamily="34" charset="0"/>
              </a:rPr>
              <a:t>attieksme </a:t>
            </a:r>
            <a:r>
              <a:rPr lang="lv-LV" dirty="0">
                <a:solidFill>
                  <a:schemeClr val="accent3">
                    <a:lumMod val="50000"/>
                  </a:schemeClr>
                </a:solidFill>
                <a:latin typeface="Calibri" panose="020F0502020204030204" pitchFamily="34" charset="0"/>
                <a:cs typeface="Calibri" panose="020F0502020204030204" pitchFamily="34" charset="0"/>
              </a:rPr>
              <a:t>pret </a:t>
            </a:r>
            <a:r>
              <a:rPr lang="lv-LV" dirty="0" smtClean="0">
                <a:solidFill>
                  <a:schemeClr val="accent3">
                    <a:lumMod val="50000"/>
                  </a:schemeClr>
                </a:solidFill>
                <a:latin typeface="Calibri" panose="020F0502020204030204" pitchFamily="34" charset="0"/>
                <a:cs typeface="Calibri" panose="020F0502020204030204" pitchFamily="34" charset="0"/>
              </a:rPr>
              <a:t>klientu;</a:t>
            </a:r>
          </a:p>
          <a:p>
            <a:r>
              <a:rPr lang="lv-LV" dirty="0" smtClean="0">
                <a:solidFill>
                  <a:schemeClr val="accent3">
                    <a:lumMod val="50000"/>
                  </a:schemeClr>
                </a:solidFill>
                <a:latin typeface="Calibri" panose="020F0502020204030204" pitchFamily="34" charset="0"/>
                <a:cs typeface="Calibri" panose="020F0502020204030204" pitchFamily="34" charset="0"/>
              </a:rPr>
              <a:t>klientu dažādība;</a:t>
            </a:r>
          </a:p>
          <a:p>
            <a:r>
              <a:rPr lang="lv-LV" dirty="0" smtClean="0">
                <a:solidFill>
                  <a:schemeClr val="accent3">
                    <a:lumMod val="50000"/>
                  </a:schemeClr>
                </a:solidFill>
                <a:latin typeface="Calibri" panose="020F0502020204030204" pitchFamily="34" charset="0"/>
                <a:cs typeface="Calibri" panose="020F0502020204030204" pitchFamily="34" charset="0"/>
              </a:rPr>
              <a:t>klientu motivācija;</a:t>
            </a:r>
          </a:p>
          <a:p>
            <a:r>
              <a:rPr lang="lv-LV" dirty="0" smtClean="0">
                <a:solidFill>
                  <a:schemeClr val="accent3">
                    <a:lumMod val="50000"/>
                  </a:schemeClr>
                </a:solidFill>
                <a:latin typeface="Calibri" panose="020F0502020204030204" pitchFamily="34" charset="0"/>
                <a:cs typeface="Calibri" panose="020F0502020204030204" pitchFamily="34" charset="0"/>
              </a:rPr>
              <a:t>terapijas </a:t>
            </a:r>
            <a:r>
              <a:rPr lang="lv-LV" dirty="0">
                <a:solidFill>
                  <a:schemeClr val="accent3">
                    <a:lumMod val="50000"/>
                  </a:schemeClr>
                </a:solidFill>
                <a:latin typeface="Calibri" panose="020F0502020204030204" pitchFamily="34" charset="0"/>
                <a:cs typeface="Calibri" panose="020F0502020204030204" pitchFamily="34" charset="0"/>
              </a:rPr>
              <a:t>process (sesiju skaits un </a:t>
            </a:r>
            <a:r>
              <a:rPr lang="lv-LV" dirty="0" smtClean="0">
                <a:solidFill>
                  <a:schemeClr val="accent3">
                    <a:lumMod val="50000"/>
                  </a:schemeClr>
                </a:solidFill>
                <a:latin typeface="Calibri" panose="020F0502020204030204" pitchFamily="34" charset="0"/>
                <a:cs typeface="Calibri" panose="020F0502020204030204" pitchFamily="34" charset="0"/>
              </a:rPr>
              <a:t>regularitāte);</a:t>
            </a:r>
          </a:p>
          <a:p>
            <a:r>
              <a:rPr lang="lv-LV" dirty="0" smtClean="0">
                <a:solidFill>
                  <a:schemeClr val="accent3">
                    <a:lumMod val="50000"/>
                  </a:schemeClr>
                </a:solidFill>
                <a:latin typeface="Calibri" panose="020F0502020204030204" pitchFamily="34" charset="0"/>
                <a:cs typeface="Calibri" panose="020F0502020204030204" pitchFamily="34" charset="0"/>
              </a:rPr>
              <a:t>terapijas telpa.</a:t>
            </a:r>
            <a:endParaRPr lang="lv-LV" dirty="0">
              <a:solidFill>
                <a:schemeClr val="accent3">
                  <a:lumMod val="50000"/>
                </a:schemeClr>
              </a:solidFill>
              <a:latin typeface="Calibri" panose="020F0502020204030204" pitchFamily="34" charset="0"/>
              <a:cs typeface="Calibri" panose="020F0502020204030204" pitchFamily="34" charset="0"/>
            </a:endParaRPr>
          </a:p>
          <a:p>
            <a:endParaRPr lang="lv-LV" dirty="0">
              <a:solidFill>
                <a:schemeClr val="accent3">
                  <a:lumMod val="50000"/>
                </a:schemeClr>
              </a:solidFill>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1069848" y="484632"/>
            <a:ext cx="9916600" cy="1609344"/>
          </a:xfrm>
        </p:spPr>
        <p:txBody>
          <a:bodyPr>
            <a:normAutofit/>
          </a:bodyPr>
          <a:lstStyle/>
          <a:p>
            <a:r>
              <a:rPr lang="lv-LV" sz="3600" dirty="0">
                <a:latin typeface="Calibri" panose="020F0502020204030204" pitchFamily="34" charset="0"/>
                <a:cs typeface="Calibri" panose="020F0502020204030204" pitchFamily="34" charset="0"/>
              </a:rPr>
              <a:t>Pieredze sadarbojoties ar Valmieras pilsētas un Madonas novada pašvaldībām</a:t>
            </a:r>
            <a:endParaRPr lang="lv-LV" sz="3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314" y="2456408"/>
            <a:ext cx="4605964" cy="16515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098" y="4234890"/>
            <a:ext cx="3530354" cy="1130893"/>
          </a:xfrm>
          <a:prstGeom prst="rect">
            <a:avLst/>
          </a:prstGeom>
        </p:spPr>
      </p:pic>
    </p:spTree>
    <p:extLst>
      <p:ext uri="{BB962C8B-B14F-4D97-AF65-F5344CB8AC3E}">
        <p14:creationId xmlns:p14="http://schemas.microsoft.com/office/powerpoint/2010/main" val="79001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1830579"/>
            <a:ext cx="5859724" cy="1767698"/>
          </a:xfrm>
        </p:spPr>
        <p:txBody>
          <a:bodyPr>
            <a:normAutofit/>
          </a:bodyPr>
          <a:lstStyle/>
          <a:p>
            <a:pPr fontAlgn="base">
              <a:lnSpc>
                <a:spcPct val="100000"/>
              </a:lnSpc>
            </a:pPr>
            <a:r>
              <a:rPr lang="lv-LV" sz="3600" dirty="0" smtClean="0">
                <a:solidFill>
                  <a:schemeClr val="accent2">
                    <a:lumMod val="75000"/>
                  </a:schemeClr>
                </a:solidFill>
                <a:latin typeface="Calibri" panose="020F0502020204030204" pitchFamily="34" charset="0"/>
                <a:cs typeface="Calibri" panose="020F0502020204030204" pitchFamily="34" charset="0"/>
              </a:rPr>
              <a:t>Jautājumi?</a:t>
            </a:r>
            <a:endParaRPr lang="lv-LV" sz="3600" dirty="0">
              <a:solidFill>
                <a:schemeClr val="accent2">
                  <a:lumMod val="75000"/>
                </a:schemeClr>
              </a:solidFill>
              <a:latin typeface="Calibri" panose="020F0502020204030204" pitchFamily="34" charset="0"/>
              <a:cs typeface="Calibri" panose="020F0502020204030204" pitchFamily="34" charset="0"/>
            </a:endParaRPr>
          </a:p>
        </p:txBody>
      </p:sp>
      <p:sp>
        <p:nvSpPr>
          <p:cNvPr id="4" name="Text Placeholder 3"/>
          <p:cNvSpPr>
            <a:spLocks noGrp="1"/>
          </p:cNvSpPr>
          <p:nvPr>
            <p:ph type="body" idx="1"/>
          </p:nvPr>
        </p:nvSpPr>
        <p:spPr/>
        <p:txBody>
          <a:bodyPr/>
          <a:lstStyle/>
          <a:p>
            <a:endParaRPr lang="lv-LV"/>
          </a:p>
        </p:txBody>
      </p:sp>
    </p:spTree>
    <p:extLst>
      <p:ext uri="{BB962C8B-B14F-4D97-AF65-F5344CB8AC3E}">
        <p14:creationId xmlns:p14="http://schemas.microsoft.com/office/powerpoint/2010/main" val="3174715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1830579"/>
            <a:ext cx="5859724" cy="1767698"/>
          </a:xfrm>
        </p:spPr>
        <p:txBody>
          <a:bodyPr>
            <a:normAutofit/>
          </a:bodyPr>
          <a:lstStyle/>
          <a:p>
            <a:pPr fontAlgn="base">
              <a:lnSpc>
                <a:spcPct val="100000"/>
              </a:lnSpc>
            </a:pPr>
            <a:r>
              <a:rPr lang="lv-LV" sz="3600" dirty="0" smtClean="0">
                <a:solidFill>
                  <a:schemeClr val="accent2">
                    <a:lumMod val="75000"/>
                  </a:schemeClr>
                </a:solidFill>
                <a:latin typeface="Calibri" panose="020F0502020204030204" pitchFamily="34" charset="0"/>
                <a:cs typeface="Calibri" panose="020F0502020204030204" pitchFamily="34" charset="0"/>
              </a:rPr>
              <a:t>Paldies par uzmanību</a:t>
            </a:r>
            <a:r>
              <a:rPr lang="lv-LV" sz="3600" dirty="0" smtClean="0">
                <a:solidFill>
                  <a:schemeClr val="accent2">
                    <a:lumMod val="75000"/>
                  </a:schemeClr>
                </a:solidFill>
                <a:latin typeface="Calibri" panose="020F0502020204030204" pitchFamily="34" charset="0"/>
                <a:cs typeface="Calibri" panose="020F0502020204030204" pitchFamily="34" charset="0"/>
              </a:rPr>
              <a:t>!</a:t>
            </a:r>
            <a:endParaRPr lang="lv-LV" sz="3600" dirty="0">
              <a:solidFill>
                <a:schemeClr val="accent2">
                  <a:lumMod val="75000"/>
                </a:schemeClr>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3162301" y="5165198"/>
            <a:ext cx="9052560" cy="1066800"/>
          </a:xfrm>
        </p:spPr>
        <p:txBody>
          <a:bodyPr>
            <a:noAutofit/>
          </a:bodyPr>
          <a:lstStyle/>
          <a:p>
            <a:r>
              <a:rPr lang="lv-LV" b="0" dirty="0" smtClean="0">
                <a:latin typeface="Calibri" panose="020F0502020204030204" pitchFamily="34" charset="0"/>
                <a:cs typeface="Calibri" panose="020F0502020204030204" pitchFamily="34" charset="0"/>
              </a:rPr>
              <a:t>Laura Danilāne</a:t>
            </a:r>
          </a:p>
          <a:p>
            <a:r>
              <a:rPr lang="lv-LV" b="0" dirty="0" smtClean="0">
                <a:latin typeface="Calibri" panose="020F0502020204030204" pitchFamily="34" charset="0"/>
                <a:cs typeface="Calibri" panose="020F0502020204030204" pitchFamily="34" charset="0"/>
              </a:rPr>
              <a:t>E-pasts: laura.danilane@gmail.com</a:t>
            </a:r>
          </a:p>
          <a:p>
            <a:r>
              <a:rPr lang="lv-LV" b="0" dirty="0" smtClean="0">
                <a:latin typeface="Calibri" panose="020F0502020204030204" pitchFamily="34" charset="0"/>
                <a:cs typeface="Calibri" panose="020F0502020204030204" pitchFamily="34" charset="0"/>
              </a:rPr>
              <a:t>Mob</a:t>
            </a:r>
            <a:r>
              <a:rPr lang="lv-LV" b="0" smtClean="0">
                <a:latin typeface="Calibri" panose="020F0502020204030204" pitchFamily="34" charset="0"/>
                <a:cs typeface="Calibri" panose="020F0502020204030204" pitchFamily="34" charset="0"/>
              </a:rPr>
              <a:t>.: +371 26526975</a:t>
            </a:r>
            <a:endParaRPr lang="lv-LV" b="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9943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lv-LV" sz="2000" dirty="0" smtClean="0">
                <a:solidFill>
                  <a:schemeClr val="accent2">
                    <a:lumMod val="50000"/>
                  </a:schemeClr>
                </a:solidFill>
                <a:latin typeface="Calibri" panose="020F0502020204030204" pitchFamily="34" charset="0"/>
                <a:cs typeface="Calibri" panose="020F0502020204030204" pitchFamily="34" charset="0"/>
              </a:rPr>
              <a:t>Mākslas </a:t>
            </a:r>
            <a:r>
              <a:rPr lang="lv-LV" sz="2000" dirty="0">
                <a:solidFill>
                  <a:schemeClr val="accent2">
                    <a:lumMod val="50000"/>
                  </a:schemeClr>
                </a:solidFill>
                <a:latin typeface="Calibri" panose="020F0502020204030204" pitchFamily="34" charset="0"/>
                <a:cs typeface="Calibri" panose="020F0502020204030204" pitchFamily="34" charset="0"/>
              </a:rPr>
              <a:t>terapija</a:t>
            </a:r>
            <a:r>
              <a:rPr lang="lv-LV" sz="2000" b="0" dirty="0">
                <a:solidFill>
                  <a:schemeClr val="accent2">
                    <a:lumMod val="50000"/>
                  </a:schemeClr>
                </a:solidFill>
                <a:latin typeface="Calibri" panose="020F0502020204030204" pitchFamily="34" charset="0"/>
                <a:cs typeface="Calibri" panose="020F0502020204030204" pitchFamily="34" charset="0"/>
              </a:rPr>
              <a:t> </a:t>
            </a:r>
            <a:r>
              <a:rPr lang="lv-LV" sz="2000" b="0" dirty="0" smtClean="0">
                <a:solidFill>
                  <a:schemeClr val="accent2">
                    <a:lumMod val="50000"/>
                  </a:schemeClr>
                </a:solidFill>
                <a:latin typeface="Calibri" panose="020F0502020204030204" pitchFamily="34" charset="0"/>
                <a:cs typeface="Calibri" panose="020F0502020204030204" pitchFamily="34" charset="0"/>
              </a:rPr>
              <a:t>ir </a:t>
            </a:r>
            <a:r>
              <a:rPr lang="lv-LV" sz="2000" b="0" dirty="0">
                <a:solidFill>
                  <a:schemeClr val="accent2">
                    <a:lumMod val="50000"/>
                  </a:schemeClr>
                </a:solidFill>
                <a:latin typeface="Calibri" panose="020F0502020204030204" pitchFamily="34" charset="0"/>
                <a:cs typeface="Calibri" panose="020F0502020204030204" pitchFamily="34" charset="0"/>
              </a:rPr>
              <a:t>viena no četrām mākslu terapijas </a:t>
            </a:r>
            <a:r>
              <a:rPr lang="lv-LV" sz="2000" b="0" dirty="0" smtClean="0">
                <a:solidFill>
                  <a:schemeClr val="accent2">
                    <a:lumMod val="50000"/>
                  </a:schemeClr>
                </a:solidFill>
                <a:latin typeface="Calibri" panose="020F0502020204030204" pitchFamily="34" charset="0"/>
                <a:cs typeface="Calibri" panose="020F0502020204030204" pitchFamily="34" charset="0"/>
              </a:rPr>
              <a:t>specializācijām</a:t>
            </a:r>
            <a:br>
              <a:rPr lang="lv-LV" sz="2000" b="0" dirty="0" smtClean="0">
                <a:solidFill>
                  <a:schemeClr val="accent2">
                    <a:lumMod val="50000"/>
                  </a:schemeClr>
                </a:solidFill>
                <a:latin typeface="Calibri" panose="020F0502020204030204" pitchFamily="34" charset="0"/>
                <a:cs typeface="Calibri" panose="020F0502020204030204" pitchFamily="34" charset="0"/>
              </a:rPr>
            </a:br>
            <a:r>
              <a:rPr lang="lv-LV" sz="2000" b="0" dirty="0" smtClean="0">
                <a:solidFill>
                  <a:schemeClr val="accent2">
                    <a:lumMod val="50000"/>
                  </a:schemeClr>
                </a:solidFill>
                <a:latin typeface="Calibri" panose="020F0502020204030204" pitchFamily="34" charset="0"/>
                <a:cs typeface="Calibri" panose="020F0502020204030204" pitchFamily="34" charset="0"/>
              </a:rPr>
              <a:t>(</a:t>
            </a:r>
            <a:r>
              <a:rPr lang="lv-LV" sz="2000" b="0" dirty="0">
                <a:solidFill>
                  <a:schemeClr val="accent2">
                    <a:lumMod val="50000"/>
                  </a:schemeClr>
                </a:solidFill>
                <a:latin typeface="Calibri" panose="020F0502020204030204" pitchFamily="34" charset="0"/>
                <a:cs typeface="Calibri" panose="020F0502020204030204" pitchFamily="34" charset="0"/>
              </a:rPr>
              <a:t>līdzās </a:t>
            </a:r>
            <a:r>
              <a:rPr lang="lv-LV" sz="2000" dirty="0">
                <a:solidFill>
                  <a:schemeClr val="accent2">
                    <a:lumMod val="50000"/>
                  </a:schemeClr>
                </a:solidFill>
                <a:latin typeface="Calibri" panose="020F0502020204030204" pitchFamily="34" charset="0"/>
                <a:cs typeface="Calibri" panose="020F0502020204030204" pitchFamily="34" charset="0"/>
              </a:rPr>
              <a:t>mūzikas, deju un kustību, drāmas terapijai</a:t>
            </a:r>
            <a:r>
              <a:rPr lang="lv-LV" sz="2000" b="0" dirty="0">
                <a:solidFill>
                  <a:schemeClr val="accent2">
                    <a:lumMod val="50000"/>
                  </a:schemeClr>
                </a:solidFill>
                <a:latin typeface="Calibri" panose="020F0502020204030204" pitchFamily="34" charset="0"/>
                <a:cs typeface="Calibri" panose="020F0502020204030204" pitchFamily="34" charset="0"/>
              </a:rPr>
              <a:t>), kurā izmanto mākslu un radošo procesu terapeitiskā kontekstā, lai uzlabotu un veicinātu cilvēka garīgo, emocionālo un fizisko </a:t>
            </a:r>
            <a:r>
              <a:rPr lang="lv-LV" sz="2000" b="0" dirty="0" smtClean="0">
                <a:solidFill>
                  <a:schemeClr val="accent2">
                    <a:lumMod val="50000"/>
                  </a:schemeClr>
                </a:solidFill>
                <a:latin typeface="Calibri" panose="020F0502020204030204" pitchFamily="34" charset="0"/>
                <a:cs typeface="Calibri" panose="020F0502020204030204" pitchFamily="34" charset="0"/>
              </a:rPr>
              <a:t>labsajūtu</a:t>
            </a:r>
            <a:r>
              <a:rPr lang="lv-LV" sz="2000" b="0" dirty="0">
                <a:solidFill>
                  <a:schemeClr val="accent2">
                    <a:lumMod val="50000"/>
                  </a:schemeClr>
                </a:solidFill>
                <a:latin typeface="Calibri" panose="020F0502020204030204" pitchFamily="34" charset="0"/>
                <a:cs typeface="Calibri" panose="020F0502020204030204" pitchFamily="34" charset="0"/>
              </a:rPr>
              <a:t> </a:t>
            </a:r>
            <a:r>
              <a:rPr lang="lv-LV" sz="2000" b="0" dirty="0" smtClean="0">
                <a:solidFill>
                  <a:schemeClr val="accent2">
                    <a:lumMod val="50000"/>
                  </a:schemeClr>
                </a:solidFill>
                <a:latin typeface="Calibri" panose="020F0502020204030204" pitchFamily="34" charset="0"/>
                <a:cs typeface="Calibri" panose="020F0502020204030204" pitchFamily="34" charset="0"/>
              </a:rPr>
              <a:t>(</a:t>
            </a:r>
            <a:r>
              <a:rPr lang="lv-LV" sz="1400" b="0" dirty="0" smtClean="0">
                <a:solidFill>
                  <a:schemeClr val="accent2">
                    <a:lumMod val="50000"/>
                  </a:schemeClr>
                </a:solidFill>
                <a:latin typeface="Calibri" panose="020F0502020204030204" pitchFamily="34" charset="0"/>
                <a:cs typeface="Calibri" panose="020F0502020204030204" pitchFamily="34" charset="0"/>
              </a:rPr>
              <a:t>Kas </a:t>
            </a:r>
            <a:r>
              <a:rPr lang="lv-LV" sz="1400" b="0" dirty="0">
                <a:solidFill>
                  <a:schemeClr val="accent2">
                    <a:lumMod val="50000"/>
                  </a:schemeClr>
                </a:solidFill>
                <a:latin typeface="Calibri" panose="020F0502020204030204" pitchFamily="34" charset="0"/>
                <a:cs typeface="Calibri" panose="020F0502020204030204" pitchFamily="34" charset="0"/>
              </a:rPr>
              <a:t>ir mākslas terapija? [tiešsaiste], [skatīts 2018. gada 22. maijā]. Pieejams: </a:t>
            </a:r>
            <a:r>
              <a:rPr lang="lv-LV" sz="1400" b="0" dirty="0">
                <a:solidFill>
                  <a:schemeClr val="accent2">
                    <a:lumMod val="50000"/>
                  </a:schemeClr>
                </a:solidFill>
                <a:latin typeface="Calibri" panose="020F0502020204030204" pitchFamily="34" charset="0"/>
                <a:cs typeface="Calibri" panose="020F0502020204030204" pitchFamily="34" charset="0"/>
                <a:hlinkClick r:id="rId2"/>
              </a:rPr>
              <a:t>http://</a:t>
            </a:r>
            <a:r>
              <a:rPr lang="lv-LV" sz="1400" b="0" dirty="0" smtClean="0">
                <a:solidFill>
                  <a:schemeClr val="accent2">
                    <a:lumMod val="50000"/>
                  </a:schemeClr>
                </a:solidFill>
                <a:latin typeface="Calibri" panose="020F0502020204030204" pitchFamily="34" charset="0"/>
                <a:cs typeface="Calibri" panose="020F0502020204030204" pitchFamily="34" charset="0"/>
                <a:hlinkClick r:id="rId2"/>
              </a:rPr>
              <a:t>www.arttherapy.lv/lv/makslas-terapija/kas-ir-makslas-terapija</a:t>
            </a:r>
            <a:r>
              <a:rPr lang="lv-LV" sz="2000" b="0" dirty="0" smtClean="0">
                <a:solidFill>
                  <a:schemeClr val="accent2">
                    <a:lumMod val="50000"/>
                  </a:schemeClr>
                </a:solidFill>
                <a:latin typeface="Calibri" panose="020F0502020204030204" pitchFamily="34" charset="0"/>
                <a:cs typeface="Calibri" panose="020F0502020204030204" pitchFamily="34" charset="0"/>
              </a:rPr>
              <a:t>).</a:t>
            </a:r>
            <a:r>
              <a:rPr lang="lv-LV" sz="2000" dirty="0">
                <a:solidFill>
                  <a:schemeClr val="accent2">
                    <a:lumMod val="50000"/>
                  </a:schemeClr>
                </a:solidFill>
                <a:latin typeface="Calibri" panose="020F0502020204030204" pitchFamily="34" charset="0"/>
                <a:cs typeface="Calibri" panose="020F0502020204030204" pitchFamily="34" charset="0"/>
              </a:rPr>
              <a:t/>
            </a:r>
            <a:br>
              <a:rPr lang="lv-LV" sz="2000" dirty="0">
                <a:solidFill>
                  <a:schemeClr val="accent2">
                    <a:lumMod val="50000"/>
                  </a:schemeClr>
                </a:solidFill>
                <a:latin typeface="Calibri" panose="020F0502020204030204" pitchFamily="34" charset="0"/>
                <a:cs typeface="Calibri" panose="020F0502020204030204" pitchFamily="34" charset="0"/>
              </a:rPr>
            </a:br>
            <a:endParaRPr lang="lv-LV" sz="2000" b="0" dirty="0">
              <a:solidFill>
                <a:schemeClr val="accent2">
                  <a:lumMod val="50000"/>
                </a:schemeClr>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p:txBody>
          <a:bodyPr/>
          <a:lstStyle/>
          <a:p>
            <a:endParaRPr lang="lv-LV"/>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315" y="4908414"/>
            <a:ext cx="3463996" cy="19495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176" y="4908414"/>
            <a:ext cx="2618730" cy="196277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6" y="4910871"/>
            <a:ext cx="2859315" cy="21444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906" y="4908414"/>
            <a:ext cx="3290161" cy="1974097"/>
          </a:xfrm>
          <a:prstGeom prst="rect">
            <a:avLst/>
          </a:prstGeom>
        </p:spPr>
      </p:pic>
    </p:spTree>
    <p:extLst>
      <p:ext uri="{BB962C8B-B14F-4D97-AF65-F5344CB8AC3E}">
        <p14:creationId xmlns:p14="http://schemas.microsoft.com/office/powerpoint/2010/main" val="90953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877" y="18762"/>
            <a:ext cx="12172948" cy="6858000"/>
          </a:xfrm>
          <a:prstGeom prst="rect">
            <a:avLst/>
          </a:prstGeom>
        </p:spPr>
      </p:pic>
      <p:sp>
        <p:nvSpPr>
          <p:cNvPr id="5" name="Rectangle 4"/>
          <p:cNvSpPr/>
          <p:nvPr/>
        </p:nvSpPr>
        <p:spPr>
          <a:xfrm flipH="1">
            <a:off x="0" y="0"/>
            <a:ext cx="6415314" cy="687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p:cNvSpPr>
            <a:spLocks noGrp="1"/>
          </p:cNvSpPr>
          <p:nvPr>
            <p:ph type="title"/>
          </p:nvPr>
        </p:nvSpPr>
        <p:spPr>
          <a:xfrm>
            <a:off x="1069848" y="484632"/>
            <a:ext cx="4764895" cy="1609344"/>
          </a:xfrm>
        </p:spPr>
        <p:txBody>
          <a:bodyPr/>
          <a:lstStyle/>
          <a:p>
            <a:r>
              <a:rPr lang="lv-LV" dirty="0" smtClean="0">
                <a:latin typeface="Calibri" panose="020F0502020204030204" pitchFamily="34" charset="0"/>
                <a:cs typeface="Calibri" panose="020F0502020204030204" pitchFamily="34" charset="0"/>
              </a:rPr>
              <a:t>Mākslas terapeits</a:t>
            </a:r>
            <a:endParaRPr lang="lv-LV"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69847" y="2397448"/>
            <a:ext cx="4764895" cy="3651504"/>
          </a:xfrm>
        </p:spPr>
        <p:txBody>
          <a:bodyPr>
            <a:normAutofit lnSpcReduction="10000"/>
          </a:bodyPr>
          <a:lstStyle/>
          <a:p>
            <a:pPr marL="0" indent="0">
              <a:lnSpc>
                <a:spcPct val="150000"/>
              </a:lnSpc>
              <a:buNone/>
            </a:pPr>
            <a:r>
              <a:rPr lang="lv-LV" b="1" dirty="0">
                <a:solidFill>
                  <a:schemeClr val="accent3">
                    <a:lumMod val="50000"/>
                  </a:schemeClr>
                </a:solidFill>
                <a:latin typeface="Calibri" panose="020F0502020204030204" pitchFamily="34" charset="0"/>
                <a:cs typeface="Calibri" panose="020F0502020204030204" pitchFamily="34" charset="0"/>
              </a:rPr>
              <a:t>Mākslas terapeits </a:t>
            </a:r>
            <a:r>
              <a:rPr lang="lv-LV" dirty="0">
                <a:solidFill>
                  <a:schemeClr val="accent3">
                    <a:lumMod val="50000"/>
                  </a:schemeClr>
                </a:solidFill>
                <a:latin typeface="Calibri" panose="020F0502020204030204" pitchFamily="34" charset="0"/>
                <a:cs typeface="Calibri" panose="020F0502020204030204" pitchFamily="34" charset="0"/>
              </a:rPr>
              <a:t>ir ārstniecības persona, kas ir </a:t>
            </a:r>
            <a:r>
              <a:rPr lang="lv-LV" dirty="0" smtClean="0">
                <a:solidFill>
                  <a:schemeClr val="accent3">
                    <a:lumMod val="50000"/>
                  </a:schemeClr>
                </a:solidFill>
                <a:latin typeface="Calibri" panose="020F0502020204030204" pitchFamily="34" charset="0"/>
                <a:cs typeface="Calibri" panose="020F0502020204030204" pitchFamily="34" charset="0"/>
              </a:rPr>
              <a:t>ieguvusi </a:t>
            </a:r>
            <a:r>
              <a:rPr lang="lv-LV" b="1" dirty="0" smtClean="0">
                <a:solidFill>
                  <a:schemeClr val="accent3">
                    <a:lumMod val="50000"/>
                  </a:schemeClr>
                </a:solidFill>
                <a:latin typeface="Calibri" panose="020F0502020204030204" pitchFamily="34" charset="0"/>
                <a:cs typeface="Calibri" panose="020F0502020204030204" pitchFamily="34" charset="0"/>
              </a:rPr>
              <a:t>maģistra </a:t>
            </a:r>
            <a:r>
              <a:rPr lang="lv-LV" b="1" dirty="0">
                <a:solidFill>
                  <a:schemeClr val="accent3">
                    <a:lumMod val="50000"/>
                  </a:schemeClr>
                </a:solidFill>
                <a:latin typeface="Calibri" panose="020F0502020204030204" pitchFamily="34" charset="0"/>
                <a:cs typeface="Calibri" panose="020F0502020204030204" pitchFamily="34" charset="0"/>
              </a:rPr>
              <a:t>grādu veselības aprūpē</a:t>
            </a:r>
            <a:r>
              <a:rPr lang="lv-LV" dirty="0">
                <a:solidFill>
                  <a:schemeClr val="accent3">
                    <a:lumMod val="50000"/>
                  </a:schemeClr>
                </a:solidFill>
                <a:latin typeface="Calibri" panose="020F0502020204030204" pitchFamily="34" charset="0"/>
                <a:cs typeface="Calibri" panose="020F0502020204030204" pitchFamily="34" charset="0"/>
              </a:rPr>
              <a:t> un mākslas terapeita profesionālo kvalifikāciju ar specializāciju vienā no mākslas veidiem (vizuāli plastiskā māksla, deja un kustība, mūzika, drāma</a:t>
            </a:r>
            <a:r>
              <a:rPr lang="lv-LV" dirty="0" smtClean="0">
                <a:solidFill>
                  <a:schemeClr val="accent3">
                    <a:lumMod val="50000"/>
                  </a:schemeClr>
                </a:solidFill>
                <a:latin typeface="Calibri" panose="020F0502020204030204" pitchFamily="34" charset="0"/>
                <a:cs typeface="Calibri" panose="020F0502020204030204" pitchFamily="34" charset="0"/>
              </a:rPr>
              <a:t>)</a:t>
            </a:r>
          </a:p>
          <a:p>
            <a:pPr marL="0" indent="0">
              <a:lnSpc>
                <a:spcPct val="150000"/>
              </a:lnSpc>
              <a:buNone/>
            </a:pPr>
            <a:r>
              <a:rPr lang="lv-LV" sz="1400" dirty="0" smtClean="0">
                <a:solidFill>
                  <a:schemeClr val="accent3">
                    <a:lumMod val="50000"/>
                  </a:schemeClr>
                </a:solidFill>
                <a:latin typeface="Calibri" panose="020F0502020204030204" pitchFamily="34" charset="0"/>
                <a:cs typeface="Calibri" panose="020F0502020204030204" pitchFamily="34" charset="0"/>
              </a:rPr>
              <a:t>(</a:t>
            </a:r>
            <a:r>
              <a:rPr lang="lv-LV" sz="1400" dirty="0">
                <a:solidFill>
                  <a:schemeClr val="accent3">
                    <a:lumMod val="50000"/>
                  </a:schemeClr>
                </a:solidFill>
                <a:latin typeface="Calibri" panose="020F0502020204030204" pitchFamily="34" charset="0"/>
                <a:cs typeface="Calibri" panose="020F0502020204030204" pitchFamily="34" charset="0"/>
              </a:rPr>
              <a:t>saskaņā ar MK 2009.g. noteikumiem Nr. 268 un Nr. 763 un 2010.g. noteikumiem Nr. 461</a:t>
            </a:r>
            <a:r>
              <a:rPr lang="lv-LV" sz="1400" dirty="0" smtClean="0">
                <a:solidFill>
                  <a:schemeClr val="accent3">
                    <a:lumMod val="50000"/>
                  </a:schemeClr>
                </a:solidFill>
                <a:latin typeface="Calibri" panose="020F0502020204030204" pitchFamily="34" charset="0"/>
                <a:cs typeface="Calibri" panose="020F0502020204030204" pitchFamily="34" charset="0"/>
              </a:rPr>
              <a:t>)</a:t>
            </a:r>
            <a:r>
              <a:rPr lang="lv-LV" dirty="0" smtClean="0">
                <a:solidFill>
                  <a:schemeClr val="accent3">
                    <a:lumMod val="50000"/>
                  </a:schemeClr>
                </a:solidFill>
                <a:latin typeface="Calibri" panose="020F0502020204030204" pitchFamily="34" charset="0"/>
                <a:cs typeface="Calibri" panose="020F0502020204030204" pitchFamily="34" charset="0"/>
              </a:rPr>
              <a:t>.</a:t>
            </a:r>
            <a:endParaRPr lang="lv-LV" dirty="0">
              <a:solidFill>
                <a:schemeClr val="accent3">
                  <a:lumMod val="50000"/>
                </a:schemeClr>
              </a:solidFill>
              <a:latin typeface="Calibri" panose="020F0502020204030204" pitchFamily="34" charset="0"/>
              <a:cs typeface="Calibri" panose="020F0502020204030204" pitchFamily="34" charset="0"/>
            </a:endParaRPr>
          </a:p>
          <a:p>
            <a:pPr>
              <a:lnSpc>
                <a:spcPct val="150000"/>
              </a:lnSpc>
            </a:pPr>
            <a:endParaRPr lang="lv-LV" dirty="0">
              <a:solidFill>
                <a:schemeClr val="accent3">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396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28" y="501610"/>
            <a:ext cx="5393732" cy="3520440"/>
          </a:xfrm>
        </p:spPr>
        <p:txBody>
          <a:bodyPr>
            <a:noAutofit/>
          </a:bodyPr>
          <a:lstStyle/>
          <a:p>
            <a:pPr>
              <a:lnSpc>
                <a:spcPct val="100000"/>
              </a:lnSpc>
            </a:pPr>
            <a:r>
              <a:rPr lang="lv-LV" sz="2000" b="0" dirty="0" smtClean="0">
                <a:solidFill>
                  <a:schemeClr val="accent2">
                    <a:lumMod val="50000"/>
                  </a:schemeClr>
                </a:solidFill>
                <a:latin typeface="Calibri" panose="020F0502020204030204" pitchFamily="34" charset="0"/>
                <a:cs typeface="Calibri" panose="020F0502020204030204" pitchFamily="34" charset="0"/>
              </a:rPr>
              <a:t>Lai piedalītos mākslas terapijā, </a:t>
            </a:r>
            <a:r>
              <a:rPr lang="lv-LV" sz="2000" dirty="0" smtClean="0">
                <a:solidFill>
                  <a:schemeClr val="accent2">
                    <a:lumMod val="50000"/>
                  </a:schemeClr>
                </a:solidFill>
                <a:latin typeface="Calibri" panose="020F0502020204030204" pitchFamily="34" charset="0"/>
                <a:cs typeface="Calibri" panose="020F0502020204030204" pitchFamily="34" charset="0"/>
              </a:rPr>
              <a:t>nav </a:t>
            </a:r>
            <a:r>
              <a:rPr lang="lv-LV" sz="2000" dirty="0">
                <a:solidFill>
                  <a:schemeClr val="accent2">
                    <a:lumMod val="50000"/>
                  </a:schemeClr>
                </a:solidFill>
                <a:latin typeface="Calibri" panose="020F0502020204030204" pitchFamily="34" charset="0"/>
                <a:cs typeface="Calibri" panose="020F0502020204030204" pitchFamily="34" charset="0"/>
              </a:rPr>
              <a:t>nepieciešama iepriekšēja pieredze</a:t>
            </a:r>
            <a:r>
              <a:rPr lang="lv-LV" sz="2000" b="0" dirty="0">
                <a:solidFill>
                  <a:schemeClr val="accent2">
                    <a:lumMod val="50000"/>
                  </a:schemeClr>
                </a:solidFill>
                <a:latin typeface="Calibri" panose="020F0502020204030204" pitchFamily="34" charset="0"/>
                <a:cs typeface="Calibri" panose="020F0502020204030204" pitchFamily="34" charset="0"/>
              </a:rPr>
              <a:t> vai prasmes kādā no mākslas veidiem. </a:t>
            </a:r>
            <a:r>
              <a:rPr lang="lv-LV" sz="2000" b="0" dirty="0" smtClean="0">
                <a:solidFill>
                  <a:schemeClr val="accent2">
                    <a:lumMod val="50000"/>
                  </a:schemeClr>
                </a:solidFill>
                <a:latin typeface="Calibri" panose="020F0502020204030204" pitchFamily="34" charset="0"/>
                <a:cs typeface="Calibri" panose="020F0502020204030204" pitchFamily="34" charset="0"/>
              </a:rPr>
              <a:t>Klasiskie </a:t>
            </a:r>
            <a:r>
              <a:rPr lang="lv-LV" sz="2000" b="0" dirty="0">
                <a:solidFill>
                  <a:schemeClr val="accent2">
                    <a:lumMod val="50000"/>
                  </a:schemeClr>
                </a:solidFill>
                <a:latin typeface="Calibri" panose="020F0502020204030204" pitchFamily="34" charset="0"/>
                <a:cs typeface="Calibri" panose="020F0502020204030204" pitchFamily="34" charset="0"/>
              </a:rPr>
              <a:t>skaistuma </a:t>
            </a:r>
            <a:r>
              <a:rPr lang="lv-LV" sz="2000" b="0" dirty="0" smtClean="0">
                <a:solidFill>
                  <a:schemeClr val="accent2">
                    <a:lumMod val="50000"/>
                  </a:schemeClr>
                </a:solidFill>
                <a:latin typeface="Calibri" panose="020F0502020204030204" pitchFamily="34" charset="0"/>
                <a:cs typeface="Calibri" panose="020F0502020204030204" pitchFamily="34" charset="0"/>
              </a:rPr>
              <a:t>standarti </a:t>
            </a:r>
            <a:r>
              <a:rPr lang="lv-LV" sz="2000" b="0" dirty="0">
                <a:solidFill>
                  <a:schemeClr val="accent2">
                    <a:lumMod val="50000"/>
                  </a:schemeClr>
                </a:solidFill>
                <a:latin typeface="Calibri" panose="020F0502020204030204" pitchFamily="34" charset="0"/>
                <a:cs typeface="Calibri" panose="020F0502020204030204" pitchFamily="34" charset="0"/>
              </a:rPr>
              <a:t>nav būtiski, </a:t>
            </a:r>
            <a:r>
              <a:rPr lang="lv-LV" sz="2000" dirty="0" smtClean="0">
                <a:solidFill>
                  <a:schemeClr val="accent2">
                    <a:lumMod val="50000"/>
                  </a:schemeClr>
                </a:solidFill>
                <a:latin typeface="Calibri" panose="020F0502020204030204" pitchFamily="34" charset="0"/>
                <a:cs typeface="Calibri" panose="020F0502020204030204" pitchFamily="34" charset="0"/>
              </a:rPr>
              <a:t>nozīmīgs </a:t>
            </a:r>
            <a:r>
              <a:rPr lang="lv-LV" sz="2000" dirty="0">
                <a:solidFill>
                  <a:schemeClr val="accent2">
                    <a:lumMod val="50000"/>
                  </a:schemeClr>
                </a:solidFill>
                <a:latin typeface="Calibri" panose="020F0502020204030204" pitchFamily="34" charset="0"/>
                <a:cs typeface="Calibri" panose="020F0502020204030204" pitchFamily="34" charset="0"/>
              </a:rPr>
              <a:t>ir </a:t>
            </a:r>
            <a:r>
              <a:rPr lang="lv-LV" sz="2000" dirty="0" smtClean="0">
                <a:solidFill>
                  <a:schemeClr val="accent2">
                    <a:lumMod val="50000"/>
                  </a:schemeClr>
                </a:solidFill>
                <a:latin typeface="Calibri" panose="020F0502020204030204" pitchFamily="34" charset="0"/>
                <a:cs typeface="Calibri" panose="020F0502020204030204" pitchFamily="34" charset="0"/>
              </a:rPr>
              <a:t>radošais </a:t>
            </a:r>
            <a:r>
              <a:rPr lang="lv-LV" sz="2000" dirty="0">
                <a:solidFill>
                  <a:schemeClr val="accent2">
                    <a:lumMod val="50000"/>
                  </a:schemeClr>
                </a:solidFill>
                <a:latin typeface="Calibri" panose="020F0502020204030204" pitchFamily="34" charset="0"/>
                <a:cs typeface="Calibri" panose="020F0502020204030204" pitchFamily="34" charset="0"/>
              </a:rPr>
              <a:t>un terapeitiskais process un iegūtā pieredze</a:t>
            </a:r>
            <a:r>
              <a:rPr lang="lv-LV" sz="2000" b="0" dirty="0">
                <a:solidFill>
                  <a:schemeClr val="accent2">
                    <a:lumMod val="50000"/>
                  </a:schemeClr>
                </a:solidFill>
                <a:latin typeface="Calibri" panose="020F0502020204030204" pitchFamily="34" charset="0"/>
                <a:cs typeface="Calibri" panose="020F0502020204030204" pitchFamily="34" charset="0"/>
              </a:rPr>
              <a:t>.</a:t>
            </a:r>
            <a:br>
              <a:rPr lang="lv-LV" sz="2000" b="0" dirty="0">
                <a:solidFill>
                  <a:schemeClr val="accent2">
                    <a:lumMod val="50000"/>
                  </a:schemeClr>
                </a:solidFill>
                <a:latin typeface="Calibri" panose="020F0502020204030204" pitchFamily="34" charset="0"/>
                <a:cs typeface="Calibri" panose="020F0502020204030204" pitchFamily="34" charset="0"/>
              </a:rPr>
            </a:br>
            <a:endParaRPr lang="lv-LV" sz="2000" b="0" dirty="0">
              <a:solidFill>
                <a:schemeClr val="accent2">
                  <a:lumMod val="50000"/>
                </a:schemeClr>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167128" y="3089964"/>
            <a:ext cx="5393732" cy="1864173"/>
          </a:xfrm>
        </p:spPr>
        <p:txBody>
          <a:bodyPr>
            <a:noAutofit/>
          </a:bodyPr>
          <a:lstStyle/>
          <a:p>
            <a:pPr>
              <a:lnSpc>
                <a:spcPct val="100000"/>
              </a:lnSpc>
            </a:pPr>
            <a:r>
              <a:rPr lang="lv-LV" b="0" dirty="0" smtClean="0">
                <a:latin typeface="Calibri" panose="020F0502020204030204" pitchFamily="34" charset="0"/>
                <a:cs typeface="Calibri" panose="020F0502020204030204" pitchFamily="34" charset="0"/>
              </a:rPr>
              <a:t>Mākslas terapija ir piemērota dažāda vecuma cilvēkiem –</a:t>
            </a:r>
            <a:r>
              <a:rPr lang="lv-LV" dirty="0" smtClean="0">
                <a:latin typeface="Calibri" panose="020F0502020204030204" pitchFamily="34" charset="0"/>
                <a:cs typeface="Calibri" panose="020F0502020204030204" pitchFamily="34" charset="0"/>
              </a:rPr>
              <a:t> bērniem, </a:t>
            </a:r>
            <a:r>
              <a:rPr lang="lv-LV" dirty="0" smtClean="0">
                <a:latin typeface="Calibri" panose="020F0502020204030204" pitchFamily="34" charset="0"/>
                <a:cs typeface="Calibri" panose="020F0502020204030204" pitchFamily="34" charset="0"/>
              </a:rPr>
              <a:t>pusaudžiem, pieaugušajiem</a:t>
            </a:r>
            <a:r>
              <a:rPr lang="lv-LV" dirty="0" smtClean="0">
                <a:latin typeface="Calibri" panose="020F0502020204030204" pitchFamily="34" charset="0"/>
                <a:cs typeface="Calibri" panose="020F0502020204030204" pitchFamily="34" charset="0"/>
              </a:rPr>
              <a:t>, </a:t>
            </a:r>
            <a:r>
              <a:rPr lang="lv-LV" dirty="0" smtClean="0">
                <a:latin typeface="Calibri" panose="020F0502020204030204" pitchFamily="34" charset="0"/>
                <a:cs typeface="Calibri" panose="020F0502020204030204" pitchFamily="34" charset="0"/>
              </a:rPr>
              <a:t>senioriem</a:t>
            </a:r>
            <a:endParaRPr lang="lv-LV" sz="3200" dirty="0" smtClean="0">
              <a:latin typeface="Calibri" panose="020F0502020204030204" pitchFamily="34" charset="0"/>
              <a:cs typeface="Calibri" panose="020F0502020204030204" pitchFamily="34" charset="0"/>
            </a:endParaRPr>
          </a:p>
          <a:p>
            <a:pPr>
              <a:lnSpc>
                <a:spcPct val="100000"/>
              </a:lnSpc>
            </a:pPr>
            <a:r>
              <a:rPr lang="lv-LV" sz="1400" b="0" dirty="0" smtClean="0">
                <a:latin typeface="Calibri" panose="020F0502020204030204" pitchFamily="34" charset="0"/>
                <a:cs typeface="Calibri" panose="020F0502020204030204" pitchFamily="34" charset="0"/>
              </a:rPr>
              <a:t>(Kas ir mākslas terapija? [tiešsaiste], [skatīts 2018. gada 22. maijā]. Pieejams: </a:t>
            </a:r>
            <a:r>
              <a:rPr lang="lv-LV" sz="1400" b="0" dirty="0" smtClean="0">
                <a:latin typeface="Calibri" panose="020F0502020204030204" pitchFamily="34" charset="0"/>
                <a:cs typeface="Calibri" panose="020F0502020204030204" pitchFamily="34" charset="0"/>
                <a:hlinkClick r:id="rId2"/>
              </a:rPr>
              <a:t>http://www.arttherapy.lv/lv/makslas-terapija/kas-ir-makslas-terapija</a:t>
            </a:r>
            <a:r>
              <a:rPr lang="lv-LV" sz="1400" b="0" dirty="0" smtClean="0">
                <a:latin typeface="Calibri" panose="020F0502020204030204" pitchFamily="34" charset="0"/>
                <a:cs typeface="Calibri" panose="020F0502020204030204" pitchFamily="34" charset="0"/>
              </a:rPr>
              <a:t>).</a:t>
            </a:r>
            <a:endParaRPr lang="lv-LV" sz="1400" b="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322" y="1483244"/>
            <a:ext cx="3435000" cy="2880000"/>
          </a:xfrm>
          <a:prstGeom prst="rect">
            <a:avLst/>
          </a:prstGeom>
        </p:spPr>
      </p:pic>
    </p:spTree>
    <p:extLst>
      <p:ext uri="{BB962C8B-B14F-4D97-AF65-F5344CB8AC3E}">
        <p14:creationId xmlns:p14="http://schemas.microsoft.com/office/powerpoint/2010/main" val="450733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738" y="0"/>
            <a:ext cx="9144000" cy="6858000"/>
          </a:xfrm>
          <a:prstGeom prst="rect">
            <a:avLst/>
          </a:prstGeom>
        </p:spPr>
      </p:pic>
      <p:sp>
        <p:nvSpPr>
          <p:cNvPr id="8" name="Rectangle 7"/>
          <p:cNvSpPr/>
          <p:nvPr/>
        </p:nvSpPr>
        <p:spPr>
          <a:xfrm>
            <a:off x="0" y="0"/>
            <a:ext cx="641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p:cNvSpPr>
            <a:spLocks noGrp="1"/>
          </p:cNvSpPr>
          <p:nvPr>
            <p:ph type="title"/>
          </p:nvPr>
        </p:nvSpPr>
        <p:spPr>
          <a:xfrm>
            <a:off x="1069848" y="484632"/>
            <a:ext cx="4754880" cy="2053852"/>
          </a:xfrm>
        </p:spPr>
        <p:txBody>
          <a:bodyPr>
            <a:normAutofit/>
          </a:bodyPr>
          <a:lstStyle/>
          <a:p>
            <a:r>
              <a:rPr lang="lv-LV" sz="3600" dirty="0" smtClean="0">
                <a:latin typeface="Calibri" panose="020F0502020204030204" pitchFamily="34" charset="0"/>
                <a:cs typeface="Calibri" panose="020F0502020204030204" pitchFamily="34" charset="0"/>
              </a:rPr>
              <a:t>Izvērtēšana un</a:t>
            </a:r>
            <a:br>
              <a:rPr lang="lv-LV" sz="3600" dirty="0" smtClean="0">
                <a:latin typeface="Calibri" panose="020F0502020204030204" pitchFamily="34" charset="0"/>
                <a:cs typeface="Calibri" panose="020F0502020204030204" pitchFamily="34" charset="0"/>
              </a:rPr>
            </a:br>
            <a:r>
              <a:rPr lang="lv-LV" sz="3600" dirty="0" smtClean="0">
                <a:latin typeface="Calibri" panose="020F0502020204030204" pitchFamily="34" charset="0"/>
                <a:cs typeface="Calibri" panose="020F0502020204030204" pitchFamily="34" charset="0"/>
              </a:rPr>
              <a:t>mērķu izvirzīšana</a:t>
            </a:r>
            <a:endParaRPr lang="lv-LV" sz="3600"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1069848" y="2385628"/>
            <a:ext cx="4754880" cy="3977640"/>
          </a:xfrm>
        </p:spPr>
        <p:txBody>
          <a:bodyPr>
            <a:normAutofit/>
          </a:bodyPr>
          <a:lstStyle/>
          <a:p>
            <a:pPr marL="0" indent="0" fontAlgn="base">
              <a:lnSpc>
                <a:spcPct val="150000"/>
              </a:lnSpc>
              <a:buNone/>
            </a:pPr>
            <a:r>
              <a:rPr lang="lv-LV" dirty="0">
                <a:solidFill>
                  <a:schemeClr val="accent3">
                    <a:lumMod val="50000"/>
                  </a:schemeClr>
                </a:solidFill>
                <a:latin typeface="Calibri" panose="020F0502020204030204" pitchFamily="34" charset="0"/>
                <a:cs typeface="Calibri" panose="020F0502020204030204" pitchFamily="34" charset="0"/>
              </a:rPr>
              <a:t>Mākslas terapijas </a:t>
            </a:r>
            <a:r>
              <a:rPr lang="lv-LV" b="1" dirty="0">
                <a:solidFill>
                  <a:schemeClr val="accent3">
                    <a:lumMod val="50000"/>
                  </a:schemeClr>
                </a:solidFill>
                <a:latin typeface="Calibri" panose="020F0502020204030204" pitchFamily="34" charset="0"/>
                <a:cs typeface="Calibri" panose="020F0502020204030204" pitchFamily="34" charset="0"/>
              </a:rPr>
              <a:t>mērķi</a:t>
            </a:r>
            <a:r>
              <a:rPr lang="lv-LV" dirty="0">
                <a:solidFill>
                  <a:schemeClr val="accent3">
                    <a:lumMod val="50000"/>
                  </a:schemeClr>
                </a:solidFill>
                <a:latin typeface="Calibri" panose="020F0502020204030204" pitchFamily="34" charset="0"/>
                <a:cs typeface="Calibri" panose="020F0502020204030204" pitchFamily="34" charset="0"/>
              </a:rPr>
              <a:t> ir vērsti uz cilvēka </a:t>
            </a:r>
            <a:r>
              <a:rPr lang="lv-LV" b="1" dirty="0">
                <a:solidFill>
                  <a:schemeClr val="accent3">
                    <a:lumMod val="50000"/>
                  </a:schemeClr>
                </a:solidFill>
                <a:latin typeface="Calibri" panose="020F0502020204030204" pitchFamily="34" charset="0"/>
                <a:cs typeface="Calibri" panose="020F0502020204030204" pitchFamily="34" charset="0"/>
              </a:rPr>
              <a:t>emocionālās, </a:t>
            </a:r>
            <a:r>
              <a:rPr lang="lv-LV" b="1" dirty="0" smtClean="0">
                <a:solidFill>
                  <a:schemeClr val="accent3">
                    <a:lumMod val="50000"/>
                  </a:schemeClr>
                </a:solidFill>
                <a:latin typeface="Calibri" panose="020F0502020204030204" pitchFamily="34" charset="0"/>
                <a:cs typeface="Calibri" panose="020F0502020204030204" pitchFamily="34" charset="0"/>
              </a:rPr>
              <a:t>sociālās, </a:t>
            </a:r>
            <a:r>
              <a:rPr lang="lv-LV" b="1" dirty="0">
                <a:solidFill>
                  <a:schemeClr val="accent3">
                    <a:lumMod val="50000"/>
                  </a:schemeClr>
                </a:solidFill>
                <a:latin typeface="Calibri" panose="020F0502020204030204" pitchFamily="34" charset="0"/>
                <a:cs typeface="Calibri" panose="020F0502020204030204" pitchFamily="34" charset="0"/>
              </a:rPr>
              <a:t>kognitīvās, </a:t>
            </a:r>
            <a:r>
              <a:rPr lang="lv-LV" b="1" dirty="0" smtClean="0">
                <a:solidFill>
                  <a:schemeClr val="accent3">
                    <a:lumMod val="50000"/>
                  </a:schemeClr>
                </a:solidFill>
                <a:latin typeface="Calibri" panose="020F0502020204030204" pitchFamily="34" charset="0"/>
                <a:cs typeface="Calibri" panose="020F0502020204030204" pitchFamily="34" charset="0"/>
              </a:rPr>
              <a:t>fiziskās</a:t>
            </a:r>
            <a:r>
              <a:rPr lang="lv-LV" b="1" dirty="0">
                <a:solidFill>
                  <a:schemeClr val="accent3">
                    <a:lumMod val="50000"/>
                  </a:schemeClr>
                </a:solidFill>
                <a:latin typeface="Calibri" panose="020F0502020204030204" pitchFamily="34" charset="0"/>
                <a:cs typeface="Calibri" panose="020F0502020204030204" pitchFamily="34" charset="0"/>
              </a:rPr>
              <a:t> </a:t>
            </a:r>
            <a:r>
              <a:rPr lang="lv-LV" b="1" dirty="0" smtClean="0">
                <a:solidFill>
                  <a:schemeClr val="accent3">
                    <a:lumMod val="50000"/>
                  </a:schemeClr>
                </a:solidFill>
                <a:latin typeface="Calibri" panose="020F0502020204030204" pitchFamily="34" charset="0"/>
                <a:cs typeface="Calibri" panose="020F0502020204030204" pitchFamily="34" charset="0"/>
              </a:rPr>
              <a:t>veselības </a:t>
            </a:r>
            <a:r>
              <a:rPr lang="lv-LV" b="1" dirty="0">
                <a:solidFill>
                  <a:schemeClr val="accent3">
                    <a:lumMod val="50000"/>
                  </a:schemeClr>
                </a:solidFill>
                <a:latin typeface="Calibri" panose="020F0502020204030204" pitchFamily="34" charset="0"/>
                <a:cs typeface="Calibri" panose="020F0502020204030204" pitchFamily="34" charset="0"/>
              </a:rPr>
              <a:t>uzlabošanu</a:t>
            </a:r>
            <a:r>
              <a:rPr lang="lv-LV" dirty="0">
                <a:solidFill>
                  <a:schemeClr val="accent3">
                    <a:lumMod val="50000"/>
                  </a:schemeClr>
                </a:solidFill>
                <a:latin typeface="Calibri" panose="020F0502020204030204" pitchFamily="34" charset="0"/>
                <a:cs typeface="Calibri" panose="020F0502020204030204" pitchFamily="34" charset="0"/>
              </a:rPr>
              <a:t> un/vai </a:t>
            </a:r>
            <a:r>
              <a:rPr lang="lv-LV" b="1" dirty="0">
                <a:solidFill>
                  <a:schemeClr val="accent3">
                    <a:lumMod val="50000"/>
                  </a:schemeClr>
                </a:solidFill>
                <a:latin typeface="Calibri" panose="020F0502020204030204" pitchFamily="34" charset="0"/>
                <a:cs typeface="Calibri" panose="020F0502020204030204" pitchFamily="34" charset="0"/>
              </a:rPr>
              <a:t>attīstību</a:t>
            </a:r>
            <a:r>
              <a:rPr lang="lv-LV" dirty="0">
                <a:solidFill>
                  <a:schemeClr val="accent3">
                    <a:lumMod val="50000"/>
                  </a:schemeClr>
                </a:solidFill>
                <a:latin typeface="Calibri" panose="020F0502020204030204" pitchFamily="34" charset="0"/>
                <a:cs typeface="Calibri" panose="020F0502020204030204" pitchFamily="34" charset="0"/>
              </a:rPr>
              <a:t>. Tie tiek formulēti kontekstā ar klienta/pacienta </a:t>
            </a:r>
            <a:r>
              <a:rPr lang="lv-LV" dirty="0" smtClean="0">
                <a:solidFill>
                  <a:schemeClr val="accent3">
                    <a:lumMod val="50000"/>
                  </a:schemeClr>
                </a:solidFill>
                <a:latin typeface="Calibri" panose="020F0502020204030204" pitchFamily="34" charset="0"/>
                <a:cs typeface="Calibri" panose="020F0502020204030204" pitchFamily="34" charset="0"/>
              </a:rPr>
              <a:t>vajadzībām</a:t>
            </a:r>
            <a:r>
              <a:rPr lang="lv-LV" dirty="0">
                <a:solidFill>
                  <a:schemeClr val="accent3">
                    <a:lumMod val="50000"/>
                  </a:schemeClr>
                </a:solidFill>
                <a:latin typeface="Calibri" panose="020F0502020204030204" pitchFamily="34" charset="0"/>
                <a:cs typeface="Calibri" panose="020F0502020204030204" pitchFamily="34" charset="0"/>
              </a:rPr>
              <a:t>.</a:t>
            </a:r>
          </a:p>
          <a:p>
            <a:pPr marL="0" indent="0" fontAlgn="base">
              <a:lnSpc>
                <a:spcPct val="150000"/>
              </a:lnSpc>
              <a:buNone/>
            </a:pPr>
            <a:endParaRPr lang="lv-LV" dirty="0">
              <a:solidFill>
                <a:schemeClr val="accent3">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5268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648"/>
            <a:ext cx="641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p:cNvSpPr>
            <a:spLocks noGrp="1"/>
          </p:cNvSpPr>
          <p:nvPr>
            <p:ph type="title"/>
          </p:nvPr>
        </p:nvSpPr>
        <p:spPr>
          <a:xfrm>
            <a:off x="1069849" y="484632"/>
            <a:ext cx="4754880" cy="1609344"/>
          </a:xfrm>
        </p:spPr>
        <p:txBody>
          <a:bodyPr>
            <a:noAutofit/>
          </a:bodyPr>
          <a:lstStyle/>
          <a:p>
            <a:r>
              <a:rPr lang="lv-LV" sz="3600" dirty="0" smtClean="0">
                <a:latin typeface="Calibri" panose="020F0502020204030204" pitchFamily="34" charset="0"/>
                <a:cs typeface="Calibri" panose="020F0502020204030204" pitchFamily="34" charset="0"/>
              </a:rPr>
              <a:t>Emocionālo funkciju pilnveide</a:t>
            </a:r>
            <a:endParaRPr lang="lv-LV" sz="3600" dirty="0">
              <a:solidFill>
                <a:schemeClr val="accent3">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1069848" y="2276448"/>
            <a:ext cx="4754880" cy="3977640"/>
          </a:xfrm>
        </p:spPr>
        <p:txBody>
          <a:bodyPr>
            <a:normAutofit/>
          </a:bodyPr>
          <a:lstStyle/>
          <a:p>
            <a:pPr lvl="0"/>
            <a:r>
              <a:rPr lang="lv-LV" dirty="0">
                <a:solidFill>
                  <a:schemeClr val="accent3">
                    <a:lumMod val="50000"/>
                  </a:schemeClr>
                </a:solidFill>
                <a:latin typeface="Calibri" panose="020F0502020204030204" pitchFamily="34" charset="0"/>
                <a:cs typeface="Calibri" panose="020F0502020204030204" pitchFamily="34" charset="0"/>
              </a:rPr>
              <a:t>Emocionālo funkciju regulēšana, atbilstība, </a:t>
            </a:r>
            <a:r>
              <a:rPr lang="lv-LV" dirty="0" smtClean="0">
                <a:solidFill>
                  <a:schemeClr val="accent3">
                    <a:lumMod val="50000"/>
                  </a:schemeClr>
                </a:solidFill>
                <a:latin typeface="Calibri" panose="020F0502020204030204" pitchFamily="34" charset="0"/>
                <a:cs typeface="Calibri" panose="020F0502020204030204" pitchFamily="34" charset="0"/>
              </a:rPr>
              <a:t>izstrāde;</a:t>
            </a:r>
            <a:endParaRPr lang="lv-LV" dirty="0" smtClean="0">
              <a:solidFill>
                <a:schemeClr val="accent3">
                  <a:lumMod val="50000"/>
                </a:schemeClr>
              </a:solidFill>
              <a:latin typeface="Calibri" panose="020F0502020204030204" pitchFamily="34" charset="0"/>
              <a:cs typeface="Calibri" panose="020F0502020204030204" pitchFamily="34" charset="0"/>
            </a:endParaRPr>
          </a:p>
          <a:p>
            <a:r>
              <a:rPr lang="lv-LV" dirty="0">
                <a:solidFill>
                  <a:schemeClr val="accent3">
                    <a:lumMod val="50000"/>
                  </a:schemeClr>
                </a:solidFill>
                <a:latin typeface="Calibri" panose="020F0502020204030204" pitchFamily="34" charset="0"/>
                <a:cs typeface="Calibri" panose="020F0502020204030204" pitchFamily="34" charset="0"/>
              </a:rPr>
              <a:t>Stresa pārvarēšana, trauksmes </a:t>
            </a:r>
            <a:r>
              <a:rPr lang="lv-LV" dirty="0" smtClean="0">
                <a:solidFill>
                  <a:schemeClr val="accent3">
                    <a:lumMod val="50000"/>
                  </a:schemeClr>
                </a:solidFill>
                <a:latin typeface="Calibri" panose="020F0502020204030204" pitchFamily="34" charset="0"/>
                <a:cs typeface="Calibri" panose="020F0502020204030204" pitchFamily="34" charset="0"/>
              </a:rPr>
              <a:t>mazināšana;</a:t>
            </a:r>
            <a:endParaRPr lang="lv-LV" dirty="0" smtClean="0">
              <a:solidFill>
                <a:schemeClr val="accent3">
                  <a:lumMod val="50000"/>
                </a:schemeClr>
              </a:solidFill>
              <a:latin typeface="Calibri" panose="020F0502020204030204" pitchFamily="34" charset="0"/>
              <a:cs typeface="Calibri" panose="020F0502020204030204" pitchFamily="34" charset="0"/>
            </a:endParaRPr>
          </a:p>
          <a:p>
            <a:r>
              <a:rPr lang="lv-LV" dirty="0">
                <a:solidFill>
                  <a:schemeClr val="accent3">
                    <a:lumMod val="50000"/>
                  </a:schemeClr>
                </a:solidFill>
                <a:latin typeface="Calibri" panose="020F0502020204030204" pitchFamily="34" charset="0"/>
                <a:cs typeface="Calibri" panose="020F0502020204030204" pitchFamily="34" charset="0"/>
              </a:rPr>
              <a:t>Uzmanības funkciju </a:t>
            </a:r>
            <a:r>
              <a:rPr lang="lv-LV" dirty="0" smtClean="0">
                <a:solidFill>
                  <a:schemeClr val="accent3">
                    <a:lumMod val="50000"/>
                  </a:schemeClr>
                </a:solidFill>
                <a:latin typeface="Calibri" panose="020F0502020204030204" pitchFamily="34" charset="0"/>
                <a:cs typeface="Calibri" panose="020F0502020204030204" pitchFamily="34" charset="0"/>
              </a:rPr>
              <a:t>(noturības</a:t>
            </a:r>
            <a:r>
              <a:rPr lang="lv-LV" dirty="0">
                <a:solidFill>
                  <a:schemeClr val="accent3">
                    <a:lumMod val="50000"/>
                  </a:schemeClr>
                </a:solidFill>
                <a:latin typeface="Calibri" panose="020F0502020204030204" pitchFamily="34" charset="0"/>
                <a:cs typeface="Calibri" panose="020F0502020204030204" pitchFamily="34" charset="0"/>
              </a:rPr>
              <a:t>, maiņas, koncentrēšanās) </a:t>
            </a:r>
            <a:r>
              <a:rPr lang="lv-LV" dirty="0" smtClean="0">
                <a:solidFill>
                  <a:schemeClr val="accent3">
                    <a:lumMod val="50000"/>
                  </a:schemeClr>
                </a:solidFill>
                <a:latin typeface="Calibri" panose="020F0502020204030204" pitchFamily="34" charset="0"/>
                <a:cs typeface="Calibri" panose="020F0502020204030204" pitchFamily="34" charset="0"/>
              </a:rPr>
              <a:t>pilnveide;</a:t>
            </a:r>
            <a:endParaRPr lang="lv-LV" dirty="0" smtClean="0">
              <a:solidFill>
                <a:schemeClr val="accent3">
                  <a:lumMod val="50000"/>
                </a:schemeClr>
              </a:solidFill>
              <a:latin typeface="Calibri" panose="020F0502020204030204" pitchFamily="34" charset="0"/>
              <a:cs typeface="Calibri" panose="020F0502020204030204" pitchFamily="34" charset="0"/>
            </a:endParaRPr>
          </a:p>
          <a:p>
            <a:pPr lvl="0"/>
            <a:r>
              <a:rPr lang="lv-LV" dirty="0" smtClean="0">
                <a:solidFill>
                  <a:schemeClr val="accent3">
                    <a:lumMod val="50000"/>
                  </a:schemeClr>
                </a:solidFill>
                <a:latin typeface="Calibri" panose="020F0502020204030204" pitchFamily="34" charset="0"/>
                <a:cs typeface="Calibri" panose="020F0502020204030204" pitchFamily="34" charset="0"/>
              </a:rPr>
              <a:t>Personības funkciju (pašvērtējuma, pašapziņas) </a:t>
            </a:r>
            <a:r>
              <a:rPr lang="lv-LV" dirty="0" smtClean="0">
                <a:solidFill>
                  <a:schemeClr val="accent3">
                    <a:lumMod val="50000"/>
                  </a:schemeClr>
                </a:solidFill>
                <a:latin typeface="Calibri" panose="020F0502020204030204" pitchFamily="34" charset="0"/>
                <a:cs typeface="Calibri" panose="020F0502020204030204" pitchFamily="34" charset="0"/>
              </a:rPr>
              <a:t>pilnveide;</a:t>
            </a:r>
          </a:p>
          <a:p>
            <a:r>
              <a:rPr lang="lv-LV" dirty="0">
                <a:solidFill>
                  <a:schemeClr val="accent3">
                    <a:lumMod val="50000"/>
                  </a:schemeClr>
                </a:solidFill>
                <a:latin typeface="Calibri" panose="020F0502020204030204" pitchFamily="34" charset="0"/>
                <a:cs typeface="Calibri" panose="020F0502020204030204" pitchFamily="34" charset="0"/>
              </a:rPr>
              <a:t>Labsajūtas </a:t>
            </a:r>
            <a:r>
              <a:rPr lang="lv-LV" dirty="0" smtClean="0">
                <a:solidFill>
                  <a:schemeClr val="accent3">
                    <a:lumMod val="50000"/>
                  </a:schemeClr>
                </a:solidFill>
                <a:latin typeface="Calibri" panose="020F0502020204030204" pitchFamily="34" charset="0"/>
                <a:cs typeface="Calibri" panose="020F0502020204030204" pitchFamily="34" charset="0"/>
              </a:rPr>
              <a:t>veicināšana.</a:t>
            </a:r>
            <a:endParaRPr lang="lv-LV" dirty="0">
              <a:solidFill>
                <a:schemeClr val="accent3">
                  <a:lumMod val="50000"/>
                </a:schemeClr>
              </a:solidFill>
              <a:latin typeface="Calibri" panose="020F0502020204030204" pitchFamily="34" charset="0"/>
              <a:cs typeface="Calibri" panose="020F0502020204030204" pitchFamily="34" charset="0"/>
            </a:endParaRPr>
          </a:p>
          <a:p>
            <a:pPr lvl="0"/>
            <a:endParaRPr lang="lv-LV" dirty="0" smtClean="0">
              <a:solidFill>
                <a:schemeClr val="accent3">
                  <a:lumMod val="50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257" y="0"/>
            <a:ext cx="6858000" cy="6858000"/>
          </a:xfrm>
          <a:prstGeom prst="rect">
            <a:avLst/>
          </a:prstGeom>
        </p:spPr>
      </p:pic>
    </p:spTree>
    <p:extLst>
      <p:ext uri="{BB962C8B-B14F-4D97-AF65-F5344CB8AC3E}">
        <p14:creationId xmlns:p14="http://schemas.microsoft.com/office/powerpoint/2010/main" val="362314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41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p:cNvSpPr>
            <a:spLocks noGrp="1"/>
          </p:cNvSpPr>
          <p:nvPr>
            <p:ph type="title"/>
          </p:nvPr>
        </p:nvSpPr>
        <p:spPr>
          <a:xfrm>
            <a:off x="1069848" y="484632"/>
            <a:ext cx="4754880" cy="1609344"/>
          </a:xfrm>
        </p:spPr>
        <p:txBody>
          <a:bodyPr>
            <a:normAutofit/>
          </a:bodyPr>
          <a:lstStyle/>
          <a:p>
            <a:r>
              <a:rPr lang="lv-LV" sz="3600" dirty="0" smtClean="0">
                <a:latin typeface="Calibri" panose="020F0502020204030204" pitchFamily="34" charset="0"/>
                <a:cs typeface="Calibri" panose="020F0502020204030204" pitchFamily="34" charset="0"/>
              </a:rPr>
              <a:t>Sociālo funkciju</a:t>
            </a:r>
            <a:br>
              <a:rPr lang="lv-LV" sz="3600" dirty="0" smtClean="0">
                <a:latin typeface="Calibri" panose="020F0502020204030204" pitchFamily="34" charset="0"/>
                <a:cs typeface="Calibri" panose="020F0502020204030204" pitchFamily="34" charset="0"/>
              </a:rPr>
            </a:br>
            <a:r>
              <a:rPr lang="lv-LV" sz="3600" dirty="0" smtClean="0">
                <a:latin typeface="Calibri" panose="020F0502020204030204" pitchFamily="34" charset="0"/>
                <a:cs typeface="Calibri" panose="020F0502020204030204" pitchFamily="34" charset="0"/>
              </a:rPr>
              <a:t>pilnveide</a:t>
            </a:r>
            <a:endParaRPr lang="lv-LV" sz="3600"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p:txBody>
          <a:bodyPr>
            <a:normAutofit/>
          </a:bodyPr>
          <a:lstStyle/>
          <a:p>
            <a:r>
              <a:rPr lang="lv-LV" dirty="0" smtClean="0">
                <a:solidFill>
                  <a:schemeClr val="accent3">
                    <a:lumMod val="50000"/>
                  </a:schemeClr>
                </a:solidFill>
                <a:latin typeface="Calibri" panose="020F0502020204030204" pitchFamily="34" charset="0"/>
                <a:cs typeface="Calibri" panose="020F0502020204030204" pitchFamily="34" charset="0"/>
              </a:rPr>
              <a:t>Mijiedarbības </a:t>
            </a:r>
            <a:r>
              <a:rPr lang="lv-LV" dirty="0">
                <a:solidFill>
                  <a:schemeClr val="accent3">
                    <a:lumMod val="50000"/>
                  </a:schemeClr>
                </a:solidFill>
                <a:latin typeface="Calibri" panose="020F0502020204030204" pitchFamily="34" charset="0"/>
                <a:cs typeface="Calibri" panose="020F0502020204030204" pitchFamily="34" charset="0"/>
              </a:rPr>
              <a:t>funkciju (attiecību veidošanas, uzturēšanas, regulēšanas) </a:t>
            </a:r>
            <a:r>
              <a:rPr lang="lv-LV" dirty="0" smtClean="0">
                <a:solidFill>
                  <a:schemeClr val="accent3">
                    <a:lumMod val="50000"/>
                  </a:schemeClr>
                </a:solidFill>
                <a:latin typeface="Calibri" panose="020F0502020204030204" pitchFamily="34" charset="0"/>
                <a:cs typeface="Calibri" panose="020F0502020204030204" pitchFamily="34" charset="0"/>
              </a:rPr>
              <a:t>pilnveide</a:t>
            </a:r>
            <a:endParaRPr lang="lv-LV" dirty="0" smtClean="0">
              <a:solidFill>
                <a:schemeClr val="accent3">
                  <a:lumMod val="50000"/>
                </a:schemeClr>
              </a:solidFill>
              <a:latin typeface="Calibri" panose="020F0502020204030204" pitchFamily="34" charset="0"/>
              <a:cs typeface="Calibri" panose="020F0502020204030204" pitchFamily="34" charset="0"/>
            </a:endParaRPr>
          </a:p>
          <a:p>
            <a:r>
              <a:rPr lang="lv-LV" dirty="0" smtClean="0">
                <a:solidFill>
                  <a:schemeClr val="accent3">
                    <a:lumMod val="50000"/>
                  </a:schemeClr>
                </a:solidFill>
                <a:latin typeface="Calibri" panose="020F0502020204030204" pitchFamily="34" charset="0"/>
                <a:cs typeface="Calibri" panose="020F0502020204030204" pitchFamily="34" charset="0"/>
              </a:rPr>
              <a:t>Komunikācijas </a:t>
            </a:r>
            <a:r>
              <a:rPr lang="lv-LV" dirty="0">
                <a:solidFill>
                  <a:schemeClr val="accent3">
                    <a:lumMod val="50000"/>
                  </a:schemeClr>
                </a:solidFill>
                <a:latin typeface="Calibri" panose="020F0502020204030204" pitchFamily="34" charset="0"/>
                <a:cs typeface="Calibri" panose="020F0502020204030204" pitchFamily="34" charset="0"/>
              </a:rPr>
              <a:t>funkciju </a:t>
            </a:r>
            <a:r>
              <a:rPr lang="lv-LV" dirty="0" smtClean="0">
                <a:solidFill>
                  <a:schemeClr val="accent3">
                    <a:lumMod val="50000"/>
                  </a:schemeClr>
                </a:solidFill>
                <a:latin typeface="Calibri" panose="020F0502020204030204" pitchFamily="34" charset="0"/>
                <a:cs typeface="Calibri" panose="020F0502020204030204" pitchFamily="34" charset="0"/>
              </a:rPr>
              <a:t>pilnveide</a:t>
            </a:r>
          </a:p>
          <a:p>
            <a:r>
              <a:rPr lang="lv-LV" dirty="0" smtClean="0">
                <a:solidFill>
                  <a:schemeClr val="accent3">
                    <a:lumMod val="50000"/>
                  </a:schemeClr>
                </a:solidFill>
                <a:latin typeface="Calibri" panose="020F0502020204030204" pitchFamily="34" charset="0"/>
                <a:cs typeface="Calibri" panose="020F0502020204030204" pitchFamily="34" charset="0"/>
              </a:rPr>
              <a:t>Socializēšanās veicināšana, izolēšanās mazināšana.</a:t>
            </a:r>
            <a:endParaRPr lang="lv-LV" dirty="0">
              <a:solidFill>
                <a:schemeClr val="accent3">
                  <a:lumMod val="50000"/>
                </a:schemeClr>
              </a:solidFill>
              <a:latin typeface="Calibri" panose="020F0502020204030204" pitchFamily="34" charset="0"/>
              <a:cs typeface="Calibri" panose="020F0502020204030204" pitchFamily="34" charset="0"/>
            </a:endParaRPr>
          </a:p>
          <a:p>
            <a:endParaRPr lang="lv-LV" dirty="0">
              <a:solidFill>
                <a:schemeClr val="accent3">
                  <a:lumMod val="50000"/>
                </a:schemeClr>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257" y="0"/>
            <a:ext cx="6858000" cy="6858000"/>
          </a:xfrm>
          <a:prstGeom prst="rect">
            <a:avLst/>
          </a:prstGeom>
        </p:spPr>
      </p:pic>
    </p:spTree>
    <p:extLst>
      <p:ext uri="{BB962C8B-B14F-4D97-AF65-F5344CB8AC3E}">
        <p14:creationId xmlns:p14="http://schemas.microsoft.com/office/powerpoint/2010/main" val="3388247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257" y="0"/>
            <a:ext cx="6858000" cy="6858000"/>
          </a:xfrm>
          <a:prstGeom prst="rect">
            <a:avLst/>
          </a:prstGeom>
        </p:spPr>
      </p:pic>
      <p:sp>
        <p:nvSpPr>
          <p:cNvPr id="7" name="Rectangle 6"/>
          <p:cNvSpPr/>
          <p:nvPr/>
        </p:nvSpPr>
        <p:spPr>
          <a:xfrm>
            <a:off x="0" y="0"/>
            <a:ext cx="641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Content Placeholder 3"/>
          <p:cNvSpPr>
            <a:spLocks noGrp="1"/>
          </p:cNvSpPr>
          <p:nvPr>
            <p:ph sz="half" idx="2"/>
          </p:nvPr>
        </p:nvSpPr>
        <p:spPr>
          <a:xfrm>
            <a:off x="1127397" y="2093976"/>
            <a:ext cx="4160520" cy="3639591"/>
          </a:xfrm>
        </p:spPr>
        <p:txBody>
          <a:bodyPr>
            <a:noAutofit/>
          </a:bodyPr>
          <a:lstStyle/>
          <a:p>
            <a:r>
              <a:rPr lang="lv-LV" dirty="0">
                <a:solidFill>
                  <a:schemeClr val="accent3">
                    <a:lumMod val="50000"/>
                  </a:schemeClr>
                </a:solidFill>
                <a:latin typeface="Calibri" panose="020F0502020204030204" pitchFamily="34" charset="0"/>
                <a:cs typeface="Calibri" panose="020F0502020204030204" pitchFamily="34" charset="0"/>
              </a:rPr>
              <a:t>Kognitīvo funkciju (izpratnes, spriestspējas, problēmu risināšanas, plānošanas) </a:t>
            </a:r>
            <a:r>
              <a:rPr lang="lv-LV" dirty="0" smtClean="0">
                <a:solidFill>
                  <a:schemeClr val="accent3">
                    <a:lumMod val="50000"/>
                  </a:schemeClr>
                </a:solidFill>
                <a:latin typeface="Calibri" panose="020F0502020204030204" pitchFamily="34" charset="0"/>
                <a:cs typeface="Calibri" panose="020F0502020204030204" pitchFamily="34" charset="0"/>
              </a:rPr>
              <a:t>pilnveide;</a:t>
            </a:r>
          </a:p>
          <a:p>
            <a:pPr lvl="0"/>
            <a:r>
              <a:rPr lang="lv-LV" dirty="0" smtClean="0">
                <a:solidFill>
                  <a:schemeClr val="accent3">
                    <a:lumMod val="50000"/>
                  </a:schemeClr>
                </a:solidFill>
                <a:latin typeface="Calibri" panose="020F0502020204030204" pitchFamily="34" charset="0"/>
                <a:cs typeface="Calibri" panose="020F0502020204030204" pitchFamily="34" charset="0"/>
              </a:rPr>
              <a:t>Atmiņas </a:t>
            </a:r>
            <a:r>
              <a:rPr lang="lv-LV" dirty="0">
                <a:solidFill>
                  <a:schemeClr val="accent3">
                    <a:lumMod val="50000"/>
                  </a:schemeClr>
                </a:solidFill>
                <a:latin typeface="Calibri" panose="020F0502020204030204" pitchFamily="34" charset="0"/>
                <a:cs typeface="Calibri" panose="020F0502020204030204" pitchFamily="34" charset="0"/>
              </a:rPr>
              <a:t>funkciju </a:t>
            </a:r>
            <a:r>
              <a:rPr lang="lv-LV" dirty="0" smtClean="0">
                <a:solidFill>
                  <a:schemeClr val="accent3">
                    <a:lumMod val="50000"/>
                  </a:schemeClr>
                </a:solidFill>
                <a:latin typeface="Calibri" panose="020F0502020204030204" pitchFamily="34" charset="0"/>
                <a:cs typeface="Calibri" panose="020F0502020204030204" pitchFamily="34" charset="0"/>
              </a:rPr>
              <a:t>pilnveide;</a:t>
            </a:r>
          </a:p>
          <a:p>
            <a:r>
              <a:rPr lang="lv-LV" dirty="0" err="1" smtClean="0">
                <a:solidFill>
                  <a:schemeClr val="accent3">
                    <a:lumMod val="50000"/>
                  </a:schemeClr>
                </a:solidFill>
                <a:latin typeface="Calibri" panose="020F0502020204030204" pitchFamily="34" charset="0"/>
                <a:cs typeface="Calibri" panose="020F0502020204030204" pitchFamily="34" charset="0"/>
              </a:rPr>
              <a:t>Problēmrisinšanas</a:t>
            </a:r>
            <a:r>
              <a:rPr lang="lv-LV" dirty="0" smtClean="0">
                <a:solidFill>
                  <a:schemeClr val="accent3">
                    <a:lumMod val="50000"/>
                  </a:schemeClr>
                </a:solidFill>
                <a:latin typeface="Calibri" panose="020F0502020204030204" pitchFamily="34" charset="0"/>
                <a:cs typeface="Calibri" panose="020F0502020204030204" pitchFamily="34" charset="0"/>
              </a:rPr>
              <a:t> </a:t>
            </a:r>
            <a:r>
              <a:rPr lang="lv-LV" dirty="0">
                <a:solidFill>
                  <a:schemeClr val="accent3">
                    <a:lumMod val="50000"/>
                  </a:schemeClr>
                </a:solidFill>
                <a:latin typeface="Calibri" panose="020F0502020204030204" pitchFamily="34" charset="0"/>
                <a:cs typeface="Calibri" panose="020F0502020204030204" pitchFamily="34" charset="0"/>
              </a:rPr>
              <a:t>stratēģiju </a:t>
            </a:r>
            <a:r>
              <a:rPr lang="lv-LV" dirty="0" smtClean="0">
                <a:solidFill>
                  <a:schemeClr val="accent3">
                    <a:lumMod val="50000"/>
                  </a:schemeClr>
                </a:solidFill>
                <a:latin typeface="Calibri" panose="020F0502020204030204" pitchFamily="34" charset="0"/>
                <a:cs typeface="Calibri" panose="020F0502020204030204" pitchFamily="34" charset="0"/>
              </a:rPr>
              <a:t>apguve;</a:t>
            </a:r>
          </a:p>
          <a:p>
            <a:r>
              <a:rPr lang="lv-LV" dirty="0">
                <a:solidFill>
                  <a:schemeClr val="accent3">
                    <a:lumMod val="50000"/>
                  </a:schemeClr>
                </a:solidFill>
                <a:latin typeface="Calibri" panose="020F0502020204030204" pitchFamily="34" charset="0"/>
                <a:cs typeface="Calibri" panose="020F0502020204030204" pitchFamily="34" charset="0"/>
              </a:rPr>
              <a:t>Uztveres funkciju (sensorisko stimulu atpazīšana, interpretēšana) </a:t>
            </a:r>
            <a:r>
              <a:rPr lang="lv-LV" dirty="0" smtClean="0">
                <a:solidFill>
                  <a:schemeClr val="accent3">
                    <a:lumMod val="50000"/>
                  </a:schemeClr>
                </a:solidFill>
                <a:latin typeface="Calibri" panose="020F0502020204030204" pitchFamily="34" charset="0"/>
                <a:cs typeface="Calibri" panose="020F0502020204030204" pitchFamily="34" charset="0"/>
              </a:rPr>
              <a:t>pilnveide</a:t>
            </a:r>
            <a:endParaRPr lang="lv-LV" dirty="0">
              <a:solidFill>
                <a:schemeClr val="accent3">
                  <a:lumMod val="50000"/>
                </a:schemeClr>
              </a:solidFill>
              <a:latin typeface="Calibri" panose="020F0502020204030204" pitchFamily="34" charset="0"/>
              <a:cs typeface="Calibri" panose="020F0502020204030204" pitchFamily="34" charset="0"/>
            </a:endParaRPr>
          </a:p>
          <a:p>
            <a:r>
              <a:rPr lang="lv-LV" dirty="0" smtClean="0">
                <a:solidFill>
                  <a:schemeClr val="accent3">
                    <a:lumMod val="50000"/>
                  </a:schemeClr>
                </a:solidFill>
                <a:latin typeface="Calibri" panose="020F0502020204030204" pitchFamily="34" charset="0"/>
                <a:cs typeface="Calibri" panose="020F0502020204030204" pitchFamily="34" charset="0"/>
              </a:rPr>
              <a:t>Iespējami neatkarīgas funkcionēšanas veicināšana;</a:t>
            </a:r>
            <a:endParaRPr lang="lv-LV" dirty="0">
              <a:solidFill>
                <a:schemeClr val="accent3">
                  <a:lumMod val="50000"/>
                </a:schemeClr>
              </a:solidFill>
              <a:latin typeface="Calibri" panose="020F0502020204030204" pitchFamily="34" charset="0"/>
              <a:cs typeface="Calibri" panose="020F0502020204030204" pitchFamily="34" charset="0"/>
            </a:endParaRPr>
          </a:p>
          <a:p>
            <a:r>
              <a:rPr lang="lv-LV" dirty="0" smtClean="0">
                <a:solidFill>
                  <a:schemeClr val="accent3">
                    <a:lumMod val="50000"/>
                  </a:schemeClr>
                </a:solidFill>
                <a:latin typeface="Calibri" panose="020F0502020204030204" pitchFamily="34" charset="0"/>
                <a:cs typeface="Calibri" panose="020F0502020204030204" pitchFamily="34" charset="0"/>
              </a:rPr>
              <a:t>personisko resursu </a:t>
            </a:r>
            <a:r>
              <a:rPr lang="lv-LV" dirty="0">
                <a:solidFill>
                  <a:schemeClr val="accent3">
                    <a:lumMod val="50000"/>
                  </a:schemeClr>
                </a:solidFill>
                <a:latin typeface="Calibri" panose="020F0502020204030204" pitchFamily="34" charset="0"/>
                <a:cs typeface="Calibri" panose="020F0502020204030204" pitchFamily="34" charset="0"/>
              </a:rPr>
              <a:t>un </a:t>
            </a:r>
            <a:r>
              <a:rPr lang="lv-LV" dirty="0" smtClean="0">
                <a:solidFill>
                  <a:schemeClr val="accent3">
                    <a:lumMod val="50000"/>
                  </a:schemeClr>
                </a:solidFill>
                <a:latin typeface="Calibri" panose="020F0502020204030204" pitchFamily="34" charset="0"/>
                <a:cs typeface="Calibri" panose="020F0502020204030204" pitchFamily="34" charset="0"/>
              </a:rPr>
              <a:t>stipro </a:t>
            </a:r>
            <a:r>
              <a:rPr lang="lv-LV" dirty="0" smtClean="0">
                <a:solidFill>
                  <a:schemeClr val="accent3">
                    <a:lumMod val="50000"/>
                  </a:schemeClr>
                </a:solidFill>
                <a:latin typeface="Calibri" panose="020F0502020204030204" pitchFamily="34" charset="0"/>
                <a:cs typeface="Calibri" panose="020F0502020204030204" pitchFamily="34" charset="0"/>
              </a:rPr>
              <a:t>pušu identificēšana </a:t>
            </a:r>
            <a:r>
              <a:rPr lang="lv-LV" dirty="0">
                <a:solidFill>
                  <a:schemeClr val="accent3">
                    <a:lumMod val="50000"/>
                  </a:schemeClr>
                </a:solidFill>
                <a:latin typeface="Calibri" panose="020F0502020204030204" pitchFamily="34" charset="0"/>
                <a:cs typeface="Calibri" panose="020F0502020204030204" pitchFamily="34" charset="0"/>
              </a:rPr>
              <a:t>un </a:t>
            </a:r>
            <a:r>
              <a:rPr lang="lv-LV" dirty="0" smtClean="0">
                <a:solidFill>
                  <a:schemeClr val="accent3">
                    <a:lumMod val="50000"/>
                  </a:schemeClr>
                </a:solidFill>
                <a:latin typeface="Calibri" panose="020F0502020204030204" pitchFamily="34" charset="0"/>
                <a:cs typeface="Calibri" panose="020F0502020204030204" pitchFamily="34" charset="0"/>
              </a:rPr>
              <a:t>apzināšanās.</a:t>
            </a:r>
            <a:endParaRPr lang="lv-LV" dirty="0">
              <a:solidFill>
                <a:schemeClr val="accent3">
                  <a:lumMod val="50000"/>
                </a:schemeClr>
              </a:solidFill>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1069848" y="484632"/>
            <a:ext cx="4754880" cy="1609344"/>
          </a:xfrm>
        </p:spPr>
        <p:txBody>
          <a:bodyPr>
            <a:normAutofit/>
          </a:bodyPr>
          <a:lstStyle/>
          <a:p>
            <a:r>
              <a:rPr lang="lv-LV" sz="3600" dirty="0" smtClean="0">
                <a:latin typeface="Calibri" panose="020F0502020204030204" pitchFamily="34" charset="0"/>
                <a:cs typeface="Calibri" panose="020F0502020204030204" pitchFamily="34" charset="0"/>
              </a:rPr>
              <a:t>Kognitīvo funkciju</a:t>
            </a:r>
            <a:br>
              <a:rPr lang="lv-LV" sz="3600" dirty="0" smtClean="0">
                <a:latin typeface="Calibri" panose="020F0502020204030204" pitchFamily="34" charset="0"/>
                <a:cs typeface="Calibri" panose="020F0502020204030204" pitchFamily="34" charset="0"/>
              </a:rPr>
            </a:br>
            <a:r>
              <a:rPr lang="lv-LV" sz="3600" dirty="0" smtClean="0">
                <a:latin typeface="Calibri" panose="020F0502020204030204" pitchFamily="34" charset="0"/>
                <a:cs typeface="Calibri" panose="020F0502020204030204" pitchFamily="34" charset="0"/>
              </a:rPr>
              <a:t>pilnveide</a:t>
            </a:r>
            <a:endParaRPr lang="lv-LV"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4577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257" y="0"/>
            <a:ext cx="6858000" cy="6858000"/>
          </a:xfrm>
          <a:prstGeom prst="rect">
            <a:avLst/>
          </a:prstGeom>
        </p:spPr>
      </p:pic>
      <p:sp>
        <p:nvSpPr>
          <p:cNvPr id="7" name="Rectangle 6"/>
          <p:cNvSpPr/>
          <p:nvPr/>
        </p:nvSpPr>
        <p:spPr>
          <a:xfrm>
            <a:off x="0" y="0"/>
            <a:ext cx="641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Content Placeholder 3"/>
          <p:cNvSpPr>
            <a:spLocks noGrp="1"/>
          </p:cNvSpPr>
          <p:nvPr>
            <p:ph sz="half" idx="2"/>
          </p:nvPr>
        </p:nvSpPr>
        <p:spPr>
          <a:xfrm>
            <a:off x="1069848" y="2456409"/>
            <a:ext cx="4160520" cy="3639591"/>
          </a:xfrm>
        </p:spPr>
        <p:txBody>
          <a:bodyPr>
            <a:noAutofit/>
          </a:bodyPr>
          <a:lstStyle/>
          <a:p>
            <a:r>
              <a:rPr lang="lv-LV" dirty="0" smtClean="0">
                <a:solidFill>
                  <a:schemeClr val="accent3">
                    <a:lumMod val="50000"/>
                  </a:schemeClr>
                </a:solidFill>
                <a:latin typeface="Calibri" panose="020F0502020204030204" pitchFamily="34" charset="0"/>
                <a:cs typeface="Calibri" panose="020F0502020204030204" pitchFamily="34" charset="0"/>
              </a:rPr>
              <a:t>Muskuļu </a:t>
            </a:r>
            <a:r>
              <a:rPr lang="lv-LV" dirty="0">
                <a:solidFill>
                  <a:schemeClr val="accent3">
                    <a:lumMod val="50000"/>
                  </a:schemeClr>
                </a:solidFill>
                <a:latin typeface="Calibri" panose="020F0502020204030204" pitchFamily="34" charset="0"/>
                <a:cs typeface="Calibri" panose="020F0502020204030204" pitchFamily="34" charset="0"/>
              </a:rPr>
              <a:t>spēka un koordinācijas funkciju </a:t>
            </a:r>
            <a:r>
              <a:rPr lang="lv-LV" dirty="0" smtClean="0">
                <a:solidFill>
                  <a:schemeClr val="accent3">
                    <a:lumMod val="50000"/>
                  </a:schemeClr>
                </a:solidFill>
                <a:latin typeface="Calibri" panose="020F0502020204030204" pitchFamily="34" charset="0"/>
                <a:cs typeface="Calibri" panose="020F0502020204030204" pitchFamily="34" charset="0"/>
              </a:rPr>
              <a:t>attīstības veicināšana;</a:t>
            </a:r>
          </a:p>
          <a:p>
            <a:r>
              <a:rPr lang="lv-LV" dirty="0" err="1" smtClean="0">
                <a:solidFill>
                  <a:schemeClr val="accent3">
                    <a:lumMod val="50000"/>
                  </a:schemeClr>
                </a:solidFill>
                <a:latin typeface="Calibri" panose="020F0502020204030204" pitchFamily="34" charset="0"/>
                <a:cs typeface="Calibri" panose="020F0502020204030204" pitchFamily="34" charset="0"/>
              </a:rPr>
              <a:t>Sensoro</a:t>
            </a:r>
            <a:r>
              <a:rPr lang="lv-LV" dirty="0" smtClean="0">
                <a:solidFill>
                  <a:schemeClr val="accent3">
                    <a:lumMod val="50000"/>
                  </a:schemeClr>
                </a:solidFill>
                <a:latin typeface="Calibri" panose="020F0502020204030204" pitchFamily="34" charset="0"/>
                <a:cs typeface="Calibri" panose="020F0502020204030204" pitchFamily="34" charset="0"/>
              </a:rPr>
              <a:t> un </a:t>
            </a:r>
            <a:r>
              <a:rPr lang="lv-LV" dirty="0" err="1" smtClean="0">
                <a:solidFill>
                  <a:schemeClr val="accent3">
                    <a:lumMod val="50000"/>
                  </a:schemeClr>
                </a:solidFill>
                <a:latin typeface="Calibri" panose="020F0502020204030204" pitchFamily="34" charset="0"/>
                <a:cs typeface="Calibri" panose="020F0502020204030204" pitchFamily="34" charset="0"/>
              </a:rPr>
              <a:t>motoro</a:t>
            </a:r>
            <a:r>
              <a:rPr lang="lv-LV" dirty="0" smtClean="0">
                <a:solidFill>
                  <a:schemeClr val="accent3">
                    <a:lumMod val="50000"/>
                  </a:schemeClr>
                </a:solidFill>
                <a:latin typeface="Calibri" panose="020F0502020204030204" pitchFamily="34" charset="0"/>
                <a:cs typeface="Calibri" panose="020F0502020204030204" pitchFamily="34" charset="0"/>
              </a:rPr>
              <a:t> funkciju attīstības veicināšana.</a:t>
            </a:r>
            <a:endParaRPr lang="lv-LV" dirty="0">
              <a:solidFill>
                <a:schemeClr val="accent3">
                  <a:lumMod val="50000"/>
                </a:schemeClr>
              </a:solidFill>
              <a:latin typeface="Calibri" panose="020F0502020204030204" pitchFamily="34" charset="0"/>
              <a:cs typeface="Calibri" panose="020F0502020204030204" pitchFamily="34" charset="0"/>
            </a:endParaRPr>
          </a:p>
          <a:p>
            <a:endParaRPr lang="lv-LV" dirty="0">
              <a:solidFill>
                <a:schemeClr val="accent3">
                  <a:lumMod val="50000"/>
                </a:schemeClr>
              </a:solidFill>
              <a:latin typeface="Calibri" panose="020F0502020204030204" pitchFamily="34" charset="0"/>
              <a:cs typeface="Calibri" panose="020F0502020204030204" pitchFamily="34" charset="0"/>
            </a:endParaRPr>
          </a:p>
          <a:p>
            <a:endParaRPr lang="lv-LV" dirty="0">
              <a:solidFill>
                <a:schemeClr val="accent3">
                  <a:lumMod val="50000"/>
                </a:schemeClr>
              </a:solidFill>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1069848" y="484632"/>
            <a:ext cx="4754880" cy="1609344"/>
          </a:xfrm>
        </p:spPr>
        <p:txBody>
          <a:bodyPr>
            <a:normAutofit/>
          </a:bodyPr>
          <a:lstStyle/>
          <a:p>
            <a:r>
              <a:rPr lang="lv-LV" sz="3600" dirty="0">
                <a:latin typeface="Calibri" panose="020F0502020204030204" pitchFamily="34" charset="0"/>
                <a:cs typeface="Calibri" panose="020F0502020204030204" pitchFamily="34" charset="0"/>
              </a:rPr>
              <a:t>F</a:t>
            </a:r>
            <a:r>
              <a:rPr lang="lv-LV" sz="3600" dirty="0" smtClean="0">
                <a:latin typeface="Calibri" panose="020F0502020204030204" pitchFamily="34" charset="0"/>
                <a:cs typeface="Calibri" panose="020F0502020204030204" pitchFamily="34" charset="0"/>
              </a:rPr>
              <a:t>izisko funkciju</a:t>
            </a:r>
            <a:br>
              <a:rPr lang="lv-LV" sz="3600" dirty="0" smtClean="0">
                <a:latin typeface="Calibri" panose="020F0502020204030204" pitchFamily="34" charset="0"/>
                <a:cs typeface="Calibri" panose="020F0502020204030204" pitchFamily="34" charset="0"/>
              </a:rPr>
            </a:br>
            <a:r>
              <a:rPr lang="lv-LV" sz="3600" dirty="0" smtClean="0">
                <a:latin typeface="Calibri" panose="020F0502020204030204" pitchFamily="34" charset="0"/>
                <a:cs typeface="Calibri" panose="020F0502020204030204" pitchFamily="34" charset="0"/>
              </a:rPr>
              <a:t>pilnveide</a:t>
            </a:r>
            <a:endParaRPr lang="lv-LV"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62534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5342</TotalTime>
  <Words>309</Words>
  <Application>Microsoft Office PowerPoint</Application>
  <PresentationFormat>Widescreen</PresentationFormat>
  <Paragraphs>49</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Bookman Old Style</vt:lpstr>
      <vt:lpstr>Calibri</vt:lpstr>
      <vt:lpstr>Century Gothic</vt:lpstr>
      <vt:lpstr>Wingdings</vt:lpstr>
      <vt:lpstr>Wood Type</vt:lpstr>
      <vt:lpstr>Izkrāsot procesu</vt:lpstr>
      <vt:lpstr>Mākslas terapija ir viena no četrām mākslu terapijas specializācijām (līdzās mūzikas, deju un kustību, drāmas terapijai), kurā izmanto mākslu un radošo procesu terapeitiskā kontekstā, lai uzlabotu un veicinātu cilvēka garīgo, emocionālo un fizisko labsajūtu (Kas ir mākslas terapija? [tiešsaiste], [skatīts 2018. gada 22. maijā]. Pieejams: http://www.arttherapy.lv/lv/makslas-terapija/kas-ir-makslas-terapija). </vt:lpstr>
      <vt:lpstr>Mākslas terapeits</vt:lpstr>
      <vt:lpstr>Lai piedalītos mākslas terapijā, nav nepieciešama iepriekšēja pieredze vai prasmes kādā no mākslas veidiem. Klasiskie skaistuma standarti nav būtiski, nozīmīgs ir radošais un terapeitiskais process un iegūtā pieredze. </vt:lpstr>
      <vt:lpstr>Izvērtēšana un mērķu izvirzīšana</vt:lpstr>
      <vt:lpstr>Emocionālo funkciju pilnveide</vt:lpstr>
      <vt:lpstr>Sociālo funkciju pilnveide</vt:lpstr>
      <vt:lpstr>Kognitīvo funkciju pilnveide</vt:lpstr>
      <vt:lpstr>Fizisko funkciju pilnveide</vt:lpstr>
      <vt:lpstr>Pieredze sadarbojoties ar Valmieras pilsētas un Madonas novada pašvaldībām</vt:lpstr>
      <vt:lpstr>Jautājumi?</vt:lpstr>
      <vt:lpstr>Paldies par uzmanību!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Vizuāli plastiskā mākslas terapija</dc:title>
  <dc:creator>Eriks</dc:creator>
  <cp:lastModifiedBy>Eriks</cp:lastModifiedBy>
  <cp:revision>56</cp:revision>
  <dcterms:created xsi:type="dcterms:W3CDTF">2018-05-22T07:35:25Z</dcterms:created>
  <dcterms:modified xsi:type="dcterms:W3CDTF">2018-11-27T12:58:03Z</dcterms:modified>
</cp:coreProperties>
</file>