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3"/>
  </p:notesMasterIdLst>
  <p:handoutMasterIdLst>
    <p:handoutMasterId r:id="rId24"/>
  </p:handoutMasterIdLst>
  <p:sldIdLst>
    <p:sldId id="268" r:id="rId2"/>
    <p:sldId id="411" r:id="rId3"/>
    <p:sldId id="412" r:id="rId4"/>
    <p:sldId id="398" r:id="rId5"/>
    <p:sldId id="409" r:id="rId6"/>
    <p:sldId id="462" r:id="rId7"/>
    <p:sldId id="430" r:id="rId8"/>
    <p:sldId id="457" r:id="rId9"/>
    <p:sldId id="452" r:id="rId10"/>
    <p:sldId id="458" r:id="rId11"/>
    <p:sldId id="455" r:id="rId12"/>
    <p:sldId id="459" r:id="rId13"/>
    <p:sldId id="265" r:id="rId14"/>
    <p:sldId id="442" r:id="rId15"/>
    <p:sldId id="445" r:id="rId16"/>
    <p:sldId id="446" r:id="rId17"/>
    <p:sldId id="444" r:id="rId18"/>
    <p:sldId id="436" r:id="rId19"/>
    <p:sldId id="438" r:id="rId20"/>
    <p:sldId id="437" r:id="rId21"/>
    <p:sldId id="321" r:id="rId2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3443" autoAdjust="0"/>
  </p:normalViewPr>
  <p:slideViewPr>
    <p:cSldViewPr snapToGrid="0">
      <p:cViewPr varScale="1">
        <p:scale>
          <a:sx n="79" d="100"/>
          <a:sy n="79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9E1057-677C-4C20-9030-30DE0384D6B4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7074F53-D897-4FFC-BE48-77E59748F6F3}" type="pres">
      <dgm:prSet presAssocID="{A79E1057-677C-4C20-9030-30DE0384D6B4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34660A11-2D15-4B8B-850E-E4B477661488}" type="presOf" srcId="{A79E1057-677C-4C20-9030-30DE0384D6B4}" destId="{87074F53-D897-4FFC-BE48-77E59748F6F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85024AD2-225A-48A7-92A0-50332F3741F8}" type="datetimeFigureOut">
              <a:rPr lang="lv-LV" smtClean="0"/>
              <a:t>27.11.2018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626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CA2CAC86-EDB0-4773-9391-E814DDE39B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2551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3EAABB00-E8D6-4390-A090-088820D00A17}" type="datetimeFigureOut">
              <a:rPr lang="lv-LV" smtClean="0"/>
              <a:t>27.11.2018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9F88DAC3-0362-44E1-8451-91AAF674F96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77709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27.11.2018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37585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27.11.2018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026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27.11.2018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532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7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0326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82174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7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2496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149152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929087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8089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295775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00492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27.11.2018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45990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54080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971208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5783618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6176335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5554552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396434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984595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736348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687794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633203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27.11.2018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425442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2353571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447378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4918700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7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16756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632307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9382788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113226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583615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5964636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15163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27.11.2018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7420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7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12874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4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5"/>
            <a:ext cx="6096000" cy="1066799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1"/>
            <a:ext cx="2895600" cy="4373565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4"/>
            <a:ext cx="2971800" cy="4373573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75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E492F54-1549-4F0F-95D2-2CB3C6412687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05565027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>
            <a:extLst>
              <a:ext uri="{FF2B5EF4-FFF2-40B4-BE49-F238E27FC236}">
                <a16:creationId xmlns:a16="http://schemas.microsoft.com/office/drawing/2014/main" id="{65C83562-7E91-4112-81C7-D906D87B94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3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2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2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5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5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519178FB-0436-408F-9513-EF02B04E39F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974B0BC-4537-4609-97BD-522F670A38A7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158233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27.11.2018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5719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27.11.2018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84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27.11.2018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6049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27.11.2018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3001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27.11.2018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2099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ED451-D9A6-48FC-B3FC-83574538273F}" type="datetimeFigureOut">
              <a:rPr lang="lv-LV" smtClean="0"/>
              <a:t>27.11.2018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6360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660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3" r:id="rId23"/>
    <p:sldLayoutId id="2147483674" r:id="rId24"/>
    <p:sldLayoutId id="2147483675" r:id="rId25"/>
    <p:sldLayoutId id="2147483676" r:id="rId26"/>
    <p:sldLayoutId id="2147483677" r:id="rId27"/>
    <p:sldLayoutId id="2147483678" r:id="rId28"/>
    <p:sldLayoutId id="2147483679" r:id="rId29"/>
    <p:sldLayoutId id="2147483680" r:id="rId30"/>
    <p:sldLayoutId id="2147483681" r:id="rId31"/>
    <p:sldLayoutId id="2147483682" r:id="rId32"/>
    <p:sldLayoutId id="2147483683" r:id="rId33"/>
    <p:sldLayoutId id="2147483684" r:id="rId34"/>
    <p:sldLayoutId id="2147483685" r:id="rId35"/>
    <p:sldLayoutId id="2147483686" r:id="rId36"/>
    <p:sldLayoutId id="2147483687" r:id="rId37"/>
    <p:sldLayoutId id="2147483688" r:id="rId38"/>
    <p:sldLayoutId id="2147483689" r:id="rId39"/>
    <p:sldLayoutId id="2147483704" r:id="rId40"/>
    <p:sldLayoutId id="2147483706" r:id="rId41"/>
    <p:sldLayoutId id="2147483707" r:id="rId4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vspmis.lm.gov.lv/EP117Authenticate/PerformSelect.aspx?ReturnUrl=/EP117Authenticate/" TargetMode="Externa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m.gov.lv/" TargetMode="Externa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04800" y="3422707"/>
            <a:ext cx="8414657" cy="1704463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lv-LV" sz="4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Deinstitucionalizācijas ieviešana</a:t>
            </a:r>
            <a:endParaRPr lang="lv-LV" altLang="lv-LV" sz="4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33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4648926"/>
            <a:ext cx="8178800" cy="1735137"/>
          </a:xfr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  <a:defRPr/>
            </a:pPr>
            <a:endParaRPr lang="lv-LV" altLang="lv-LV" sz="1800" dirty="0">
              <a:solidFill>
                <a:srgbClr val="005927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r">
              <a:lnSpc>
                <a:spcPct val="80000"/>
              </a:lnSpc>
              <a:defRPr/>
            </a:pPr>
            <a:endParaRPr lang="lv-LV" altLang="lv-LV" sz="1800" dirty="0">
              <a:solidFill>
                <a:srgbClr val="005927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r">
              <a:lnSpc>
                <a:spcPct val="80000"/>
              </a:lnSpc>
              <a:defRPr/>
            </a:pPr>
            <a:endParaRPr lang="lv-LV" altLang="lv-LV" sz="1800" dirty="0">
              <a:solidFill>
                <a:srgbClr val="005927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r">
              <a:lnSpc>
                <a:spcPct val="80000"/>
              </a:lnSpc>
              <a:defRPr/>
            </a:pPr>
            <a:r>
              <a:rPr lang="lv-LV" altLang="lv-LV" sz="19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Labklājības ministrija</a:t>
            </a:r>
            <a:r>
              <a:rPr lang="lv-LV" altLang="lv-LV" sz="18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</a:p>
          <a:p>
            <a:pPr algn="r">
              <a:lnSpc>
                <a:spcPct val="80000"/>
              </a:lnSpc>
              <a:defRPr/>
            </a:pPr>
            <a:r>
              <a:rPr lang="lv-LV" altLang="lv-LV" sz="18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28/11/2018</a:t>
            </a:r>
          </a:p>
          <a:p>
            <a:pPr>
              <a:lnSpc>
                <a:spcPct val="80000"/>
              </a:lnSpc>
              <a:defRPr/>
            </a:pPr>
            <a:endParaRPr lang="lv-LV" altLang="lv-LV" sz="1300" dirty="0"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525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Reģistrējot pakalpojumu sniedzēju jāiesniedz sekojoši dokumenti:</a:t>
            </a:r>
            <a:br>
              <a:rPr lang="lv-LV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92" y="1417642"/>
            <a:ext cx="8065008" cy="4708531"/>
          </a:xfrm>
        </p:spPr>
        <p:txBody>
          <a:bodyPr>
            <a:normAutofit fontScale="77500" lnSpcReduction="20000"/>
          </a:bodyPr>
          <a:lstStyle/>
          <a:p>
            <a:pPr marL="457200" indent="-228600"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lv-LV" sz="2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Noteikumu Nr. 385 pirmajā pielikumā minētās dokumentu kopijas:</a:t>
            </a:r>
            <a:endParaRPr lang="lv-LV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69595" indent="-342900" algn="just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lv-LV" sz="2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dokumenti, kas apliecina iestādes pamatdarbību (statūti, reglaments)</a:t>
            </a:r>
            <a:endParaRPr lang="lv-LV" sz="2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69595" indent="-342900" algn="just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lv-LV" sz="2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dokumenti par sniedzamā pakalpojuma saturu un procesu </a:t>
            </a:r>
            <a:r>
              <a:rPr lang="lv-LV" sz="23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(pakalpojuma nolikums)</a:t>
            </a:r>
            <a:endParaRPr lang="lv-LV" sz="2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69595" indent="-342900" algn="just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lv-LV" sz="2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organizatoriskā struktūras shēma </a:t>
            </a:r>
            <a:r>
              <a:rPr lang="lv-LV" sz="23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(ja ir struktūrvienība/filiāle, norāda arī tiesību subjektu, kas to izveidojis)</a:t>
            </a:r>
            <a:endParaRPr lang="lv-LV" sz="2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69595" indent="-342900" algn="just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lv-LV" sz="2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datu aizsardzības kārtība vai reglaments, instrukcija utt.</a:t>
            </a:r>
            <a:endParaRPr lang="lv-LV" sz="2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69595" indent="-342900" algn="just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lv-LV" sz="2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darba kārtības noteikumi vai dokumenti, kas atspoguļo institūcijas darba organizāciju u. c.</a:t>
            </a:r>
          </a:p>
          <a:p>
            <a:pPr marL="569595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lv-LV" sz="2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vadītāja CV un attiecīgo izglītību apliecinošu dokumentu kopijas</a:t>
            </a:r>
            <a:endParaRPr lang="lv-LV" sz="2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69595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lv-LV" sz="2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speciālistu sarakstu </a:t>
            </a:r>
            <a:r>
              <a:rPr lang="lv-LV" sz="23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(sarakstā norāda - vārdu, uzvārdu; iestādi, kurā iegūta izglītība; iegūto izglītību; iegūto kvalifikāciju; diploma nr.; datumu);</a:t>
            </a:r>
            <a:endParaRPr lang="lv-LV" sz="2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69595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lv-LV" sz="2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telpu plāns</a:t>
            </a:r>
            <a:endParaRPr lang="lv-LV" sz="2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69595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lv-LV" sz="2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citi būtiski dokumenti (piemēram, īres līgums, u.c.)</a:t>
            </a:r>
            <a:endParaRPr lang="lv-LV" sz="2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92506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095375" y="2851150"/>
          <a:ext cx="7591425" cy="1114426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34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1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16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8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N.p.k</a:t>
                      </a:r>
                      <a:r>
                        <a:rPr kumimoji="0" lang="lv-LV" altLang="lv-LV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6449" marR="4644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Amata nosaukums</a:t>
                      </a:r>
                    </a:p>
                  </a:txBody>
                  <a:tcPr marL="46449" marR="4644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Vārds, uzvārds</a:t>
                      </a:r>
                    </a:p>
                  </a:txBody>
                  <a:tcPr marL="46449" marR="4644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Iestāde, kurā iegūta izglītība</a:t>
                      </a:r>
                    </a:p>
                  </a:txBody>
                  <a:tcPr marL="46449" marR="4644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Iegūta izglītība</a:t>
                      </a:r>
                    </a:p>
                  </a:txBody>
                  <a:tcPr marL="46449" marR="4644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Iegūtā kvalifikācija</a:t>
                      </a:r>
                    </a:p>
                  </a:txBody>
                  <a:tcPr marL="46449" marR="4644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Diploma nr.</a:t>
                      </a:r>
                    </a:p>
                  </a:txBody>
                  <a:tcPr marL="46449" marR="4644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Datums</a:t>
                      </a:r>
                    </a:p>
                  </a:txBody>
                  <a:tcPr marL="46449" marR="4644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AutoNum type="arabicPeriod"/>
                        <a:tabLst/>
                      </a:pPr>
                      <a:r>
                        <a:rPr kumimoji="0" lang="lv-LV" altLang="lv-LV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449" marR="46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kumimoji="0" lang="lv-LV" altLang="lv-LV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46449" marR="46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kumimoji="0" lang="lv-LV" altLang="lv-LV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46449" marR="46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46449" marR="46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kumimoji="0" lang="lv-LV" altLang="lv-LV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46449" marR="46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kumimoji="0" lang="lv-LV" altLang="lv-LV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46449" marR="46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kumimoji="0" lang="lv-LV" altLang="lv-LV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46449" marR="46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kumimoji="0" lang="lv-LV" altLang="lv-LV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46449" marR="46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535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altLang="lv-LV">
              <a:ea typeface="MS PGothic" panose="020B0600070205080204" pitchFamily="34" charset="-128"/>
            </a:endParaRPr>
          </a:p>
        </p:txBody>
      </p:sp>
      <p:sp>
        <p:nvSpPr>
          <p:cNvPr id="21536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altLang="lv-LV">
              <a:ea typeface="MS PGothic" panose="020B0600070205080204" pitchFamily="34" charset="-128"/>
            </a:endParaRPr>
          </a:p>
        </p:txBody>
      </p:sp>
      <p:sp>
        <p:nvSpPr>
          <p:cNvPr id="21537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3C58245-F6DD-48F1-8CA2-D178BDA42629}" type="slidenum">
              <a:rPr lang="en-US" altLang="lv-LV" smtClean="0"/>
              <a:pPr/>
              <a:t>11</a:t>
            </a:fld>
            <a:endParaRPr lang="en-US" altLang="lv-LV"/>
          </a:p>
        </p:txBody>
      </p:sp>
      <p:sp>
        <p:nvSpPr>
          <p:cNvPr id="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6906" y="1535172"/>
            <a:ext cx="5948362" cy="79868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>
            <a:spAutoFit/>
          </a:bodyPr>
          <a:lstStyle/>
          <a:p>
            <a:pPr algn="ctr"/>
            <a:r>
              <a:rPr lang="lv-LV" altLang="lv-LV" sz="1200" b="0" dirty="0">
                <a:latin typeface="Tms Rmn"/>
                <a:ea typeface="MS PGothic" panose="020B0600070205080204" pitchFamily="34" charset="-128"/>
              </a:rPr>
              <a:t>___________________________________________________________</a:t>
            </a:r>
            <a:br>
              <a:rPr lang="lv-LV" altLang="lv-LV" sz="600" b="0" dirty="0">
                <a:latin typeface="Times New Roman" panose="02020603050405020304" pitchFamily="18" charset="0"/>
                <a:ea typeface="MS PGothic" panose="020B0600070205080204" pitchFamily="34" charset="-128"/>
              </a:rPr>
            </a:br>
            <a:r>
              <a:rPr lang="lv-LV" altLang="lv-LV" sz="1000" b="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Iestādes nosaukums</a:t>
            </a:r>
            <a:br>
              <a:rPr lang="lv-LV" altLang="lv-LV" sz="600" b="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lv-LV" altLang="lv-LV" sz="120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SOCIĀLO SPECIĀLISTU SARAKSTS UZ 20____.GADA</a:t>
            </a:r>
            <a:r>
              <a:rPr lang="lv-LV" altLang="lv-LV" sz="1200" b="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__________</a:t>
            </a:r>
            <a:br>
              <a:rPr lang="lv-LV" altLang="lv-LV" sz="600" b="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endParaRPr lang="lv-LV" altLang="lv-LV" sz="1700" b="0" dirty="0"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01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Lai reģistrētu sociālo pakalpojumu sniedzēju, dokumentus var iesniegt:</a:t>
            </a:r>
            <a:br>
              <a:rPr 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v-LV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8" y="1752604"/>
            <a:ext cx="8089392" cy="4373573"/>
          </a:xfrm>
        </p:spPr>
        <p:txBody>
          <a:bodyPr>
            <a:normAutofit/>
          </a:bodyPr>
          <a:lstStyle/>
          <a:p>
            <a:pPr indent="457200">
              <a:lnSpc>
                <a:spcPct val="107000"/>
              </a:lnSpc>
              <a:spcAft>
                <a:spcPts val="0"/>
              </a:spcAft>
            </a:pPr>
            <a:endParaRPr lang="lv-LV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07000"/>
              </a:lnSpc>
              <a:spcAft>
                <a:spcPts val="0"/>
              </a:spcAft>
            </a:pPr>
            <a:endParaRPr lang="lv-LV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Labklājības ministrijas  tīmekļvietnē tiešsaistes formu e-pakalpojumam “Sociālo pakalpojumu sniedzēja reģistrācija” </a:t>
            </a:r>
            <a:r>
              <a:rPr lang="lv-LV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lv-LV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https://vspmis.lm.gov.lv/EP117Authenticate/PerformSelect.aspx?ReturnUrl=%2fEP117Authenticate%2f</a:t>
            </a:r>
            <a:r>
              <a:rPr lang="lv-LV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www.latvija.lv</a:t>
            </a:r>
            <a:endParaRPr lang="lv-LV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ctr">
              <a:lnSpc>
                <a:spcPct val="107000"/>
              </a:lnSpc>
              <a:spcAft>
                <a:spcPts val="0"/>
              </a:spcAft>
            </a:pPr>
            <a:endParaRPr lang="lv-LV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45435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75FBE250-6AFF-4C0E-B24D-40FD6E684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/>
          </a:bodyPr>
          <a:lstStyle/>
          <a:p>
            <a:pPr algn="ctr"/>
            <a:r>
              <a:rPr lang="lv-LV" altLang="lv-LV" sz="2800" dirty="0">
                <a:solidFill>
                  <a:srgbClr val="3C8F03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Pakalpojumu </a:t>
            </a:r>
            <a:r>
              <a:rPr lang="lv-LV" altLang="lv-LV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kvalitātes</a:t>
            </a:r>
            <a:r>
              <a:rPr lang="lv-LV" altLang="lv-LV" sz="2800" dirty="0">
                <a:solidFill>
                  <a:srgbClr val="3C8F03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kontrole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1B77EC95-5FA6-41D1-8145-75D614350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6031" y="1065737"/>
            <a:ext cx="6205537" cy="4373562"/>
          </a:xfrm>
        </p:spPr>
        <p:txBody>
          <a:bodyPr/>
          <a:lstStyle/>
          <a:p>
            <a:pPr algn="ctr"/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Normatīvajos aktos atbildība par sociālo pakalpojumu sniedzēju kvalitātes uzraudzību ir dalīta</a:t>
            </a:r>
            <a:endParaRPr lang="lv-LV" altLang="lv-LV" dirty="0">
              <a:cs typeface="Times New Roman" panose="02020603050405020304" pitchFamily="18" charset="0"/>
            </a:endParaRPr>
          </a:p>
        </p:txBody>
      </p:sp>
      <p:sp>
        <p:nvSpPr>
          <p:cNvPr id="18438" name="Slide Number Placeholder 5">
            <a:extLst>
              <a:ext uri="{FF2B5EF4-FFF2-40B4-BE49-F238E27FC236}">
                <a16:creationId xmlns:a16="http://schemas.microsoft.com/office/drawing/2014/main" id="{E6CC0DA3-20CA-453F-BBD8-D2E92E32A5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E3C447E-2B45-437F-94F7-C2121587C7A4}" type="slidenum">
              <a:rPr lang="en-US" altLang="lv-LV"/>
              <a:pPr/>
              <a:t>13</a:t>
            </a:fld>
            <a:endParaRPr lang="en-US" altLang="lv-LV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605D74F-F6C0-45EE-8026-F54772A5E2C9}"/>
              </a:ext>
            </a:extLst>
          </p:cNvPr>
          <p:cNvGraphicFramePr/>
          <p:nvPr>
            <p:extLst/>
          </p:nvPr>
        </p:nvGraphicFramePr>
        <p:xfrm>
          <a:off x="2092036" y="1302328"/>
          <a:ext cx="6539995" cy="4527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own Arrow Callout 2"/>
          <p:cNvSpPr/>
          <p:nvPr/>
        </p:nvSpPr>
        <p:spPr>
          <a:xfrm>
            <a:off x="2378867" y="3651238"/>
            <a:ext cx="1702992" cy="3206762"/>
          </a:xfrm>
          <a:prstGeom prst="downArrowCallout">
            <a:avLst>
              <a:gd name="adj1" fmla="val 52144"/>
              <a:gd name="adj2" fmla="val 43032"/>
              <a:gd name="adj3" fmla="val 13718"/>
              <a:gd name="adj4" fmla="val 87343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ārraudzīt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likuma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īstenošanu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kontrolēt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sociālo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pakalpojumu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sniegšanu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regulējošo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normatīvo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ievērošanu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kā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arī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sociālo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pakalpojumu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kvalitāti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sociālo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pakalpojumu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sniedzēju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atbilstību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normatīvo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prasībām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administratīvi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sodīt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sociālo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pakalpojumu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sniedzējus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izdarītajiem</a:t>
            </a:r>
            <a:r>
              <a:rPr lang="en-GB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pārkāpumiem</a:t>
            </a:r>
            <a:endParaRPr lang="lv-LV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lv-LV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(SPSPL likuma 14.panta 1. daļas </a:t>
            </a:r>
            <a:r>
              <a:rPr lang="lv-LV" sz="9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4.punkts</a:t>
            </a:r>
            <a:r>
              <a:rPr lang="lv-LV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Down Arrow Callout 9"/>
          <p:cNvSpPr/>
          <p:nvPr/>
        </p:nvSpPr>
        <p:spPr>
          <a:xfrm>
            <a:off x="4590057" y="3731089"/>
            <a:ext cx="1727618" cy="2445231"/>
          </a:xfrm>
          <a:prstGeom prst="downArrowCallout">
            <a:avLst>
              <a:gd name="adj1" fmla="val 55302"/>
              <a:gd name="adj2" fmla="val 46717"/>
              <a:gd name="adj3" fmla="val 17929"/>
              <a:gd name="adj4" fmla="val 77781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Pašvaldības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sociālā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dienesta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uzdevums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novērtēt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sociālā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dienesta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administrēto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pašvaldības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finansēto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sociālo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pakalpojumu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sociālās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palīdzības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kvalitāti</a:t>
            </a:r>
            <a:endParaRPr lang="lv-LV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lv-LV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lv-LV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(SPSPL </a:t>
            </a:r>
            <a:r>
              <a:rPr lang="lv-LV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likuma</a:t>
            </a:r>
            <a:r>
              <a:rPr lang="lv-LV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11. panta septītā daļa)</a:t>
            </a:r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900" dirty="0"/>
          </a:p>
        </p:txBody>
      </p:sp>
      <p:sp>
        <p:nvSpPr>
          <p:cNvPr id="11" name="Down Arrow Callout 10"/>
          <p:cNvSpPr/>
          <p:nvPr/>
        </p:nvSpPr>
        <p:spPr>
          <a:xfrm>
            <a:off x="6761670" y="3678259"/>
            <a:ext cx="1774029" cy="2951141"/>
          </a:xfrm>
          <a:prstGeom prst="downArrowCallout">
            <a:avLst>
              <a:gd name="adj1" fmla="val 55302"/>
              <a:gd name="adj2" fmla="val 46717"/>
              <a:gd name="adj3" fmla="val 17929"/>
              <a:gd name="adj4" fmla="val 77781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v-LV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ismaz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reizi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trijos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gados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veic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iekšējo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pašnovērtējumu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nodrošināto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sociālo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pakalpojumu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kvalitāti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atbilstību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normatīvajos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aktos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noteiktajām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prasībām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ieviesta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uzturēta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kvalitātes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vadības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sistēma</a:t>
            </a:r>
            <a:r>
              <a:rPr lang="en-GB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ISO 9001.</a:t>
            </a:r>
            <a:endParaRPr lang="lv-LV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lv-LV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lv-LV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MK noteikumi Nr. 338, </a:t>
            </a:r>
            <a:r>
              <a:rPr lang="lv-LV" sz="1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2.7.apakšpunkts</a:t>
            </a:r>
            <a:endParaRPr lang="en-US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378867" y="1688366"/>
            <a:ext cx="1733487" cy="169214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Valsts pārvalde</a:t>
            </a:r>
          </a:p>
          <a:p>
            <a:pPr lvl="0" algn="ctr"/>
            <a:endParaRPr lang="lv-LV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Labklājības ministrija</a:t>
            </a:r>
          </a:p>
          <a:p>
            <a:pPr algn="ctr"/>
            <a:endParaRPr lang="en-US" sz="1200" dirty="0"/>
          </a:p>
        </p:txBody>
      </p:sp>
      <p:sp>
        <p:nvSpPr>
          <p:cNvPr id="20" name="Rounded Rectangle 19"/>
          <p:cNvSpPr/>
          <p:nvPr/>
        </p:nvSpPr>
        <p:spPr>
          <a:xfrm>
            <a:off x="4580252" y="1739661"/>
            <a:ext cx="1697123" cy="164084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Pašvaldības</a:t>
            </a:r>
          </a:p>
          <a:p>
            <a:pPr lvl="0" algn="ctr"/>
            <a:endParaRPr lang="lv-LV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Sociālie dienesti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665952" y="1739661"/>
            <a:ext cx="1868448" cy="161657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Sociālo pakalpojumu sniedzēji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800" kern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Labklājības ministrijas kompetence</a:t>
            </a:r>
            <a:endParaRPr lang="lv-LV" sz="28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27" y="1745674"/>
            <a:ext cx="8146473" cy="4380504"/>
          </a:xfrm>
        </p:spPr>
        <p:txBody>
          <a:bodyPr>
            <a:normAutofit lnSpcReduction="10000"/>
          </a:bodyPr>
          <a:lstStyle/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Nodrošina sociālo pakalpojumu sniedzēju atbilstības normatīvo aktu prasībām un sniegto sociālo pakalpojumu kvalitātes kontroli</a:t>
            </a:r>
          </a:p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lv-LV" b="1" kern="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lv-LV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izskatīt fizisko un juridisko personu sūdzības, iesniegumus un priekšlikumus par sniegto sociālo pakalpojumu un sociālās palīdzības kvalitāti un klienta tiesībām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lv-LV" sz="1800" kern="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lv-LV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pārbaudīt telpas, kurās tiek sniegti sociālie pakalpojumi, un pieprasīt no sociālo pakalpojumu sniedzējiem ziņas par noteikto prasību izpildi,</a:t>
            </a:r>
            <a:r>
              <a:rPr lang="ru-RU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lv-LV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kā arī aptaujāt klientus par saņemto sociālo pakalpojumu kvalitāti:</a:t>
            </a:r>
          </a:p>
          <a:p>
            <a:pPr marL="971550" lvl="1" indent="-285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lv-LV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bez iepriekšējas paziņošanas un atļaujas saņemšanas</a:t>
            </a:r>
          </a:p>
          <a:p>
            <a:pPr marL="971550" lvl="1" indent="-285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lv-LV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jebkurā diennakts laikā </a:t>
            </a:r>
          </a:p>
          <a:p>
            <a:pPr marL="971550" lvl="1" indent="-285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lv-LV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fiksēt novērojumus, izmantojot digitālās iekārtas</a:t>
            </a:r>
          </a:p>
          <a:p>
            <a:pPr lvl="1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lv-LV" sz="1800" i="1" kern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lv-LV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pieprasīt sociālo pakalpojumu sniedzējiem novērst konstatētos trūkumus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lv-LV" sz="1800" kern="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lv-LV" sz="1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administratīvi sodīt</a:t>
            </a:r>
            <a:r>
              <a:rPr lang="lv-LV" sz="1800" kern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sociālo pakalpojumu sniedzējus par izdarītajiem pārkāpumiem (</a:t>
            </a:r>
            <a:r>
              <a:rPr lang="lv-LV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Latvijas Administratīvo pārkāpumu kodekss 204.</a:t>
            </a:r>
            <a:r>
              <a:rPr lang="lv-LV" sz="18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13</a:t>
            </a:r>
            <a:r>
              <a:rPr lang="lv-LV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pants) </a:t>
            </a:r>
            <a:endParaRPr lang="lv-LV" sz="1800" kern="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lv-LV" sz="1800" kern="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2242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altLang="lv-LV" sz="3200" dirty="0">
                <a:solidFill>
                  <a:srgbClr val="70AD47">
                    <a:lumMod val="75000"/>
                  </a:srgb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Sociālo </a:t>
            </a:r>
            <a:r>
              <a:rPr lang="lv-LV" altLang="lv-LV" sz="2800" dirty="0">
                <a:solidFill>
                  <a:srgbClr val="70AD47">
                    <a:lumMod val="75000"/>
                  </a:srgb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pakalpojumu</a:t>
            </a:r>
            <a:r>
              <a:rPr lang="lv-LV" altLang="lv-LV" sz="3200" dirty="0">
                <a:solidFill>
                  <a:srgbClr val="70AD47">
                    <a:lumMod val="75000"/>
                  </a:srgb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lv-LV" altLang="lv-LV" sz="2800" dirty="0">
                <a:solidFill>
                  <a:srgbClr val="70AD47">
                    <a:lumMod val="75000"/>
                  </a:srgb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novērtēšana</a:t>
            </a: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Rectangle 5"/>
          <p:cNvSpPr/>
          <p:nvPr/>
        </p:nvSpPr>
        <p:spPr>
          <a:xfrm>
            <a:off x="2375647" y="2052917"/>
            <a:ext cx="2850777" cy="3801036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lv-LV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Plānotas pārbaudes</a:t>
            </a:r>
          </a:p>
          <a:p>
            <a:pPr lvl="0" algn="ctr"/>
            <a:endParaRPr lang="lv-LV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Pamatojoties uz ikgadējo risku izvērtējumu un ministrijas vadības noteiktajām prioritātēm tiek plānotas un veiktas pārbaudes klātienē pie sociālo pakalpojumu sniedzējiem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lv-LV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593977" y="2052915"/>
            <a:ext cx="2940424" cy="3801038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Neplānotas pārbaudes</a:t>
            </a:r>
          </a:p>
          <a:p>
            <a:endParaRPr lang="lv-LV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Rakstiski privātpersonu vai iestāžu iesniegumi </a:t>
            </a:r>
          </a:p>
          <a:p>
            <a:pPr lvl="0" algn="just"/>
            <a:r>
              <a:rPr lang="lv-LV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(2017. gadā </a:t>
            </a:r>
            <a:r>
              <a:rPr lang="lv-LV" sz="1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lv-LV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sūdzības par sociālajiem pakalpojumiem un </a:t>
            </a:r>
            <a:r>
              <a:rPr lang="lv-LV" sz="1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</a:t>
            </a:r>
            <a:r>
              <a:rPr lang="lv-LV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sūdzības par sociālo palīdzību)</a:t>
            </a:r>
            <a:endParaRPr lang="en-US" sz="1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Mutiska informācija, kas saņemta no pakalpojuma saņēmējiem, viņu tuviniekiem, darbiniekiem, u.c.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Informācija medijos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490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v-LV" alt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MK </a:t>
            </a:r>
            <a:r>
              <a:rPr lang="lv-LV" altLang="lv-LV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13.06.2017</a:t>
            </a:r>
            <a:r>
              <a:rPr lang="lv-LV" alt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. noteikumi Nr. 338</a:t>
            </a:r>
            <a:br>
              <a:rPr lang="lv-LV" alt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lv-LV" alt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"Prasības sociālo pakalpojumu sniedzējiem"</a:t>
            </a:r>
            <a:endParaRPr lang="lv-LV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3" y="1524000"/>
            <a:ext cx="8160327" cy="4602177"/>
          </a:xfrm>
        </p:spPr>
        <p:txBody>
          <a:bodyPr>
            <a:normAutofit/>
          </a:bodyPr>
          <a:lstStyle/>
          <a:p>
            <a:pPr lvl="0" defTabSz="703263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lv-LV" altLang="lv-LV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Sociālo pakalpojumu sniedzējam saistošas:</a:t>
            </a:r>
          </a:p>
          <a:p>
            <a:pPr lvl="0" defTabSz="703263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lv-LV" altLang="lv-LV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1) </a:t>
            </a:r>
            <a:r>
              <a:rPr lang="lv-LV" altLang="lv-LV" b="1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vispārīgās prasības</a:t>
            </a:r>
            <a:r>
              <a:rPr lang="lv-LV" altLang="lv-LV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 sociālo pakalpojumu sniedzēju darbībai (II nodaļa):</a:t>
            </a:r>
          </a:p>
          <a:p>
            <a:pPr marL="342900" lvl="0" indent="-342900" defTabSz="703263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FontTx/>
              <a:buChar char="-"/>
              <a:defRPr/>
            </a:pPr>
            <a:r>
              <a:rPr lang="lv-LV" altLang="lv-LV" sz="1800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darbības reģistrēšana (komersants, biedrība, nodibinājums, reliģiska organizācija, valsts vai pašvaldības iestāde u.c.)</a:t>
            </a:r>
          </a:p>
          <a:p>
            <a:pPr marL="342900" lvl="0" indent="-342900" defTabSz="703263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FontTx/>
              <a:buChar char="-"/>
              <a:defRPr/>
            </a:pPr>
            <a:r>
              <a:rPr lang="lv-LV" altLang="lv-LV" sz="1800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darba organizēšana (darbinieki, dokumentācija)</a:t>
            </a:r>
          </a:p>
          <a:p>
            <a:pPr marL="342900" lvl="0" indent="-342900" defTabSz="703263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FontTx/>
              <a:buChar char="-"/>
              <a:defRPr/>
            </a:pPr>
            <a:r>
              <a:rPr lang="lv-LV" altLang="lv-LV" sz="1800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informācija par sociālo pakalpojumu sniedzēju (mērķi, uzdevumi, sniedzamie pakalpojumi, samaksa, kontaktinformācija) </a:t>
            </a:r>
          </a:p>
          <a:p>
            <a:pPr marL="342900" lvl="0" indent="-342900" defTabSz="703263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FontTx/>
              <a:buChar char="-"/>
              <a:defRPr/>
            </a:pPr>
            <a:r>
              <a:rPr lang="lv-LV" altLang="lv-LV" sz="1800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klientam sniegtā atbalsta vērtēšana un procesu dokumentēšana </a:t>
            </a:r>
          </a:p>
          <a:p>
            <a:pPr marL="342900" lvl="0" indent="-342900" defTabSz="703263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FontTx/>
              <a:buChar char="-"/>
              <a:defRPr/>
            </a:pPr>
            <a:r>
              <a:rPr lang="lv-LV" altLang="lv-LV" sz="1800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telpu piemērotība (gan darbiniekiem, gan klientiem), tai skaitā universālais dizains</a:t>
            </a:r>
          </a:p>
          <a:p>
            <a:pPr lvl="0" defTabSz="703263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lv-LV" altLang="lv-LV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2) </a:t>
            </a:r>
            <a:r>
              <a:rPr lang="lv-LV" altLang="lv-LV" b="1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speciālās prasības </a:t>
            </a:r>
            <a:r>
              <a:rPr lang="lv-LV" altLang="lv-LV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atbilstoši sniedzamajam pakalpojumam</a:t>
            </a: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10069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altLang="lv-LV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Sociālās rehabilitācijas un/vai sociālās aprūpes procesa novērtēšana</a:t>
            </a:r>
            <a:endParaRPr lang="lv-LV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164" y="1801091"/>
            <a:ext cx="8035636" cy="4325086"/>
          </a:xfrm>
        </p:spPr>
        <p:txBody>
          <a:bodyPr>
            <a:normAutofit fontScale="92500" lnSpcReduction="10000"/>
          </a:bodyPr>
          <a:lstStyle/>
          <a:p>
            <a:r>
              <a:rPr lang="lv-LV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Pārbaudes laikā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tiek veiktas procedūras, lai iegūtu atbilstošus, pietiekamus un ticamus pierādījumus, kas ir par pamatu pārbaudes atzinuma (akta formā) sniegšanai. </a:t>
            </a:r>
          </a:p>
          <a:p>
            <a:r>
              <a:rPr lang="lv-LV" altLang="lv-LV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Biežāk izmantotās metodes:</a:t>
            </a:r>
          </a:p>
          <a:p>
            <a:pPr marL="342900" indent="-342900">
              <a:buFontTx/>
              <a:buChar char="-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novērojumi, kas fiksēti arī digitālajos uzņēmumos</a:t>
            </a:r>
          </a:p>
          <a:p>
            <a:pPr marL="342900" indent="-342900">
              <a:buFontTx/>
              <a:buChar char="-"/>
            </a:pPr>
            <a:r>
              <a:rPr lang="lv-LV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pārrunas ar darbiniekiem un klientiem</a:t>
            </a:r>
          </a:p>
          <a:p>
            <a:pPr marL="342900" indent="-342900">
              <a:buFontTx/>
              <a:buChar char="-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darbinieku anketēšana</a:t>
            </a:r>
          </a:p>
          <a:p>
            <a:pPr marL="342900" indent="-342900">
              <a:buFontTx/>
              <a:buChar char="-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klientu anketēšana</a:t>
            </a:r>
          </a:p>
          <a:p>
            <a:pPr marL="342900" indent="-342900">
              <a:buFontTx/>
              <a:buChar char="-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dokumentu analīze (izlases veida detalizētas pārbaudes) </a:t>
            </a:r>
          </a:p>
          <a:p>
            <a:pPr marL="342900" indent="-342900">
              <a:buFontTx/>
              <a:buChar char="-"/>
            </a:pPr>
            <a:r>
              <a:rPr lang="lv-LV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analītiskās procedūras, lai gūtu pārliecību par iekšējās kontroles sistēmas izveidi un to atbilstību ārējiem un iekšējiem normatīvajiem aktiem</a:t>
            </a:r>
          </a:p>
          <a:p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Metodiskais atbalsts pārbaudes laikā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00176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altLang="lv-LV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Sociālās rehabilitācijas un/vai sociālās aprūpes procesa novērtēšana</a:t>
            </a:r>
            <a:endParaRPr lang="lv-LV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745" y="1759526"/>
            <a:ext cx="8091055" cy="4366651"/>
          </a:xfrm>
        </p:spPr>
        <p:txBody>
          <a:bodyPr>
            <a:normAutofit lnSpcReduction="10000"/>
          </a:bodyPr>
          <a:lstStyle/>
          <a:p>
            <a:pPr lvl="0" algn="just" defTabSz="938213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lv-LV" altLang="lv-LV" b="1" u="sng" dirty="0">
                <a:solidFill>
                  <a:prstClr val="black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Klienta lieta</a:t>
            </a:r>
            <a:r>
              <a:rPr lang="lv-LV" altLang="lv-LV" b="1" dirty="0">
                <a:solidFill>
                  <a:prstClr val="black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– sociālā darbinieka un citu pakalpojuma sniegšanā iesaistīto speciālistu veidots dokumentu kopums par sociālā pakalpojuma organizēšanu konkrētam klientam </a:t>
            </a:r>
          </a:p>
          <a:p>
            <a:pPr marL="1104900" lvl="1" indent="-342900" algn="just" defTabSz="938213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lv-LV" altLang="lv-LV" dirty="0">
                <a:solidFill>
                  <a:prstClr val="black"/>
                </a:solidFill>
                <a:ea typeface="MS PGothic" panose="020B0600070205080204" pitchFamily="34" charset="-128"/>
              </a:rPr>
              <a:t>procesa</a:t>
            </a:r>
            <a:r>
              <a:rPr lang="lv-LV" altLang="lv-LV" b="1" dirty="0">
                <a:solidFill>
                  <a:prstClr val="black"/>
                </a:solidFill>
                <a:ea typeface="MS PGothic" panose="020B0600070205080204" pitchFamily="34" charset="-128"/>
              </a:rPr>
              <a:t> </a:t>
            </a:r>
            <a:r>
              <a:rPr lang="lv-LV" altLang="lv-LV" dirty="0">
                <a:solidFill>
                  <a:prstClr val="black"/>
                </a:solidFill>
                <a:ea typeface="MS PGothic" pitchFamily="34" charset="-128"/>
              </a:rPr>
              <a:t>izsekojamība, loģiska procesa gaita </a:t>
            </a:r>
          </a:p>
          <a:p>
            <a:pPr marL="1104900" lvl="1" indent="-342900" algn="just" defTabSz="938213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lv-LV" altLang="lv-LV" dirty="0">
                <a:solidFill>
                  <a:prstClr val="black"/>
                </a:solidFill>
                <a:ea typeface="MS PGothic" pitchFamily="34" charset="-128"/>
              </a:rPr>
              <a:t>darbs klienta interesēs un sadarbībā ar klientu</a:t>
            </a:r>
          </a:p>
          <a:p>
            <a:pPr marL="1104900" lvl="1" indent="-342900" algn="just" defTabSz="938213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lv-LV" altLang="lv-LV" dirty="0">
                <a:solidFill>
                  <a:prstClr val="black"/>
                </a:solidFill>
                <a:ea typeface="MS PGothic" pitchFamily="34" charset="-128"/>
              </a:rPr>
              <a:t>veikto darbību savlaicīgums, informācijas pēctecības nodrošināšana</a:t>
            </a:r>
          </a:p>
          <a:p>
            <a:pPr marL="1104900" lvl="1" indent="-342900" algn="just" defTabSz="938213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lv-LV" altLang="lv-LV" dirty="0">
                <a:solidFill>
                  <a:prstClr val="black"/>
                </a:solidFill>
                <a:ea typeface="MS PGothic" pitchFamily="34" charset="-128"/>
              </a:rPr>
              <a:t>saturiskā kvalitāte, apjoma samērīgums</a:t>
            </a:r>
          </a:p>
          <a:p>
            <a:pPr marL="1104900" lvl="1" indent="-342900" algn="just" defTabSz="938213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lv-LV" altLang="lv-LV" dirty="0" err="1">
                <a:solidFill>
                  <a:prstClr val="black"/>
                </a:solidFill>
                <a:ea typeface="MS PGothic" panose="020B0600070205080204" pitchFamily="34" charset="-128"/>
              </a:rPr>
              <a:t>starpprofesionālā</a:t>
            </a:r>
            <a:r>
              <a:rPr lang="lv-LV" altLang="lv-LV" dirty="0">
                <a:solidFill>
                  <a:prstClr val="black"/>
                </a:solidFill>
                <a:ea typeface="MS PGothic" panose="020B0600070205080204" pitchFamily="34" charset="-128"/>
              </a:rPr>
              <a:t> un starpinstitucionālā sadarbība</a:t>
            </a:r>
          </a:p>
          <a:p>
            <a:pPr marL="76200" algn="just" defTabSz="938213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lv-LV" altLang="lv-LV" i="1" dirty="0">
                <a:solidFill>
                  <a:prstClr val="black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(t.sk. tiek vērtēta klienta lietas noformēšana, uzglabāšana, informācijas aprite aprūpes un rehabilitācijas procesu nodrošināšanā, u.c.)</a:t>
            </a:r>
          </a:p>
          <a:p>
            <a:pPr marL="762000" lvl="1" indent="0" algn="just" defTabSz="938213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lv-LV" altLang="lv-LV" dirty="0">
              <a:solidFill>
                <a:prstClr val="black"/>
              </a:solidFill>
              <a:ea typeface="MS PGothic" pitchFamily="34" charset="-128"/>
            </a:endParaRPr>
          </a:p>
          <a:p>
            <a:pPr lvl="0" algn="just" defTabSz="938213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lv-LV" altLang="lv-LV" b="1" dirty="0">
                <a:solidFill>
                  <a:prstClr val="black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Citi dokumenti, kas apliecina iestādes iekšējo procesu izpildi</a:t>
            </a: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2568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altLang="lv-LV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Sociālo pakalpojumu</a:t>
            </a:r>
            <a:br>
              <a:rPr lang="lv-LV" altLang="lv-LV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lv-LV" altLang="lv-LV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kvalitātes novērtēšanas process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036" y="1620982"/>
            <a:ext cx="8118764" cy="4505195"/>
          </a:xfrm>
        </p:spPr>
        <p:txBody>
          <a:bodyPr>
            <a:normAutofit/>
          </a:bodyPr>
          <a:lstStyle/>
          <a:p>
            <a:pPr marL="342900" indent="-342900" algn="just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Pēc pārbaudes ministrija sagatavo aktu par pārbaudē konstatēto:</a:t>
            </a:r>
          </a:p>
          <a:p>
            <a:pPr marL="1028700" lvl="1" indent="-342900" algn="just">
              <a:buClr>
                <a:schemeClr val="accent6"/>
              </a:buClr>
              <a:buFontTx/>
              <a:buChar char="-"/>
            </a:pP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atspoguļo pārbaudē konstatēto, t.sk. neatbilstības normatīvo aktu prasībām</a:t>
            </a:r>
          </a:p>
          <a:p>
            <a:pPr marL="1028700" lvl="1" indent="-342900" algn="just">
              <a:buClr>
                <a:schemeClr val="accent6"/>
              </a:buClr>
              <a:buFontTx/>
              <a:buChar char="-"/>
            </a:pP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sniedz ieteikumus neatbilstību novēršanai noteiktos termiņos</a:t>
            </a:r>
          </a:p>
          <a:p>
            <a:pPr marL="1028700" lvl="1" indent="-342900" algn="just">
              <a:buClr>
                <a:schemeClr val="accent6"/>
              </a:buClr>
              <a:buFontTx/>
              <a:buChar char="-"/>
            </a:pPr>
            <a:r>
              <a:rPr lang="lv-LV" altLang="lv-LV" dirty="0"/>
              <a:t>pārbaudes aktu nosūta informācijai un darbam pakalpojuma sniedzējam</a:t>
            </a:r>
          </a:p>
          <a:p>
            <a:pPr marL="1028700" lvl="1" indent="-342900" algn="just">
              <a:buClr>
                <a:schemeClr val="accent6"/>
              </a:buClr>
              <a:buFontTx/>
              <a:buChar char="-"/>
            </a:pPr>
            <a:r>
              <a:rPr lang="lv-LV" altLang="lv-LV" dirty="0"/>
              <a:t>nepieciešamības gadījumā no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drošina metodisko atbalstu</a:t>
            </a:r>
          </a:p>
          <a:p>
            <a:pPr marL="342900" indent="-342900" algn="just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Sociālo pakalpojumu sniedzēji noteiktajos termiņos sniedz atskaites par veiktajiem pasākumiem neatbilstību novēršanā, pievienojot izpildi apliecinošus dokumentus, citus pierādījumus</a:t>
            </a:r>
          </a:p>
          <a:p>
            <a:pPr marL="342900" indent="-342900" algn="just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Balstoties uz iesniegto dokumentāciju, ministrija pārliecinās par ieteikumu ieviešanu, sociālo pakalpojumu sniedzēju informē par ieviešanas progresu </a:t>
            </a:r>
          </a:p>
          <a:p>
            <a:pPr marL="342900" indent="-342900" algn="just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Nepieciešamības gadījumā veic pēcpārbaudi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28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EA42DF8D-0474-4B02-BEBD-0B454222D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lv-LV" dirty="0"/>
            </a:br>
            <a:endParaRPr lang="lv-LV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C0EFAAA-B34F-4356-B3C3-6553D9B1A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705" y="1752604"/>
            <a:ext cx="8030095" cy="4373573"/>
          </a:xfrm>
        </p:spPr>
        <p:txBody>
          <a:bodyPr>
            <a:normAutofit/>
          </a:bodyPr>
          <a:lstStyle/>
          <a:p>
            <a:pPr algn="ctr"/>
            <a:endParaRPr lang="lv-LV" sz="3600" b="1" dirty="0">
              <a:solidFill>
                <a:srgbClr val="70AD4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lv-LV" sz="3600" b="1" dirty="0">
              <a:solidFill>
                <a:srgbClr val="70AD4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lv-LV" sz="4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DI ieviešanas progress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E3AEA24-96CD-4B6E-B275-0C1A78ABC4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endParaRPr lang="lv-LV" sz="3600" b="1" dirty="0">
              <a:solidFill>
                <a:srgbClr val="70AD4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lv-LV" sz="3600" b="1" dirty="0">
              <a:solidFill>
                <a:srgbClr val="70AD4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lv-LV" sz="3600" b="1" dirty="0">
              <a:solidFill>
                <a:srgbClr val="70AD4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63A588C-A84F-432C-9C80-A9729242AA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24121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08038" y="3216275"/>
            <a:ext cx="7772400" cy="914400"/>
          </a:xfrm>
        </p:spPr>
        <p:txBody>
          <a:bodyPr>
            <a:normAutofit/>
          </a:bodyPr>
          <a:lstStyle/>
          <a:p>
            <a:r>
              <a:rPr lang="lv-LV" altLang="lv-LV" sz="2800" b="1" dirty="0">
                <a:solidFill>
                  <a:srgbClr val="339933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PALDIES PAR UZMANĪBU!</a:t>
            </a:r>
          </a:p>
        </p:txBody>
      </p:sp>
      <p:sp>
        <p:nvSpPr>
          <p:cNvPr id="2662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4929822"/>
            <a:ext cx="7772400" cy="137953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lv-LV" altLang="lv-LV" sz="20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Konsultācijas: </a:t>
            </a:r>
          </a:p>
          <a:p>
            <a:pPr algn="r"/>
            <a:r>
              <a:rPr lang="lv-LV" altLang="lv-LV" sz="20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Metodiskās vadības un kontroles departaments</a:t>
            </a:r>
          </a:p>
          <a:p>
            <a:pPr algn="r"/>
            <a:r>
              <a:rPr lang="lv-LV" altLang="lv-LV" sz="20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Diāna Stankēviča, </a:t>
            </a:r>
            <a:r>
              <a:rPr lang="lv-LV" altLang="lv-LV" sz="2000" b="1" dirty="0" err="1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diana.stankevica@lm.gov.lv</a:t>
            </a:r>
            <a:r>
              <a:rPr lang="lv-LV" altLang="lv-LV" sz="20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, 67782955</a:t>
            </a:r>
          </a:p>
          <a:p>
            <a:pPr algn="r"/>
            <a:r>
              <a:rPr lang="lv-LV" altLang="lv-LV" sz="20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Inta Slaidiņa, </a:t>
            </a:r>
            <a:r>
              <a:rPr lang="lv-LV" altLang="lv-LV" sz="2000" b="1" dirty="0" err="1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inta.slaidina@lm.gov.lv</a:t>
            </a:r>
            <a:r>
              <a:rPr lang="lv-LV" altLang="lv-LV" sz="20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, 67021646</a:t>
            </a:r>
            <a:endParaRPr lang="lv-LV" altLang="lv-LV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5568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2381254" y="4391027"/>
            <a:ext cx="460851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lv-LV" altLang="lv-LV" sz="1600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  <a:hlinkClick r:id="rId2"/>
              </a:rPr>
              <a:t>www.lm.gov.lv</a:t>
            </a:r>
            <a:endParaRPr lang="lv-LV" altLang="lv-LV" sz="160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lv-LV" altLang="lv-LV" sz="80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lv-LV" altLang="lv-LV" sz="1600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Twitter:@Lab_min</a:t>
            </a:r>
          </a:p>
          <a:p>
            <a:pPr algn="ctr"/>
            <a:endParaRPr lang="lv-LV" altLang="lv-LV" sz="80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lv-LV" altLang="lv-LV" sz="1600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Flickr.com:Labklajibas_ministrija</a:t>
            </a:r>
          </a:p>
          <a:p>
            <a:pPr algn="ctr"/>
            <a:endParaRPr lang="lv-LV" altLang="lv-LV" sz="80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lv-LV" altLang="lv-LV" sz="1600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Youtube.com/labklajibasministrija</a:t>
            </a:r>
          </a:p>
          <a:p>
            <a:pPr algn="ctr"/>
            <a:endParaRPr lang="lv-LV" altLang="lv-LV" sz="80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lv-LV" altLang="lv-LV" sz="1600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Draugiem.lv/labklajiba</a:t>
            </a:r>
          </a:p>
        </p:txBody>
      </p:sp>
      <p:sp>
        <p:nvSpPr>
          <p:cNvPr id="44035" name="Virsraksts 4"/>
          <p:cNvSpPr txBox="1">
            <a:spLocks/>
          </p:cNvSpPr>
          <p:nvPr/>
        </p:nvSpPr>
        <p:spPr bwMode="auto">
          <a:xfrm>
            <a:off x="827091" y="2606678"/>
            <a:ext cx="74898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lv-LV" altLang="lv-LV" sz="2800" b="1" dirty="0">
                <a:solidFill>
                  <a:schemeClr val="accent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Uzzini:</a:t>
            </a:r>
          </a:p>
        </p:txBody>
      </p:sp>
      <p:sp>
        <p:nvSpPr>
          <p:cNvPr id="6" name="Virsraksts 4"/>
          <p:cNvSpPr txBox="1">
            <a:spLocks/>
          </p:cNvSpPr>
          <p:nvPr/>
        </p:nvSpPr>
        <p:spPr>
          <a:xfrm>
            <a:off x="2879727" y="3436941"/>
            <a:ext cx="3384551" cy="619125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lv-LV" sz="2000" b="1" dirty="0" err="1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atbildiga.iestade@lm.gov.lv</a:t>
            </a:r>
            <a:br>
              <a:rPr lang="lv-LV" sz="2000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lv-LV" sz="2000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037" name="Virsraksts 4"/>
          <p:cNvSpPr txBox="1">
            <a:spLocks/>
          </p:cNvSpPr>
          <p:nvPr/>
        </p:nvSpPr>
        <p:spPr bwMode="auto">
          <a:xfrm>
            <a:off x="3256646" y="3641727"/>
            <a:ext cx="30956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lv-LV" altLang="lv-LV" sz="1800" b="1" dirty="0">
                <a:solidFill>
                  <a:schemeClr val="accent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67021600</a:t>
            </a:r>
          </a:p>
        </p:txBody>
      </p:sp>
    </p:spTree>
    <p:extLst>
      <p:ext uri="{BB962C8B-B14F-4D97-AF65-F5344CB8AC3E}">
        <p14:creationId xmlns:p14="http://schemas.microsoft.com/office/powerpoint/2010/main" val="3328707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965328" y="381002"/>
            <a:ext cx="6721475" cy="1036639"/>
          </a:xfrm>
        </p:spPr>
        <p:txBody>
          <a:bodyPr>
            <a:normAutofit fontScale="90000"/>
          </a:bodyPr>
          <a:lstStyle/>
          <a:p>
            <a:pPr algn="ctr"/>
            <a:r>
              <a:rPr lang="lv-LV" altLang="lv-LV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DI ieviešanas progress (1)</a:t>
            </a:r>
            <a:br>
              <a:rPr lang="lv-LV" altLang="lv-LV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lv-LV" altLang="lv-LV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fondi</a:t>
            </a:r>
            <a:br>
              <a:rPr lang="lv-LV" altLang="lv-LV" sz="270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endParaRPr lang="lv-LV" altLang="lv-LV" sz="2200" b="0" dirty="0"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32" indent="-285744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2971" indent="-228594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160" indent="-228594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349" indent="-228594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537" indent="-228594" defTabSz="93819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726" indent="-228594" defTabSz="93819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8914" indent="-228594" defTabSz="93819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103" indent="-228594" defTabSz="93819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951AFF8-83C9-4ED3-9C58-89272FCF0E13}" type="slidenum">
              <a:rPr lang="en-US" altLang="lv-LV" sz="1000">
                <a:solidFill>
                  <a:srgbClr val="898989"/>
                </a:solidFill>
                <a:cs typeface="Times New Roman" panose="02020603050405020304" pitchFamily="18" charset="0"/>
              </a:rPr>
              <a:pPr/>
              <a:t>3</a:t>
            </a:fld>
            <a:endParaRPr lang="en-US" altLang="lv-LV" sz="1000">
              <a:solidFill>
                <a:srgbClr val="898989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C38237-C668-4D5E-96A1-504A761A4C4A}"/>
              </a:ext>
            </a:extLst>
          </p:cNvPr>
          <p:cNvSpPr txBox="1"/>
          <p:nvPr/>
        </p:nvSpPr>
        <p:spPr>
          <a:xfrm>
            <a:off x="1963167" y="2564614"/>
            <a:ext cx="1968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42 242 298  </a:t>
            </a:r>
          </a:p>
          <a:p>
            <a:pPr algn="ctr"/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44 441 978 </a:t>
            </a:r>
          </a:p>
          <a:p>
            <a:pPr algn="ctr"/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4 966 963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3BD053-C918-4D6E-AFAE-390197B43A62}"/>
              </a:ext>
            </a:extLst>
          </p:cNvPr>
          <p:cNvSpPr txBox="1"/>
          <p:nvPr/>
        </p:nvSpPr>
        <p:spPr>
          <a:xfrm>
            <a:off x="3411226" y="2564615"/>
            <a:ext cx="29180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2016 - 2023  </a:t>
            </a:r>
          </a:p>
          <a:p>
            <a:pPr algn="ctr"/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2019 - 2022</a:t>
            </a:r>
          </a:p>
          <a:p>
            <a:pPr algn="ctr"/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2019 - 2023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429D8F-5446-4662-989F-06E3E5B46DBE}"/>
              </a:ext>
            </a:extLst>
          </p:cNvPr>
          <p:cNvSpPr txBox="1"/>
          <p:nvPr/>
        </p:nvSpPr>
        <p:spPr>
          <a:xfrm>
            <a:off x="5921188" y="2564614"/>
            <a:ext cx="29180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115  Pašvaldības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+ 72 Pašvaldības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NVO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6EBE84A-9C99-48DF-B6DC-DDD871555BEB}"/>
              </a:ext>
            </a:extLst>
          </p:cNvPr>
          <p:cNvSpPr txBox="1"/>
          <p:nvPr/>
        </p:nvSpPr>
        <p:spPr>
          <a:xfrm>
            <a:off x="4572000" y="5141324"/>
            <a:ext cx="424927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ATBILSTOŠI DI PLĀNIEM</a:t>
            </a:r>
          </a:p>
          <a:p>
            <a:pPr algn="ctr"/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(DI ESF un DI ERAF)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0F64F0-EAF2-4360-A9D1-D1A33AF0D4FA}"/>
              </a:ext>
            </a:extLst>
          </p:cNvPr>
          <p:cNvSpPr txBox="1"/>
          <p:nvPr/>
        </p:nvSpPr>
        <p:spPr>
          <a:xfrm>
            <a:off x="0" y="5553668"/>
            <a:ext cx="44436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ilngadīgas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personas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garīga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rakstura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traucējumiem</a:t>
            </a:r>
            <a:endParaRPr lang="lv-LV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ērni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funkcionāliem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traucējumiem</a:t>
            </a:r>
            <a:r>
              <a:rPr lang="lv-LV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lv-LV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Ārpusģimenes aprūpē esoši bērni un jaunieši </a:t>
            </a:r>
          </a:p>
          <a:p>
            <a:pPr algn="ctr"/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N</a:t>
            </a:r>
            <a:r>
              <a:rPr lang="lv-LV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– </a:t>
            </a:r>
            <a:r>
              <a:rPr lang="lv-LV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tikai bērni ar funkcionāliem traucējumiem</a:t>
            </a: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F704FD-AC48-4180-884F-97AD0E095FB2}"/>
              </a:ext>
            </a:extLst>
          </p:cNvPr>
          <p:cNvSpPr txBox="1"/>
          <p:nvPr/>
        </p:nvSpPr>
        <p:spPr>
          <a:xfrm>
            <a:off x="177511" y="2575342"/>
            <a:ext cx="18574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ESF </a:t>
            </a:r>
          </a:p>
          <a:p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ERAF</a:t>
            </a:r>
          </a:p>
          <a:p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NVO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(ESF)</a:t>
            </a: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C801A91-9099-49B5-B011-CF0DBA246C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947" y="3850234"/>
            <a:ext cx="2743200" cy="16668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8B993F7-2778-41A3-85D7-7792FF71ED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1731" y="1503779"/>
            <a:ext cx="1071563" cy="107156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B15AD79-C77E-483F-A176-D258A4EC50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2882" y="1399083"/>
            <a:ext cx="1209137" cy="120913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820F93A-E04E-4C20-81AC-02A1F8DAA3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37023" y="1781281"/>
            <a:ext cx="713613" cy="71361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9C341D3-A230-4A25-935C-91D7AD5A9E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56246" y="4485390"/>
            <a:ext cx="680777" cy="68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259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7766" y="469693"/>
            <a:ext cx="7109010" cy="687988"/>
          </a:xfrm>
        </p:spPr>
        <p:txBody>
          <a:bodyPr>
            <a:normAutofit fontScale="90000"/>
          </a:bodyPr>
          <a:lstStyle/>
          <a:p>
            <a:pPr algn="ctr"/>
            <a:r>
              <a:rPr lang="lv-LV" altLang="lv-LV" sz="3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DI ieviešanas progress (2)</a:t>
            </a:r>
            <a:br>
              <a:rPr lang="lv-LV" altLang="lv-LV" sz="3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lv-LV" altLang="lv-LV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ESF projektu ieviešana, uzraudzības rādītāju izpilde</a:t>
            </a:r>
            <a:br>
              <a:rPr lang="lv-LV" altLang="lv-LV" sz="2800" dirty="0">
                <a:solidFill>
                  <a:schemeClr val="accent6"/>
                </a:solidFill>
              </a:rPr>
            </a:br>
            <a:br>
              <a:rPr lang="lv-LV" altLang="lv-LV" sz="2400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lv-LV" altLang="lv-LV" i="1" kern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lv-LV" b="0" dirty="0"/>
              <a:t>	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338728"/>
              </p:ext>
            </p:extLst>
          </p:nvPr>
        </p:nvGraphicFramePr>
        <p:xfrm>
          <a:off x="289420" y="1382466"/>
          <a:ext cx="8565160" cy="53219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29420">
                  <a:extLst>
                    <a:ext uri="{9D8B030D-6E8A-4147-A177-3AD203B41FA5}">
                      <a16:colId xmlns:a16="http://schemas.microsoft.com/office/drawing/2014/main" val="1499818935"/>
                    </a:ext>
                  </a:extLst>
                </a:gridCol>
                <a:gridCol w="999436">
                  <a:extLst>
                    <a:ext uri="{9D8B030D-6E8A-4147-A177-3AD203B41FA5}">
                      <a16:colId xmlns:a16="http://schemas.microsoft.com/office/drawing/2014/main" val="2467166991"/>
                    </a:ext>
                  </a:extLst>
                </a:gridCol>
                <a:gridCol w="1469169">
                  <a:extLst>
                    <a:ext uri="{9D8B030D-6E8A-4147-A177-3AD203B41FA5}">
                      <a16:colId xmlns:a16="http://schemas.microsoft.com/office/drawing/2014/main" val="3807375816"/>
                    </a:ext>
                  </a:extLst>
                </a:gridCol>
                <a:gridCol w="1103163">
                  <a:extLst>
                    <a:ext uri="{9D8B030D-6E8A-4147-A177-3AD203B41FA5}">
                      <a16:colId xmlns:a16="http://schemas.microsoft.com/office/drawing/2014/main" val="1119005868"/>
                    </a:ext>
                  </a:extLst>
                </a:gridCol>
                <a:gridCol w="3963972">
                  <a:extLst>
                    <a:ext uri="{9D8B030D-6E8A-4147-A177-3AD203B41FA5}">
                      <a16:colId xmlns:a16="http://schemas.microsoft.com/office/drawing/2014/main" val="1635885341"/>
                    </a:ext>
                  </a:extLst>
                </a:gridCol>
              </a:tblGrid>
              <a:tr h="5022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lv-LV" sz="14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Rādītāja veids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lv-LV" sz="14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Termiņš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lv-LV" sz="14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Vērtība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lv-LV" sz="14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Snieguma ietvars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lv-LV" sz="14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Rādītāja definīcija un izpilde uz 23.11.2018.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2507815"/>
                  </a:ext>
                </a:extLst>
              </a:tr>
              <a:tr h="4998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lv-LV" sz="1400" b="1" i="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Iznākuma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lv-LV" sz="1400" b="0" i="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31.12.</a:t>
                      </a:r>
                    </a:p>
                    <a:p>
                      <a:pPr algn="ctr"/>
                      <a:r>
                        <a:rPr lang="lv-LV" sz="1400" b="1" i="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2018.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lv-LV" sz="1400" b="1" i="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lv-LV" sz="1400" b="0" i="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lv-LV" sz="1400" b="0" i="0" dirty="0"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lv-LV" sz="1400" b="0" i="0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Personas ar GRT</a:t>
                      </a:r>
                      <a:r>
                        <a:rPr lang="lv-LV" sz="1400" b="0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, kuras saņem projekta pakalpojumus dzīvesvietā – </a:t>
                      </a:r>
                      <a:r>
                        <a:rPr lang="lv-LV" sz="1400" b="1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87 </a:t>
                      </a:r>
                      <a:r>
                        <a:rPr lang="lv-LV" sz="1400" b="0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(41%)</a:t>
                      </a:r>
                      <a:endParaRPr lang="lv-LV" sz="1400" b="0" i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625920"/>
                  </a:ext>
                </a:extLst>
              </a:tr>
              <a:tr h="394899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lv-LV" sz="1400" b="1" i="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Iznākuma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lv-LV" sz="1400" b="0" i="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31.12.</a:t>
                      </a:r>
                    </a:p>
                    <a:p>
                      <a:pPr algn="ctr"/>
                      <a:r>
                        <a:rPr lang="lv-LV" sz="1400" b="1" i="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2023.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lv-LV" sz="1400" b="1" i="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2 100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lv-LV" sz="1400" b="0" i="0" dirty="0"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lv-LV" sz="1400" b="0" i="0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Personas ar GRT</a:t>
                      </a:r>
                      <a:r>
                        <a:rPr lang="lv-LV" sz="1400" b="0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, kurām veikts individuālo vajadzību izvērtējums – </a:t>
                      </a:r>
                      <a:r>
                        <a:rPr lang="lv-LV" sz="1400" b="1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1 971 </a:t>
                      </a:r>
                      <a:r>
                        <a:rPr lang="lv-LV" sz="1400" b="0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(94%)</a:t>
                      </a:r>
                      <a:endParaRPr lang="lv-LV" sz="1400" b="0" i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75585608"/>
                  </a:ext>
                </a:extLst>
              </a:tr>
              <a:tr h="572919">
                <a:tc vMerge="1">
                  <a:txBody>
                    <a:bodyPr/>
                    <a:lstStyle/>
                    <a:p>
                      <a:endParaRPr lang="lv-LV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lv-LV" sz="1400" b="1" i="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1 198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lv-LV" sz="1400" b="0" i="0" dirty="0"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lv-LV" sz="1400" b="0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Institūcijās dzīvojoši </a:t>
                      </a:r>
                      <a:r>
                        <a:rPr lang="lv-LV" sz="1400" b="0" i="0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bērni</a:t>
                      </a:r>
                      <a:r>
                        <a:rPr lang="lv-LV" sz="1400" b="0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, kuriem veikts individuālo vajadzību izvērtējums – </a:t>
                      </a:r>
                      <a:r>
                        <a:rPr lang="lv-LV" sz="1400" b="1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1 128 </a:t>
                      </a:r>
                      <a:r>
                        <a:rPr lang="lv-LV" sz="1400" b="0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(94%)</a:t>
                      </a:r>
                      <a:endParaRPr lang="lv-LV" sz="1400" b="0" i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8822495"/>
                  </a:ext>
                </a:extLst>
              </a:tr>
              <a:tr h="239760">
                <a:tc vMerge="1">
                  <a:txBody>
                    <a:bodyPr/>
                    <a:lstStyle/>
                    <a:p>
                      <a:endParaRPr lang="lv-LV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lv-LV" sz="1400" b="1" i="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lv-LV" sz="1400" b="0" i="0" dirty="0"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lv-LV" sz="1400" b="0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Slēgšanai atbalstītas </a:t>
                      </a:r>
                      <a:r>
                        <a:rPr lang="lv-LV" sz="1400" b="0" i="0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VSAC filiāles </a:t>
                      </a:r>
                      <a:r>
                        <a:rPr lang="lv-LV" sz="1400" b="0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lv-LV" sz="1400" b="1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 (66%)</a:t>
                      </a:r>
                      <a:endParaRPr lang="lv-LV" sz="1400" b="1" i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1775246"/>
                  </a:ext>
                </a:extLst>
              </a:tr>
              <a:tr h="394899">
                <a:tc vMerge="1">
                  <a:txBody>
                    <a:bodyPr/>
                    <a:lstStyle/>
                    <a:p>
                      <a:endParaRPr lang="lv-LV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lv-LV" sz="1400" b="1" i="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2 100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lv-LV" sz="1400" b="0" i="0" dirty="0"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lv-LV" sz="1400" b="0" i="0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Personas ar GRT</a:t>
                      </a:r>
                      <a:r>
                        <a:rPr lang="lv-LV" sz="1400" b="0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, kuras saņem projekta pakalpojumus dzīvesvietā – </a:t>
                      </a:r>
                      <a:r>
                        <a:rPr lang="lv-LV" sz="1400" b="1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87</a:t>
                      </a:r>
                      <a:r>
                        <a:rPr lang="lv-LV" sz="1400" b="0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(4%)</a:t>
                      </a:r>
                      <a:endParaRPr lang="lv-LV" sz="1400" b="1" i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0857809"/>
                  </a:ext>
                </a:extLst>
              </a:tr>
              <a:tr h="499825">
                <a:tc vMerge="1">
                  <a:txBody>
                    <a:bodyPr/>
                    <a:lstStyle/>
                    <a:p>
                      <a:endParaRPr lang="lv-LV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lv-LV" sz="14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2 100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lv-LV" sz="1400" b="0" i="0" dirty="0"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lv-LV" sz="1400" b="0" i="0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Bērni ar FT</a:t>
                      </a:r>
                      <a:r>
                        <a:rPr lang="lv-LV" sz="1400" b="0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, kuri saņem projekta pakalpojumus – </a:t>
                      </a:r>
                      <a:r>
                        <a:rPr lang="lv-LV" sz="1400" b="1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435</a:t>
                      </a:r>
                      <a:r>
                        <a:rPr lang="lv-LV" sz="1400" b="0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(21%)</a:t>
                      </a:r>
                      <a:endParaRPr lang="lv-LV" sz="1400" b="1" i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3767679"/>
                  </a:ext>
                </a:extLst>
              </a:tr>
              <a:tr h="287779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lv-LV" sz="1400" b="1" i="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Rezultāta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lv-LV" sz="1400" b="0" i="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31.12.</a:t>
                      </a:r>
                    </a:p>
                    <a:p>
                      <a:pPr algn="ctr"/>
                      <a:r>
                        <a:rPr lang="lv-LV" sz="1400" b="1" i="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2023.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lv-LV" sz="1400" b="1" i="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700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lv-LV" sz="1400" b="0" i="0" dirty="0"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lv-LV" sz="1400" b="0" i="0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Personas ar GRT</a:t>
                      </a:r>
                      <a:r>
                        <a:rPr lang="lv-LV" sz="1400" b="0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, kuras atstāj VSAC – </a:t>
                      </a:r>
                      <a:r>
                        <a:rPr lang="lv-LV" sz="1400" b="1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110 </a:t>
                      </a:r>
                      <a:r>
                        <a:rPr lang="lv-LV" sz="1400" b="0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(16%)</a:t>
                      </a:r>
                      <a:endParaRPr lang="lv-LV" sz="1400" b="0" i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14719787"/>
                  </a:ext>
                </a:extLst>
              </a:tr>
              <a:tr h="291758">
                <a:tc vMerge="1">
                  <a:txBody>
                    <a:bodyPr/>
                    <a:lstStyle/>
                    <a:p>
                      <a:endParaRPr lang="lv-LV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lv-LV" sz="1400" b="1" i="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1799 </a:t>
                      </a:r>
                      <a:r>
                        <a:rPr lang="lv-LV" sz="1400" b="1" i="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720</a:t>
                      </a:r>
                      <a:endParaRPr lang="lv-LV" sz="1400" b="1" i="0" dirty="0"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lv-LV" sz="1400" b="0" i="0" dirty="0"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lv-LV" sz="1400" b="0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Samazināts </a:t>
                      </a:r>
                      <a:r>
                        <a:rPr lang="lv-LV" sz="1400" b="0" i="0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bērnu</a:t>
                      </a:r>
                      <a:r>
                        <a:rPr lang="lv-LV" sz="1400" b="0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skaits institūcijās – </a:t>
                      </a:r>
                      <a:r>
                        <a:rPr lang="lv-LV" sz="1400" b="1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1 216 </a:t>
                      </a:r>
                      <a:r>
                        <a:rPr lang="lv-LV" sz="1400" b="0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(67%)</a:t>
                      </a:r>
                      <a:endParaRPr lang="lv-LV" sz="1400" b="0" i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4310728"/>
                  </a:ext>
                </a:extLst>
              </a:tr>
              <a:tr h="287779">
                <a:tc vMerge="1">
                  <a:txBody>
                    <a:bodyPr/>
                    <a:lstStyle/>
                    <a:p>
                      <a:endParaRPr lang="lv-LV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lv-LV" sz="1400" b="1" i="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lv-LV" sz="1400" b="0" i="0" dirty="0"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lv-LV" sz="1400" b="0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Slēgtas </a:t>
                      </a:r>
                      <a:r>
                        <a:rPr lang="lv-LV" sz="1400" b="0" i="0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VSAC filiāles </a:t>
                      </a:r>
                      <a:r>
                        <a:rPr lang="lv-LV" sz="1400" b="0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lv-LV" sz="1400" b="1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lv-LV" sz="1400" b="0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(33%)</a:t>
                      </a:r>
                      <a:endParaRPr lang="lv-LV" sz="1400" b="0" i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823699"/>
                  </a:ext>
                </a:extLst>
              </a:tr>
              <a:tr h="9390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lv-LV" sz="1400" b="1" i="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Finanšu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lv-LV" sz="1400" b="0" i="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31.12.</a:t>
                      </a:r>
                    </a:p>
                    <a:p>
                      <a:pPr algn="ctr"/>
                      <a:r>
                        <a:rPr lang="lv-LV" sz="1400" b="1" i="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2018.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lv-LV" sz="1400" b="1" i="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4 031 880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b="0" i="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lv-LV" sz="1400" b="0" i="0" dirty="0"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lv-LV" sz="1400" b="0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Veikti maksājumi, EUR – </a:t>
                      </a:r>
                      <a:r>
                        <a:rPr lang="lv-LV" sz="1400" b="1" i="0" kern="1200" dirty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3 449 578 </a:t>
                      </a:r>
                      <a:r>
                        <a:rPr lang="lv-LV" sz="1400" b="0" i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(85.56%)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07638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973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E684123-BB8A-4BFA-A25F-975AAD7C23A3}" type="slidenum">
              <a:rPr lang="en-US" altLang="lv-LV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5</a:t>
            </a:fld>
            <a:endParaRPr lang="en-US" altLang="lv-LV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CA15294-2B1A-4083-82D8-C74F608B3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925" y="228600"/>
            <a:ext cx="6721475" cy="1036639"/>
          </a:xfrm>
        </p:spPr>
        <p:txBody>
          <a:bodyPr>
            <a:normAutofit/>
          </a:bodyPr>
          <a:lstStyle/>
          <a:p>
            <a:pPr algn="ctr"/>
            <a:r>
              <a:rPr lang="lv-LV" altLang="lv-LV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DI ieviešanas progress (3)</a:t>
            </a:r>
            <a:br>
              <a:rPr lang="lv-LV" altLang="lv-LV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lv-LV" altLang="lv-LV" sz="2000" b="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ERAF projektu iesniegumu atlase</a:t>
            </a:r>
            <a:endParaRPr lang="lv-LV" altLang="lv-LV" sz="2200" b="0" dirty="0"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47F0B6-C7CA-4598-9664-3EA0BD3FB2EC}"/>
              </a:ext>
            </a:extLst>
          </p:cNvPr>
          <p:cNvSpPr txBox="1"/>
          <p:nvPr/>
        </p:nvSpPr>
        <p:spPr>
          <a:xfrm>
            <a:off x="-739592" y="4827673"/>
            <a:ext cx="8458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Projektu iesniegumu atlases noslēgums – 12 mēnešu laikā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8A56CD-9BAC-444C-AEDB-59A3BC486D84}"/>
              </a:ext>
            </a:extLst>
          </p:cNvPr>
          <p:cNvSpPr txBox="1"/>
          <p:nvPr/>
        </p:nvSpPr>
        <p:spPr>
          <a:xfrm>
            <a:off x="508739" y="4079644"/>
            <a:ext cx="8408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ERAF 2.kārtas projektu iesniegumu atlase izsludināta </a:t>
            </a:r>
          </a:p>
          <a:p>
            <a:pPr algn="ctr"/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visos plānošanas reģionos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01042E-BF73-4EA9-B70E-1707FB46B1D1}"/>
              </a:ext>
            </a:extLst>
          </p:cNvPr>
          <p:cNvSpPr txBox="1"/>
          <p:nvPr/>
        </p:nvSpPr>
        <p:spPr>
          <a:xfrm>
            <a:off x="430302" y="1308872"/>
            <a:ext cx="8408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ERAF 1.kārtas projektu iesniegumu atlases </a:t>
            </a:r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izsludināta </a:t>
            </a:r>
          </a:p>
          <a:p>
            <a:pPr algn="ctr"/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Jelgavā, Jēkabpilī, Daugavpilī un Ventspilī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7E22E8-A4E0-437E-9654-F6C2A752F6D2}"/>
              </a:ext>
            </a:extLst>
          </p:cNvPr>
          <p:cNvSpPr txBox="1"/>
          <p:nvPr/>
        </p:nvSpPr>
        <p:spPr>
          <a:xfrm>
            <a:off x="1425388" y="5129426"/>
            <a:ext cx="629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2.kārtā tiks iesniegti </a:t>
            </a:r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 projekti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00F309-4C28-40A7-BA2F-7A75E69CB242}"/>
              </a:ext>
            </a:extLst>
          </p:cNvPr>
          <p:cNvSpPr txBox="1"/>
          <p:nvPr/>
        </p:nvSpPr>
        <p:spPr>
          <a:xfrm>
            <a:off x="1566577" y="1943364"/>
            <a:ext cx="629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1.kārtā tiks iesniegti </a:t>
            </a:r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projekti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03967C-20BE-4315-AEB4-0AAB79547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5948" y="2412309"/>
            <a:ext cx="1452372" cy="145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29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9" grpId="0"/>
      <p:bldP spid="3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EA42DF8D-0474-4B02-BEBD-0B454222D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lv-LV" dirty="0"/>
            </a:br>
            <a:endParaRPr lang="lv-LV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C0EFAAA-B34F-4356-B3C3-6553D9B1A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705" y="1752604"/>
            <a:ext cx="8030095" cy="4373573"/>
          </a:xfrm>
        </p:spPr>
        <p:txBody>
          <a:bodyPr>
            <a:normAutofit/>
          </a:bodyPr>
          <a:lstStyle/>
          <a:p>
            <a:pPr algn="ctr"/>
            <a:endParaRPr lang="lv-LV" sz="3600" b="1" dirty="0">
              <a:solidFill>
                <a:srgbClr val="70AD4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lv-LV" sz="3600" b="1" dirty="0">
              <a:solidFill>
                <a:srgbClr val="70AD4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lv-LV" sz="4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Pakalpojumu kontrole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E3AEA24-96CD-4B6E-B275-0C1A78ABC4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endParaRPr lang="lv-LV" sz="3600" b="1" dirty="0">
              <a:solidFill>
                <a:srgbClr val="70AD4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lv-LV" sz="3600" b="1" dirty="0">
              <a:solidFill>
                <a:srgbClr val="70AD4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lv-LV" sz="3600" b="1" dirty="0">
              <a:solidFill>
                <a:srgbClr val="70AD4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63A588C-A84F-432C-9C80-A9729242AA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30988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3"/>
            <a:ext cx="6096000" cy="735103"/>
          </a:xfrm>
        </p:spPr>
        <p:txBody>
          <a:bodyPr>
            <a:normAutofit/>
          </a:bodyPr>
          <a:lstStyle/>
          <a:p>
            <a:pPr algn="ctr"/>
            <a:r>
              <a:rPr lang="lv-LV" altLang="lv-LV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Pakalpojumu kvalitātes kontrole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1055" y="1524000"/>
            <a:ext cx="8215745" cy="5637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38213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lv-LV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Lai sniegtu sociālos pakalpojumus, sociālo pakalpojumu sniedzējam ir jāreģistrējas Sociālo pakalpojumu sniedzēju reģistrā, un tam ir jāatbilst normatīvajos aktos noteiktām prasībām </a:t>
            </a:r>
            <a:r>
              <a:rPr lang="lv-LV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lv-LV" altLang="lv-LV" sz="2000" i="1" dirty="0">
                <a:solidFill>
                  <a:prstClr val="black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ne vēlāk kā trīs mēnešus pēc tam, kad pakalpojuma sniegšana uzsākta)</a:t>
            </a:r>
            <a:endParaRPr lang="lv-LV" sz="20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buClr>
                <a:schemeClr val="accent6"/>
              </a:buClr>
            </a:pPr>
            <a:endParaRPr lang="lv-LV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buClr>
                <a:schemeClr val="accent6"/>
              </a:buClr>
            </a:pPr>
            <a:r>
              <a:rPr lang="lv-LV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27.06.2017. noteikumi Nr.</a:t>
            </a:r>
            <a:r>
              <a:rPr lang="en-GB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385</a:t>
            </a:r>
            <a:r>
              <a:rPr lang="lv-LV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"Noteikumi par sociālo pakalpojumu sniedzēju reģistrēšanu</a:t>
            </a:r>
            <a:r>
              <a:rPr lang="en-GB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lv-LV" sz="16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Clr>
                <a:schemeClr val="accent6"/>
              </a:buClr>
            </a:pP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Clr>
                <a:schemeClr val="accent6"/>
              </a:buClr>
            </a:pPr>
            <a:endParaRPr lang="lv-LV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buClr>
                <a:schemeClr val="accent6"/>
              </a:buClr>
            </a:pPr>
            <a:r>
              <a:rPr lang="lv-LV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Normatīvajos aktos ir noteiktas prasības attiecībā uz sociālā pakalpojuma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sniegšanai atbilstošām telpām, kvalificētu darbinieku skaitu</a:t>
            </a:r>
            <a:r>
              <a:rPr lang="lv-LV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pakalpojuma organizēšanas procesu, saturu un tā dokumentēšanu</a:t>
            </a:r>
          </a:p>
          <a:p>
            <a:pPr algn="just">
              <a:lnSpc>
                <a:spcPct val="107000"/>
              </a:lnSpc>
              <a:buClr>
                <a:schemeClr val="accent6"/>
              </a:buClr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buClr>
                <a:schemeClr val="accent6"/>
              </a:buClr>
            </a:pPr>
            <a:r>
              <a:rPr lang="lv-LV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Sociālo pakalpojumu un sociālās palīdzības likums</a:t>
            </a:r>
          </a:p>
          <a:p>
            <a:pPr algn="r">
              <a:lnSpc>
                <a:spcPct val="107000"/>
              </a:lnSpc>
              <a:buClr>
                <a:schemeClr val="accent6"/>
              </a:buClr>
            </a:pPr>
            <a:r>
              <a:rPr lang="lv-LV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13.06.2017. noteikumi Nr. </a:t>
            </a:r>
            <a:r>
              <a:rPr lang="en-GB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v-LV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lv-LV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"Prasības sociālo pakalpojumu sniedzējiem»,  </a:t>
            </a:r>
          </a:p>
          <a:p>
            <a:pPr algn="r">
              <a:lnSpc>
                <a:spcPct val="107000"/>
              </a:lnSpc>
              <a:buClr>
                <a:schemeClr val="accent6"/>
              </a:buClr>
            </a:pPr>
            <a:r>
              <a:rPr lang="lv-LV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citi saistītie normatīvie akti</a:t>
            </a:r>
            <a:endParaRPr lang="lv-LV" sz="16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buClr>
                <a:schemeClr val="accent6"/>
              </a:buClr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buClr>
                <a:schemeClr val="accent6"/>
              </a:buClr>
            </a:pPr>
            <a:r>
              <a:rPr lang="lv-LV" dirty="0"/>
              <a:t>	</a:t>
            </a:r>
            <a:r>
              <a:rPr lang="en-GB" dirty="0"/>
              <a:t> </a:t>
            </a:r>
            <a:endParaRPr lang="lv-LV" dirty="0"/>
          </a:p>
          <a:p>
            <a:pPr lvl="0" algn="just">
              <a:lnSpc>
                <a:spcPct val="107000"/>
              </a:lnSpc>
              <a:spcAft>
                <a:spcPts val="0"/>
              </a:spcAft>
              <a:buClr>
                <a:schemeClr val="accent6"/>
              </a:buClr>
            </a:pPr>
            <a:endParaRPr lang="lv-LV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208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lv-LV" altLang="lv-LV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Pirms reģistrācijas iepazīties ar sekojošiem normatīvajiem aktiem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1" y="1719072"/>
            <a:ext cx="8077200" cy="4407091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lv-LV" altLang="lv-LV" sz="1600" dirty="0">
                <a:solidFill>
                  <a:prstClr val="black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Sociālo pakalpojumu un sociālās palīdzības likums</a:t>
            </a:r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lv-LV" altLang="lv-LV" sz="160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Ministru kabineta 2017.gada 27.jūnija noteikumi Nr. 385 “Noteikumi par sociālo pakalpojumu sniedzēju reģistrēšanu” </a:t>
            </a:r>
            <a:r>
              <a:rPr lang="lv-LV" altLang="lv-LV" sz="140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(turpmāk - </a:t>
            </a:r>
            <a:r>
              <a:rPr lang="lv-LV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Noteikumu Nr. 385)</a:t>
            </a:r>
            <a:endParaRPr lang="lv-LV" altLang="lv-LV" sz="1400" dirty="0"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lv-LV" altLang="lv-LV" sz="160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Ministru kabineta 2017. gada 13. jūnijā noteikumi Nr.338 „Prasības sociālo pakalpojumu sniedzējiem”</a:t>
            </a:r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lv-LV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Ministru kabineta 2018.gada 12.jūnija noteikumi nr. 326 “Būvju klasifikācijas noteikumi” </a:t>
            </a:r>
            <a:endParaRPr lang="lv-LV" altLang="lv-LV" sz="1600" dirty="0"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lv-LV" altLang="lv-LV" sz="160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Ministru kabineta 2015. gada 30. jūnija noteikumi Nr. 331 „Noteikumi par Latvijas būvnormatīvu LBN 208-15 „Publiskas būves”” </a:t>
            </a:r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lv-LV" altLang="lv-LV" sz="160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Ministru kabineta 2015. gada 30. jūnija noteikumi Nr. 340 „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Noteikumi par Latvijas būvnormatīvu LBN 211-15 "Dzīvojamās ēkas«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lv-LV" altLang="lv-LV" sz="160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Ministru kabineta 2000.gada 12.decembra noteikumi Nr.431 „Higiēnas prasības sociālās aprūpes institūcijām”</a:t>
            </a:r>
          </a:p>
        </p:txBody>
      </p:sp>
      <p:sp>
        <p:nvSpPr>
          <p:cNvPr id="14340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altLang="lv-LV">
              <a:ea typeface="MS PGothic" panose="020B0600070205080204" pitchFamily="34" charset="-128"/>
            </a:endParaRPr>
          </a:p>
        </p:txBody>
      </p:sp>
      <p:sp>
        <p:nvSpPr>
          <p:cNvPr id="14341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altLang="lv-LV">
              <a:ea typeface="MS PGothic" panose="020B0600070205080204" pitchFamily="34" charset="-128"/>
            </a:endParaRP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DEE41EE-CA94-423C-9732-37CA28C424C4}" type="slidenum">
              <a:rPr lang="en-US" altLang="lv-LV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alt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41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lv-LV" altLang="lv-LV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Par sociālo pakalpojumu sniedzēju reģistrēšanu</a:t>
            </a:r>
            <a:br>
              <a:rPr lang="lv-LV" altLang="lv-LV" dirty="0">
                <a:solidFill>
                  <a:schemeClr val="accent6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endParaRPr lang="lv-LV" altLang="lv-LV" dirty="0">
              <a:solidFill>
                <a:schemeClr val="accent6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61975" y="1339273"/>
            <a:ext cx="8124825" cy="498532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endParaRPr lang="lv-LV" altLang="lv-LV" sz="1600" dirty="0">
              <a:ea typeface="MS PGothic" panose="020B0600070205080204" pitchFamily="34" charset="-128"/>
            </a:endParaRPr>
          </a:p>
          <a:p>
            <a:pPr marL="342900" lvl="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lv-LV" altLang="lv-LV" sz="1900" b="1" dirty="0">
                <a:solidFill>
                  <a:prstClr val="black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Sociālo pakalpojumu un sociālās palīdzības likums </a:t>
            </a:r>
            <a:r>
              <a:rPr lang="lv-LV" altLang="lv-LV" sz="1600" b="1" dirty="0">
                <a:solidFill>
                  <a:prstClr val="black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(17.pants pirmā daļa) </a:t>
            </a:r>
          </a:p>
          <a:p>
            <a:pPr lvl="0" algn="just">
              <a:lnSpc>
                <a:spcPct val="80000"/>
              </a:lnSpc>
            </a:pPr>
            <a:endParaRPr lang="lv-LV" altLang="lv-LV" sz="1600" dirty="0">
              <a:solidFill>
                <a:prstClr val="black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971550" lvl="1" indent="-28575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lv-LV" altLang="lv-LV" sz="1300" dirty="0">
                <a:solidFill>
                  <a:prstClr val="black"/>
                </a:solidFill>
                <a:ea typeface="MS PGothic" panose="020B0600070205080204" pitchFamily="34" charset="-128"/>
              </a:rPr>
              <a:t>sociālos pakalpojumus drīkst sniegt tikai tāds sociālo pakalpojumu sniedzējs, kura </a:t>
            </a:r>
            <a:r>
              <a:rPr lang="lv-LV" altLang="lv-LV" sz="1300" b="1" dirty="0">
                <a:solidFill>
                  <a:prstClr val="black"/>
                </a:solidFill>
                <a:ea typeface="MS PGothic" panose="020B0600070205080204" pitchFamily="34" charset="-128"/>
              </a:rPr>
              <a:t>pamatdarbība </a:t>
            </a:r>
            <a:r>
              <a:rPr lang="lv-LV" altLang="lv-LV" sz="1300" dirty="0">
                <a:solidFill>
                  <a:srgbClr val="000000"/>
                </a:solidFill>
                <a:ea typeface="MS PGothic" panose="020B0600070205080204" pitchFamily="34" charset="-128"/>
              </a:rPr>
              <a:t>vai kura attiecīgās  struktūrvienības </a:t>
            </a:r>
            <a:r>
              <a:rPr lang="lv-LV" altLang="lv-LV" sz="1300" b="1" dirty="0">
                <a:solidFill>
                  <a:srgbClr val="000000"/>
                </a:solidFill>
                <a:ea typeface="MS PGothic" panose="020B0600070205080204" pitchFamily="34" charset="-128"/>
              </a:rPr>
              <a:t>pamatdarbība</a:t>
            </a:r>
            <a:r>
              <a:rPr lang="lv-LV" altLang="lv-LV" sz="1300" dirty="0">
                <a:solidFill>
                  <a:srgbClr val="000000"/>
                </a:solidFill>
                <a:ea typeface="MS PGothic" panose="020B0600070205080204" pitchFamily="34" charset="-128"/>
              </a:rPr>
              <a:t> ir šo pakalpojumu sniegšana </a:t>
            </a:r>
          </a:p>
          <a:p>
            <a:pPr lvl="0" algn="just">
              <a:spcBef>
                <a:spcPct val="0"/>
              </a:spcBef>
            </a:pPr>
            <a:endParaRPr lang="lv-LV" altLang="lv-LV" sz="13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971550" lvl="1" indent="-28575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lv-LV" altLang="lv-LV" sz="1300" dirty="0">
                <a:solidFill>
                  <a:prstClr val="black"/>
                </a:solidFill>
                <a:ea typeface="MS PGothic" panose="020B0600070205080204" pitchFamily="34" charset="-128"/>
              </a:rPr>
              <a:t>sociālo pakalpojumu sniedzējs </a:t>
            </a:r>
            <a:r>
              <a:rPr lang="lv-LV" sz="1300" dirty="0"/>
              <a:t>pakalpojuma sniegšanai ir reģistrēts sociālo pakalpojumu sniedzēju reģistrā </a:t>
            </a:r>
            <a:r>
              <a:rPr lang="lv-LV" sz="1300" b="1" dirty="0"/>
              <a:t>ne vēlāk kā trīs mēnešus pēc tam, </a:t>
            </a:r>
            <a:r>
              <a:rPr lang="lv-LV" sz="1300" dirty="0"/>
              <a:t>kad pakalpojuma sniegšana uzsākta</a:t>
            </a:r>
            <a:endParaRPr lang="lv-LV" altLang="lv-LV" sz="1300" dirty="0">
              <a:solidFill>
                <a:srgbClr val="000000"/>
              </a:solidFill>
              <a:ea typeface="MS PGothic" panose="020B0600070205080204" pitchFamily="34" charset="-128"/>
            </a:endParaRPr>
          </a:p>
          <a:p>
            <a:pPr marL="285750" indent="-285750" algn="just">
              <a:lnSpc>
                <a:spcPts val="2160"/>
              </a:lnSpc>
              <a:buFont typeface="Arial" panose="020B0604020202020204" pitchFamily="34" charset="0"/>
              <a:buChar char="•"/>
              <a:defRPr/>
            </a:pPr>
            <a:r>
              <a:rPr lang="lv-LV" altLang="lv-LV" sz="1900" b="1" dirty="0">
                <a:solidFill>
                  <a:prstClr val="black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Ministru kabineta 2017.gada 27.jūnija noteikumi Nr. 385 “Noteikumi par sociālo pakalpojumu sniedzēju reģistrēšanu” </a:t>
            </a:r>
          </a:p>
          <a:p>
            <a:pPr marL="1028700" lvl="1" indent="-342900"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lv-LV" altLang="lv-LV" sz="120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pakalpojumu sniedzēju reģistrē </a:t>
            </a:r>
            <a:r>
              <a:rPr lang="lv-LV" altLang="lv-LV" sz="12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uz pieciem gadiem</a:t>
            </a:r>
          </a:p>
          <a:p>
            <a:pPr marL="1028700" lvl="1" indent="-342900"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lv-LV" altLang="lv-LV" sz="12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Būvei vai telpu grupai</a:t>
            </a:r>
            <a:r>
              <a:rPr lang="lv-LV" altLang="lv-LV" sz="120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, kurā paredzēts sniegt pakalpojumu, jābūt:</a:t>
            </a:r>
          </a:p>
          <a:p>
            <a:pPr marL="1428750" lvl="2" indent="-285750" algn="just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lv-LV" altLang="lv-LV" sz="120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pieņemtai ekspluatācijā</a:t>
            </a:r>
          </a:p>
          <a:p>
            <a:pPr marL="1428750" lvl="2" indent="-285750" algn="just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lv-LV" altLang="lv-LV" sz="120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Nekustamā īpašuma valsts kadastra informācijas sistēmā reģistrētajam lietošanas veidam jāatbilst pakalpojuma sniegšanai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9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Ministru kabineta 2018.gada 12.jūnija noteikumi nr. 326 “Būvju klasifikācijas noteikumi” </a:t>
            </a:r>
            <a:endParaRPr lang="lv-LV" altLang="lv-LV" sz="1900" b="1" dirty="0"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971550" lvl="1" indent="-285750">
              <a:buFont typeface="Wingdings" panose="05000000000000000000" pitchFamily="2" charset="2"/>
              <a:buChar char="Ø"/>
            </a:pPr>
            <a:r>
              <a:rPr lang="lv-LV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pakalpojumu sniedzēji, kuri sniedz sociālos pakalpojumus </a:t>
            </a:r>
            <a:r>
              <a:rPr lang="lv-LV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 izmitināšanu</a:t>
            </a:r>
            <a:r>
              <a:rPr lang="lv-LV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ēkai vai telpu grupai Nekustamā īpašuma valsts kadastra informācijas sistēmā reģistrētajam lietošanas veidam jābūt </a:t>
            </a:r>
            <a:r>
              <a:rPr lang="lv-LV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“Dažādu sociālo grupu </a:t>
            </a:r>
            <a:r>
              <a:rPr lang="lv-LV" sz="1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kopdzīvojamās</a:t>
            </a:r>
            <a:r>
              <a:rPr lang="lv-LV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mājas; dažādu sociālo grupu </a:t>
            </a:r>
            <a:r>
              <a:rPr lang="lv-LV" sz="1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kopdzīvojamās</a:t>
            </a:r>
            <a:r>
              <a:rPr lang="lv-LV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mājas telpu grupa” (kods 1130)</a:t>
            </a:r>
          </a:p>
          <a:p>
            <a:pPr marL="285750" indent="-285750" algn="just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lv-LV" altLang="lv-LV" sz="1600" b="1" dirty="0"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defRPr/>
            </a:pPr>
            <a:endParaRPr lang="lv-LV" altLang="lv-LV" sz="1600" dirty="0"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lv-LV" altLang="lv-LV" sz="1100" dirty="0">
              <a:ea typeface="MS PGothic" panose="020B0600070205080204" pitchFamily="34" charset="-128"/>
            </a:endParaRPr>
          </a:p>
          <a:p>
            <a:pPr>
              <a:lnSpc>
                <a:spcPct val="80000"/>
              </a:lnSpc>
              <a:defRPr/>
            </a:pPr>
            <a:endParaRPr lang="lv-LV" altLang="lv-LV" sz="1100" b="1" dirty="0">
              <a:ea typeface="MS PGothic" panose="020B0600070205080204" pitchFamily="34" charset="-128"/>
            </a:endParaRPr>
          </a:p>
          <a:p>
            <a:pPr>
              <a:lnSpc>
                <a:spcPct val="80000"/>
              </a:lnSpc>
              <a:defRPr/>
            </a:pPr>
            <a:endParaRPr lang="lv-LV" altLang="lv-LV" sz="1600" b="1" i="1" dirty="0">
              <a:solidFill>
                <a:srgbClr val="8EB4E3"/>
              </a:solidFill>
              <a:ea typeface="MS PGothic" panose="020B0600070205080204" pitchFamily="34" charset="-128"/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C995605-1BF4-4FDF-BDD4-0ECBEB9FBBCE}" type="slidenum">
              <a:rPr lang="en-US" altLang="lv-LV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9</a:t>
            </a:fld>
            <a:endParaRPr lang="en-US" altLang="lv-LV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481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2636</TotalTime>
  <Words>1548</Words>
  <Application>Microsoft Office PowerPoint</Application>
  <PresentationFormat>On-screen Show (4:3)</PresentationFormat>
  <Paragraphs>257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MS PGothic</vt:lpstr>
      <vt:lpstr>Arial</vt:lpstr>
      <vt:lpstr>Calibri</vt:lpstr>
      <vt:lpstr>Calibri Light</vt:lpstr>
      <vt:lpstr>Tahoma</vt:lpstr>
      <vt:lpstr>Times New Roman</vt:lpstr>
      <vt:lpstr>Tms Rmn</vt:lpstr>
      <vt:lpstr>Verdana</vt:lpstr>
      <vt:lpstr>Wingdings</vt:lpstr>
      <vt:lpstr>Office Theme</vt:lpstr>
      <vt:lpstr>Deinstitucionalizācijas ieviešana</vt:lpstr>
      <vt:lpstr> </vt:lpstr>
      <vt:lpstr>DI ieviešanas progress (1) ES fondi </vt:lpstr>
      <vt:lpstr>DI ieviešanas progress (2) ESF projektu ieviešana, uzraudzības rādītāju izpilde    </vt:lpstr>
      <vt:lpstr>DI ieviešanas progress (3) ERAF projektu iesniegumu atlase</vt:lpstr>
      <vt:lpstr> </vt:lpstr>
      <vt:lpstr>Pakalpojumu kvalitātes kontrole</vt:lpstr>
      <vt:lpstr>Pirms reģistrācijas iepazīties ar sekojošiem normatīvajiem aktiem</vt:lpstr>
      <vt:lpstr>Par sociālo pakalpojumu sniedzēju reģistrēšanu </vt:lpstr>
      <vt:lpstr>Reģistrējot pakalpojumu sniedzēju jāiesniedz sekojoši dokumenti: </vt:lpstr>
      <vt:lpstr>___________________________________________________________ Iestādes nosaukums SOCIĀLO SPECIĀLISTU SARAKSTS UZ 20____.GADA __________ </vt:lpstr>
      <vt:lpstr>Lai reģistrētu sociālo pakalpojumu sniedzēju, dokumentus var iesniegt: </vt:lpstr>
      <vt:lpstr>Pakalpojumu kvalitātes kontrole</vt:lpstr>
      <vt:lpstr>Labklājības ministrijas kompetence</vt:lpstr>
      <vt:lpstr>Sociālo pakalpojumu novērtēšana</vt:lpstr>
      <vt:lpstr>MK 13.06.2017. noteikumi Nr. 338 "Prasības sociālo pakalpojumu sniedzējiem"</vt:lpstr>
      <vt:lpstr>Sociālās rehabilitācijas un/vai sociālās aprūpes procesa novērtēšana</vt:lpstr>
      <vt:lpstr>Sociālās rehabilitācijas un/vai sociālās aprūpes procesa novērtēšana</vt:lpstr>
      <vt:lpstr>Sociālo pakalpojumu kvalitātes novērtēšanas process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Pārejas no institucionālās aprūpes uz sabiedrībā balstītiem pakalpojumiem ilgtspēja</dc:title>
  <dc:creator>Maksims Ivanovs</dc:creator>
  <cp:lastModifiedBy>Anna Vibe</cp:lastModifiedBy>
  <cp:revision>212</cp:revision>
  <cp:lastPrinted>2018-10-02T12:47:29Z</cp:lastPrinted>
  <dcterms:created xsi:type="dcterms:W3CDTF">2016-10-05T08:29:55Z</dcterms:created>
  <dcterms:modified xsi:type="dcterms:W3CDTF">2018-11-27T14:26:12Z</dcterms:modified>
</cp:coreProperties>
</file>