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92" r:id="rId3"/>
    <p:sldId id="307" r:id="rId4"/>
    <p:sldId id="313" r:id="rId5"/>
    <p:sldId id="305" r:id="rId6"/>
    <p:sldId id="303" r:id="rId7"/>
    <p:sldId id="300" r:id="rId8"/>
    <p:sldId id="302" r:id="rId9"/>
    <p:sldId id="297" r:id="rId10"/>
    <p:sldId id="304" r:id="rId11"/>
    <p:sldId id="310" r:id="rId12"/>
    <p:sldId id="279" r:id="rId13"/>
    <p:sldId id="306" r:id="rId14"/>
    <p:sldId id="308" r:id="rId15"/>
    <p:sldId id="309" r:id="rId16"/>
  </p:sldIdLst>
  <p:sldSz cx="12192000" cy="6858000"/>
  <p:notesSz cx="6794500" cy="9931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C551-B012-4E3F-B90D-1461A577BFD1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8F51-06AF-4508-80DD-CBC10CC2F3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381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lv-LV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mācību centrs un </a:t>
            </a: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med. Pakalpojumi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lv-LV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labdarība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lv-LV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5,12 mīl. sociālie pakalpojumi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BE8A-DCD8-43BB-9BC9-3BB69979DC2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823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BE8A-DCD8-43BB-9BC9-3BB69979DC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077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BE8A-DCD8-43BB-9BC9-3BB69979DC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874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lv-LV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7EA5BB-0449-403F-BC88-B46E1E84AF65}" type="slidenum">
              <a:rPr lang="en-US" altLang="lv-LV" sz="1200"/>
              <a:pPr algn="r" eaLnBrk="1" hangingPunct="1"/>
              <a:t>12</a:t>
            </a:fld>
            <a:endParaRPr lang="en-US" altLang="lv-LV" sz="1200"/>
          </a:p>
        </p:txBody>
      </p:sp>
    </p:spTree>
    <p:extLst>
      <p:ext uri="{BB962C8B-B14F-4D97-AF65-F5344CB8AC3E}">
        <p14:creationId xmlns:p14="http://schemas.microsoft.com/office/powerpoint/2010/main" val="283264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799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34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883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34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575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2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5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388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182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714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36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9262-661A-4A9A-B29D-45093443EB28}" type="datetimeFigureOut">
              <a:rPr lang="lv-LV" smtClean="0"/>
              <a:t>24.02.2020.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AACC-6FEC-4A2A-8CBC-5DCB65F37F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760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dris.berzins@samariesi.lv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mariesi.lv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ok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495800"/>
            <a:ext cx="3527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92313" y="836614"/>
            <a:ext cx="72009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lv-LV" sz="3200" dirty="0">
                <a:latin typeface="Verdana" panose="020B0604030504040204" pitchFamily="34" charset="0"/>
              </a:rPr>
              <a:t>Biedrība “Latvijas Samariešu apvienība”</a:t>
            </a:r>
            <a:r>
              <a:rPr lang="lv-LV" altLang="lv-LV" sz="2800" dirty="0">
                <a:latin typeface="Century Schoolbook" panose="02040604050505020304" pitchFamily="18" charset="0"/>
              </a:rPr>
              <a:t> </a:t>
            </a:r>
            <a:endParaRPr lang="en-US" altLang="lv-LV" sz="2800" dirty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782889" y="1916113"/>
            <a:ext cx="72723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lv-LV" altLang="lv-LV"/>
          </a:p>
        </p:txBody>
      </p:sp>
      <p:pic>
        <p:nvPicPr>
          <p:cNvPr id="3077" name="Picture 6" descr="LPGO Stripa bez rekviziti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418264" y="5229226"/>
            <a:ext cx="42497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lv-LV" altLang="lv-LV" dirty="0"/>
          </a:p>
          <a:p>
            <a:pPr algn="r" eaLnBrk="1" hangingPunct="1"/>
            <a:endParaRPr lang="lv-LV" altLang="lv-LV" dirty="0"/>
          </a:p>
          <a:p>
            <a:pPr algn="r" eaLnBrk="1" hangingPunct="1"/>
            <a:r>
              <a:rPr lang="lv-LV" altLang="lv-LV" sz="2000" i="1" dirty="0"/>
              <a:t>Latvijas Samariešu apvienības</a:t>
            </a:r>
          </a:p>
          <a:p>
            <a:pPr algn="r" eaLnBrk="1" hangingPunct="1"/>
            <a:r>
              <a:rPr lang="lv-LV" altLang="lv-LV" sz="2000" i="1" dirty="0"/>
              <a:t>direktors Andris Bērziņš</a:t>
            </a:r>
          </a:p>
          <a:p>
            <a:pPr algn="r" eaLnBrk="1" hangingPunct="1"/>
            <a:r>
              <a:rPr lang="lv-LV" altLang="lv-LV" sz="1600" dirty="0" smtClean="0"/>
              <a:t>25.02.2020</a:t>
            </a:r>
            <a:endParaRPr lang="lv-LV" altLang="lv-LV" sz="1600" dirty="0"/>
          </a:p>
          <a:p>
            <a:pPr algn="r" eaLnBrk="1" hangingPunct="1"/>
            <a:endParaRPr lang="lv-LV" altLang="lv-LV" i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74051" y="1800224"/>
            <a:ext cx="59055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lv-LV" altLang="lv-LV" dirty="0"/>
          </a:p>
          <a:p>
            <a:pPr algn="r"/>
            <a:r>
              <a:rPr lang="lv-LV" sz="3200" b="1" dirty="0">
                <a:latin typeface="Century Schoolbook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Kā </a:t>
            </a:r>
            <a:r>
              <a:rPr lang="lv-LV" sz="3200" b="1" dirty="0" smtClean="0">
                <a:latin typeface="Century Schoolbook" panose="02040604050505020304" pitchFamily="18" charset="0"/>
              </a:rPr>
              <a:t>izveidot </a:t>
            </a:r>
            <a:r>
              <a:rPr lang="lv-LV" sz="3200" b="1" dirty="0">
                <a:latin typeface="Century Schoolbook" panose="02040604050505020304" pitchFamily="18" charset="0"/>
              </a:rPr>
              <a:t>LABU sociālo pakalpojumu</a:t>
            </a:r>
            <a:r>
              <a:rPr lang="lv-LV" sz="3200" b="1" dirty="0" smtClean="0">
                <a:latin typeface="Century Schoolbook" panose="02040604050505020304" pitchFamily="18" charset="0"/>
              </a:rPr>
              <a:t>?</a:t>
            </a:r>
            <a:endParaRPr lang="en-US" altLang="lv-LV" sz="3200" b="1" dirty="0">
              <a:latin typeface="Century Schoolbook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ttēlu rezultāti vaicājumam “sirds un prāts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29" y="2063826"/>
            <a:ext cx="7632796" cy="50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30427" y="192130"/>
            <a:ext cx="10515600" cy="2476929"/>
          </a:xfrm>
        </p:spPr>
        <p:txBody>
          <a:bodyPr>
            <a:noAutofit/>
          </a:bodyPr>
          <a:lstStyle/>
          <a:p>
            <a:pPr algn="ctr"/>
            <a:r>
              <a:rPr lang="lv-LV" sz="5400" b="1" dirty="0" smtClean="0">
                <a:solidFill>
                  <a:srgbClr val="C00000"/>
                </a:solidFill>
              </a:rPr>
              <a:t>Lai izveidotu «labu» pakalpojumu</a:t>
            </a:r>
            <a:br>
              <a:rPr lang="lv-LV" sz="5400" b="1" dirty="0" smtClean="0">
                <a:solidFill>
                  <a:srgbClr val="C00000"/>
                </a:solidFill>
              </a:rPr>
            </a:br>
            <a:r>
              <a:rPr lang="lv-LV" sz="5400" b="1" dirty="0" smtClean="0">
                <a:solidFill>
                  <a:srgbClr val="C00000"/>
                </a:solidFill>
              </a:rPr>
              <a:t>tajā ir jāieliek gan sirds gan prāts </a:t>
            </a:r>
            <a:endParaRPr lang="lv-LV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3421" y="139915"/>
            <a:ext cx="10515600" cy="2269654"/>
          </a:xfrm>
        </p:spPr>
        <p:txBody>
          <a:bodyPr>
            <a:noAutofit/>
          </a:bodyPr>
          <a:lstStyle/>
          <a:p>
            <a:pPr algn="ctr"/>
            <a:r>
              <a:rPr lang="lv-LV" sz="6000" b="1" dirty="0" smtClean="0">
                <a:solidFill>
                  <a:srgbClr val="C00000"/>
                </a:solidFill>
              </a:rPr>
              <a:t>Visu izšķir kadri ! ! !  </a:t>
            </a:r>
            <a:endParaRPr lang="lv-LV" sz="60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Attēlu rezultāti vaicājumam “vinnijs pūks un sivēns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24" y="2604486"/>
            <a:ext cx="6391393" cy="39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PGO Stripa bez rekviziti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35100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rok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29114"/>
            <a:ext cx="37496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935414" y="981075"/>
            <a:ext cx="62642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lv-LV" sz="540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511675" y="3284539"/>
            <a:ext cx="5329238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chemeClr val="bg2">
                    <a:lumMod val="10000"/>
                  </a:schemeClr>
                </a:solidFill>
                <a:latin typeface="Century Schoolbook" panose="02040604050505020304" pitchFamily="18" charset="0"/>
              </a:rPr>
              <a:t>LSA direktors Andris Bērziņš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lv-LV" altLang="lv-LV" sz="2800" dirty="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735639" y="6021388"/>
            <a:ext cx="47529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600" dirty="0">
                <a:latin typeface="CentSchbook TL" pitchFamily="18" charset="0"/>
              </a:rPr>
              <a:t> </a:t>
            </a:r>
            <a:r>
              <a:rPr lang="lv-LV" altLang="lv-LV" sz="1600" dirty="0">
                <a:latin typeface="Century Schoolbook" panose="02040604050505020304" pitchFamily="18" charset="0"/>
                <a:hlinkClick r:id="rId5"/>
              </a:rPr>
              <a:t>andris.berzins@samariesi.lv</a:t>
            </a:r>
            <a:r>
              <a:rPr lang="lv-LV" altLang="lv-LV" sz="1600" dirty="0">
                <a:latin typeface="Century Schoolbook" panose="02040604050505020304" pitchFamily="18" charset="0"/>
              </a:rPr>
              <a:t> 29242453</a:t>
            </a:r>
          </a:p>
        </p:txBody>
      </p:sp>
    </p:spTree>
    <p:extLst>
      <p:ext uri="{BB962C8B-B14F-4D97-AF65-F5344CB8AC3E}">
        <p14:creationId xmlns:p14="http://schemas.microsoft.com/office/powerpoint/2010/main" val="13424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22" y="1"/>
            <a:ext cx="2597678" cy="3657600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2412" y="132536"/>
            <a:ext cx="10515600" cy="1325563"/>
          </a:xfrm>
        </p:spPr>
        <p:txBody>
          <a:bodyPr/>
          <a:lstStyle/>
          <a:p>
            <a:r>
              <a:rPr lang="lv-LV" b="1" dirty="0" smtClean="0"/>
              <a:t>«Māras centra» beigu stāsts  </a:t>
            </a:r>
            <a:endParaRPr lang="lv-LV" b="1" dirty="0"/>
          </a:p>
        </p:txBody>
      </p:sp>
      <p:sp>
        <p:nvSpPr>
          <p:cNvPr id="4" name="Satura vietturis 3"/>
          <p:cNvSpPr txBox="1">
            <a:spLocks noGrp="1"/>
          </p:cNvSpPr>
          <p:nvPr>
            <p:ph idx="1"/>
          </p:nvPr>
        </p:nvSpPr>
        <p:spPr>
          <a:xfrm>
            <a:off x="252412" y="1359245"/>
            <a:ext cx="11535934" cy="532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lv-LV" dirty="0" smtClean="0"/>
              <a:t>Krīzes centrs bērniem un sievietēm- «Vieta kur dzimst cerība»</a:t>
            </a:r>
          </a:p>
          <a:p>
            <a:pPr marL="457200" lvl="1" indent="0">
              <a:buNone/>
            </a:pPr>
            <a:r>
              <a:rPr lang="lv-LV" sz="2200" dirty="0" smtClean="0"/>
              <a:t>Sapnis  - 1999; būvēts no ziedojumiem kopš 2000; </a:t>
            </a:r>
          </a:p>
          <a:p>
            <a:pPr marL="457200" lvl="1" indent="0">
              <a:buNone/>
            </a:pPr>
            <a:r>
              <a:rPr lang="lv-LV" sz="2200" dirty="0" smtClean="0"/>
              <a:t>atklāts, reģistrēts un darbību uzsācis 2007; Mērķis – bērnam būt ģimenē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lv-LV" sz="2200" dirty="0" smtClean="0"/>
              <a:t>Finansēšanas kārtības maiņa 2009 – «maksā par faktisko noslogojumu bet nepārsniedzot «griestus». Plāns un tāme uz 100% noslogojumu.  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lv-LV" sz="2200" dirty="0" smtClean="0"/>
              <a:t>Parādās «citi pakalpojumi» IUM Burtnieks 2013; Austra 2017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lv-LV" sz="2200" dirty="0" smtClean="0"/>
              <a:t>MC noslogojums : 2016 (95%) 2017 (93%), 2018 (66%) 2019 (zem 50%) 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lv-LV" sz="2200" dirty="0" smtClean="0"/>
              <a:t>Darbinieku krīze - LM plānveida kontrolē 2018 «pazemo» darbiniekus un labākie aiziet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lv-LV" sz="2200" dirty="0" smtClean="0"/>
              <a:t>MC piedāvā Rīgai jaunus pakalpojumus – bet pašvaldībai citas prioritātes, citi partneri un nav budžeta visiem,    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lv-LV" sz="2200" dirty="0" smtClean="0"/>
              <a:t>LM prasa un 2019 jāievieš pieejamības uzlabojumi telpām, bet māja pašvaldības, prioritātes citas</a:t>
            </a:r>
          </a:p>
          <a:p>
            <a:pPr marL="0" indent="0">
              <a:buNone/>
            </a:pPr>
            <a:r>
              <a:rPr lang="lv-LV" dirty="0" smtClean="0"/>
              <a:t>= pakalpojums «nav nepieciešams» «citu pakalpojum nebūs» «ienākumu nebūs» «mājā jāinvestē pašiem» «kolektīvu atjaunot nesanāks» - Jābeidz </a:t>
            </a:r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42" y="3390595"/>
            <a:ext cx="54315" cy="7681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42" y="3390595"/>
            <a:ext cx="54315" cy="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1325563"/>
          </a:xfrm>
        </p:spPr>
        <p:txBody>
          <a:bodyPr/>
          <a:lstStyle/>
          <a:p>
            <a:r>
              <a:rPr lang="lv-LV" b="1" dirty="0" smtClean="0"/>
              <a:t>Riski - pakalpojumu sniedzējam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08869" y="1628058"/>
            <a:ext cx="11174261" cy="4748996"/>
          </a:xfrm>
        </p:spPr>
        <p:txBody>
          <a:bodyPr>
            <a:normAutofit fontScale="85000" lnSpcReduction="10000"/>
          </a:bodyPr>
          <a:lstStyle/>
          <a:p>
            <a:r>
              <a:rPr lang="lv-LV" dirty="0" smtClean="0"/>
              <a:t>Atkarība </a:t>
            </a:r>
            <a:r>
              <a:rPr lang="lv-LV" dirty="0"/>
              <a:t>no </a:t>
            </a:r>
            <a:r>
              <a:rPr lang="lv-LV" dirty="0" smtClean="0"/>
              <a:t>politikas</a:t>
            </a:r>
            <a:r>
              <a:rPr lang="lv-LV" dirty="0"/>
              <a:t> </a:t>
            </a:r>
            <a:r>
              <a:rPr lang="lv-LV" dirty="0" smtClean="0"/>
              <a:t>un izpildvaras simpātijām, prioritāšu un mērķu maiņām   </a:t>
            </a:r>
          </a:p>
          <a:p>
            <a:r>
              <a:rPr lang="lv-LV" dirty="0" smtClean="0"/>
              <a:t>Ierobežotas iespējas pakalpojuma cenā iekalkulēt un arī uzkrāt rezerves </a:t>
            </a:r>
          </a:p>
          <a:p>
            <a:pPr lvl="1"/>
            <a:r>
              <a:rPr lang="lv-LV" dirty="0" smtClean="0">
                <a:latin typeface="+mj-lt"/>
              </a:rPr>
              <a:t>noslogojuma </a:t>
            </a:r>
            <a:r>
              <a:rPr lang="lv-LV" dirty="0">
                <a:latin typeface="+mj-lt"/>
              </a:rPr>
              <a:t>maiņas riskiem </a:t>
            </a:r>
          </a:p>
          <a:p>
            <a:pPr lvl="1"/>
            <a:r>
              <a:rPr lang="lv-LV" dirty="0" smtClean="0">
                <a:latin typeface="+mj-lt"/>
              </a:rPr>
              <a:t>infrastruktūras </a:t>
            </a:r>
            <a:r>
              <a:rPr lang="lv-LV" dirty="0">
                <a:latin typeface="+mj-lt"/>
              </a:rPr>
              <a:t>uzturēšanai </a:t>
            </a:r>
          </a:p>
          <a:p>
            <a:pPr lvl="1"/>
            <a:r>
              <a:rPr lang="lv-LV" dirty="0" smtClean="0">
                <a:latin typeface="+mj-lt"/>
              </a:rPr>
              <a:t>darbinieku </a:t>
            </a:r>
            <a:r>
              <a:rPr lang="lv-LV" dirty="0">
                <a:latin typeface="+mj-lt"/>
              </a:rPr>
              <a:t>sociālajām </a:t>
            </a:r>
            <a:r>
              <a:rPr lang="lv-LV" dirty="0" smtClean="0">
                <a:latin typeface="+mj-lt"/>
              </a:rPr>
              <a:t>garantijām</a:t>
            </a:r>
          </a:p>
          <a:p>
            <a:pPr lvl="1"/>
            <a:r>
              <a:rPr lang="lv-LV" dirty="0" smtClean="0">
                <a:latin typeface="+mj-lt"/>
              </a:rPr>
              <a:t>investīcijām</a:t>
            </a:r>
          </a:p>
          <a:p>
            <a:r>
              <a:rPr lang="lv-LV" dirty="0"/>
              <a:t>K</a:t>
            </a:r>
            <a:r>
              <a:rPr lang="lv-LV" dirty="0" smtClean="0"/>
              <a:t>onkurence (nevienlīdzīga) ar pašvaldību / valsti un tās pakalpojumiem (ja ir) vai konkurējot par darbiniekiem </a:t>
            </a:r>
          </a:p>
          <a:p>
            <a:pPr lvl="1"/>
            <a:r>
              <a:rPr lang="lv-LV" dirty="0" smtClean="0">
                <a:latin typeface="+mj-lt"/>
              </a:rPr>
              <a:t>atšķirīga finansēšanas kārtība ; citi izmaksu posteņi (</a:t>
            </a:r>
            <a:r>
              <a:rPr lang="lv-LV" dirty="0">
                <a:latin typeface="+mj-lt"/>
              </a:rPr>
              <a:t>NIN; IT … </a:t>
            </a:r>
            <a:r>
              <a:rPr lang="lv-LV" dirty="0" smtClean="0">
                <a:latin typeface="+mj-lt"/>
              </a:rPr>
              <a:t>) ; darbinieku bonusi </a:t>
            </a:r>
          </a:p>
          <a:p>
            <a:r>
              <a:rPr lang="lv-LV" dirty="0" smtClean="0"/>
              <a:t>Un </a:t>
            </a:r>
            <a:r>
              <a:rPr lang="lv-LV" dirty="0"/>
              <a:t>tai paša laikā :   </a:t>
            </a:r>
          </a:p>
          <a:p>
            <a:pPr lvl="1"/>
            <a:r>
              <a:rPr lang="lv-LV" dirty="0">
                <a:latin typeface="+mj-lt"/>
              </a:rPr>
              <a:t>Vadītājs (NVO) par </a:t>
            </a:r>
            <a:r>
              <a:rPr lang="lv-LV" dirty="0" smtClean="0">
                <a:latin typeface="+mj-lt"/>
              </a:rPr>
              <a:t>finansiālajām saistībām </a:t>
            </a:r>
            <a:r>
              <a:rPr lang="lv-LV" dirty="0">
                <a:latin typeface="+mj-lt"/>
              </a:rPr>
              <a:t>atbild ar visu savu personisko </a:t>
            </a:r>
            <a:r>
              <a:rPr lang="lv-LV" dirty="0" smtClean="0">
                <a:latin typeface="+mj-lt"/>
              </a:rPr>
              <a:t>mantu</a:t>
            </a:r>
          </a:p>
          <a:p>
            <a:pPr lvl="1"/>
            <a:r>
              <a:rPr lang="lv-LV" dirty="0" smtClean="0">
                <a:latin typeface="+mj-lt"/>
              </a:rPr>
              <a:t>Vadītājs personīgi jūt atbildību </a:t>
            </a:r>
            <a:r>
              <a:rPr lang="lv-LV" dirty="0">
                <a:latin typeface="+mj-lt"/>
              </a:rPr>
              <a:t>pret ziedotājiem, klientiem</a:t>
            </a:r>
            <a:r>
              <a:rPr lang="lv-LV" dirty="0" smtClean="0">
                <a:latin typeface="+mj-lt"/>
              </a:rPr>
              <a:t>, pašvaldību, </a:t>
            </a:r>
            <a:r>
              <a:rPr lang="lv-LV" dirty="0">
                <a:latin typeface="+mj-lt"/>
              </a:rPr>
              <a:t>sabiedrību – sevi </a:t>
            </a:r>
          </a:p>
          <a:p>
            <a:pPr lvl="1"/>
            <a:r>
              <a:rPr lang="lv-LV" dirty="0">
                <a:latin typeface="+mj-lt"/>
              </a:rPr>
              <a:t>Administratīvās </a:t>
            </a:r>
            <a:r>
              <a:rPr lang="lv-LV" dirty="0" smtClean="0">
                <a:latin typeface="+mj-lt"/>
              </a:rPr>
              <a:t>izmaksas ir </a:t>
            </a:r>
            <a:r>
              <a:rPr lang="lv-LV" dirty="0">
                <a:latin typeface="+mj-lt"/>
              </a:rPr>
              <a:t>jāsedz </a:t>
            </a:r>
            <a:r>
              <a:rPr lang="lv-LV" dirty="0" smtClean="0">
                <a:latin typeface="+mj-lt"/>
              </a:rPr>
              <a:t>neatkarīgi ir vai nav pakalpojums </a:t>
            </a:r>
          </a:p>
          <a:p>
            <a:pPr lvl="1"/>
            <a:r>
              <a:rPr lang="lv-LV" dirty="0" smtClean="0">
                <a:latin typeface="+mj-lt"/>
              </a:rPr>
              <a:t>Kontrolētājus un «aizlieto paņēmienu» neinteresē – kāpēc  ? Un katram revidentam «ir taisnība».  </a:t>
            </a:r>
            <a:endParaRPr lang="lv-LV" dirty="0">
              <a:latin typeface="+mj-lt"/>
            </a:endParaRPr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 smtClean="0"/>
          </a:p>
          <a:p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626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0205" y="1680358"/>
            <a:ext cx="10515600" cy="1325563"/>
          </a:xfrm>
        </p:spPr>
        <p:txBody>
          <a:bodyPr/>
          <a:lstStyle/>
          <a:p>
            <a:r>
              <a:rPr lang="lv-LV" b="1" dirty="0" smtClean="0"/>
              <a:t>Bet kāpēc mēs to darām ? …..  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2388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68" y="2733211"/>
            <a:ext cx="4803932" cy="2846349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7" y="0"/>
            <a:ext cx="3388963" cy="2542120"/>
          </a:xfrm>
          <a:prstGeom prst="rect">
            <a:avLst/>
          </a:prstGeom>
        </p:spPr>
      </p:pic>
      <p:sp>
        <p:nvSpPr>
          <p:cNvPr id="6147" name="Virsraksts 1"/>
          <p:cNvSpPr>
            <a:spLocks noGrp="1"/>
          </p:cNvSpPr>
          <p:nvPr>
            <p:ph type="title"/>
          </p:nvPr>
        </p:nvSpPr>
        <p:spPr>
          <a:xfrm>
            <a:off x="414392" y="508000"/>
            <a:ext cx="9021762" cy="8604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lv-LV" altLang="lv-LV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Latvijas Samariešu apvienība </a:t>
            </a:r>
            <a:r>
              <a:rPr lang="en-GB" altLang="lv-LV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(LSA)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92204" y="1500392"/>
            <a:ext cx="8466137" cy="4757981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Vieba no Latvijas lielākajām NVO dibināta </a:t>
            </a:r>
            <a:r>
              <a:rPr lang="en-US" sz="2000" dirty="0" smtClean="0">
                <a:cs typeface="Arial" panose="020B0604020202020204" pitchFamily="34" charset="0"/>
              </a:rPr>
              <a:t>: 11.09.1992.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Izglītības iestāde/ Ārstniecības iestāde/ Labdarības </a:t>
            </a:r>
            <a:r>
              <a:rPr lang="lv-LV" sz="2000" dirty="0">
                <a:cs typeface="Arial" panose="020B0604020202020204" pitchFamily="34" charset="0"/>
              </a:rPr>
              <a:t>organizācija </a:t>
            </a:r>
            <a:r>
              <a:rPr lang="lv-LV" sz="2000" dirty="0" smtClean="0">
                <a:cs typeface="Arial" panose="020B0604020202020204" pitchFamily="34" charset="0"/>
              </a:rPr>
              <a:t>(Latvijas </a:t>
            </a:r>
            <a:r>
              <a:rPr lang="lv-LV" sz="2000" dirty="0">
                <a:cs typeface="Arial" panose="020B0604020202020204" pitchFamily="34" charset="0"/>
              </a:rPr>
              <a:t>pārtikas </a:t>
            </a:r>
            <a:r>
              <a:rPr lang="lv-LV" sz="2000" dirty="0" smtClean="0">
                <a:cs typeface="Arial" panose="020B0604020202020204" pitchFamily="34" charset="0"/>
              </a:rPr>
              <a:t>banka) </a:t>
            </a:r>
            <a:r>
              <a:rPr lang="lv-LV" sz="2000" b="1" u="sng" dirty="0" smtClean="0">
                <a:cs typeface="Arial" panose="020B0604020202020204" pitchFamily="34" charset="0"/>
              </a:rPr>
              <a:t>un Lielākais sociālo pakalpojumu sniedzējs Latvijā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>
                <a:cs typeface="Arial" panose="020B0604020202020204" pitchFamily="34" charset="0"/>
              </a:rPr>
              <a:t>Ekonomiskā darbība  - sociālais uzņēmumus (vai apvienība)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Apgrozījums 2019 </a:t>
            </a:r>
            <a:r>
              <a:rPr lang="en-US" sz="2000" dirty="0" smtClean="0">
                <a:cs typeface="Arial" panose="020B0604020202020204" pitchFamily="34" charset="0"/>
              </a:rPr>
              <a:t>– </a:t>
            </a:r>
            <a:r>
              <a:rPr lang="lv-LV" sz="2000" dirty="0" smtClean="0">
                <a:cs typeface="Arial" panose="020B0604020202020204" pitchFamily="34" charset="0"/>
              </a:rPr>
              <a:t>7,55</a:t>
            </a:r>
            <a:r>
              <a:rPr lang="en-US" sz="2000" dirty="0" smtClean="0">
                <a:cs typeface="Arial" panose="020B0604020202020204" pitchFamily="34" charset="0"/>
              </a:rPr>
              <a:t> million EUR (&gt;</a:t>
            </a:r>
            <a:r>
              <a:rPr lang="lv-LV" sz="2000" dirty="0" smtClean="0">
                <a:cs typeface="Arial" panose="020B0604020202020204" pitchFamily="34" charset="0"/>
              </a:rPr>
              <a:t>6</a:t>
            </a:r>
            <a:r>
              <a:rPr lang="en-US" sz="2000" dirty="0" smtClean="0">
                <a:cs typeface="Arial" panose="020B0604020202020204" pitchFamily="34" charset="0"/>
              </a:rPr>
              <a:t> mill. </a:t>
            </a:r>
            <a:r>
              <a:rPr lang="lv-LV" sz="2000" dirty="0" smtClean="0">
                <a:cs typeface="Arial" panose="020B0604020202020204" pitchFamily="34" charset="0"/>
              </a:rPr>
              <a:t>Soc. pakalpojumi</a:t>
            </a:r>
            <a:r>
              <a:rPr lang="en-US" sz="2000" dirty="0" smtClean="0"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Vairāk kā </a:t>
            </a:r>
            <a:r>
              <a:rPr lang="en-US" sz="2000" dirty="0" smtClean="0">
                <a:cs typeface="Arial" panose="020B0604020202020204" pitchFamily="34" charset="0"/>
              </a:rPr>
              <a:t>800 </a:t>
            </a:r>
            <a:r>
              <a:rPr lang="lv-LV" sz="2000" dirty="0" smtClean="0">
                <a:cs typeface="Arial" panose="020B0604020202020204" pitchFamily="34" charset="0"/>
              </a:rPr>
              <a:t>darbinieki</a:t>
            </a:r>
            <a:r>
              <a:rPr lang="en-US" sz="2000" dirty="0" smtClean="0">
                <a:cs typeface="Arial" panose="020B0604020202020204" pitchFamily="34" charset="0"/>
              </a:rPr>
              <a:t>/ </a:t>
            </a:r>
            <a:r>
              <a:rPr lang="lv-LV" sz="2000" dirty="0" err="1" smtClean="0">
                <a:cs typeface="Arial" panose="020B0604020202020204" pitchFamily="34" charset="0"/>
              </a:rPr>
              <a:t>apt</a:t>
            </a:r>
            <a:r>
              <a:rPr lang="lv-LV" sz="2000" dirty="0" smtClean="0">
                <a:cs typeface="Arial" panose="020B0604020202020204" pitchFamily="34" charset="0"/>
              </a:rPr>
              <a:t>. </a:t>
            </a:r>
            <a:r>
              <a:rPr lang="en-US" sz="2000" dirty="0" smtClean="0">
                <a:cs typeface="Arial" panose="020B0604020202020204" pitchFamily="34" charset="0"/>
              </a:rPr>
              <a:t>300 </a:t>
            </a:r>
            <a:r>
              <a:rPr lang="lv-LV" sz="2000" dirty="0" smtClean="0">
                <a:cs typeface="Arial" panose="020B0604020202020204" pitchFamily="34" charset="0"/>
              </a:rPr>
              <a:t>brīvprātīgie 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Sadarbības ar </a:t>
            </a:r>
            <a:r>
              <a:rPr lang="en-US" sz="2000" dirty="0" smtClean="0">
                <a:cs typeface="Arial" panose="020B0604020202020204" pitchFamily="34" charset="0"/>
              </a:rPr>
              <a:t>46 </a:t>
            </a:r>
            <a:r>
              <a:rPr lang="lv-LV" sz="2000" dirty="0" smtClean="0">
                <a:cs typeface="Arial" panose="020B0604020202020204" pitchFamily="34" charset="0"/>
              </a:rPr>
              <a:t>pašvaldībām </a:t>
            </a:r>
            <a:r>
              <a:rPr lang="en-US" sz="2000" dirty="0" smtClean="0">
                <a:cs typeface="Arial" panose="020B0604020202020204" pitchFamily="34" charset="0"/>
              </a:rPr>
              <a:t>(</a:t>
            </a:r>
            <a:r>
              <a:rPr lang="lv-LV" sz="2000" dirty="0" smtClean="0">
                <a:cs typeface="Arial" panose="020B0604020202020204" pitchFamily="34" charset="0"/>
              </a:rPr>
              <a:t>no </a:t>
            </a:r>
            <a:r>
              <a:rPr lang="en-US" sz="2000" dirty="0" smtClean="0">
                <a:cs typeface="Arial" panose="020B0604020202020204" pitchFamily="34" charset="0"/>
              </a:rPr>
              <a:t>119)</a:t>
            </a:r>
            <a:endParaRPr lang="lv-LV" sz="2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Atzīta kā Latvijas labākā NVO 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Eiropas sociālo inovāciju konkursa finālists 2x 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lv-LV" sz="2000" dirty="0" smtClean="0">
                <a:cs typeface="Arial" panose="020B0604020202020204" pitchFamily="34" charset="0"/>
              </a:rPr>
              <a:t>(SAMS/e-aprūpe)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Vairāku Latvijas jumta organizāciju līdz dibinātājs,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cs typeface="Arial" panose="020B0604020202020204" pitchFamily="34" charset="0"/>
              </a:rPr>
              <a:t>Starptautiskās samariešu organizācijas (</a:t>
            </a:r>
            <a:r>
              <a:rPr lang="lv-LV" sz="2000" dirty="0" err="1" smtClean="0">
                <a:cs typeface="Arial" panose="020B0604020202020204" pitchFamily="34" charset="0"/>
              </a:rPr>
              <a:t>SAMi</a:t>
            </a:r>
            <a:r>
              <a:rPr lang="lv-LV" sz="2000" dirty="0" smtClean="0">
                <a:cs typeface="Arial" panose="020B0604020202020204" pitchFamily="34" charset="0"/>
              </a:rPr>
              <a:t>), Eiropas pārtikas banku apvienības </a:t>
            </a:r>
            <a:r>
              <a:rPr lang="en-US" sz="2000" dirty="0" smtClean="0">
                <a:cs typeface="Arial" panose="020B0604020202020204" pitchFamily="34" charset="0"/>
              </a:rPr>
              <a:t>(FEBA) </a:t>
            </a:r>
            <a:r>
              <a:rPr lang="lv-LV" sz="2000" dirty="0" smtClean="0">
                <a:cs typeface="Arial" panose="020B0604020202020204" pitchFamily="34" charset="0"/>
              </a:rPr>
              <a:t>u.c. dalīborganizācija 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8183120" y="5803133"/>
            <a:ext cx="3088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samariesi.lv</a:t>
            </a:r>
            <a:r>
              <a:rPr lang="lv-LV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prastpalidzet.lv;</a:t>
            </a:r>
          </a:p>
          <a:p>
            <a:pPr algn="r"/>
            <a:r>
              <a:rPr lang="lv-LV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paedusailatvijai.lv e-aprupe.lv</a:t>
            </a:r>
          </a:p>
          <a:p>
            <a:pPr algn="r"/>
            <a:r>
              <a:rPr lang="lv-LV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Google.lv……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85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/>
          <p:cNvSpPr/>
          <p:nvPr/>
        </p:nvSpPr>
        <p:spPr>
          <a:xfrm>
            <a:off x="1968843" y="1981199"/>
            <a:ext cx="80318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6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Kā </a:t>
            </a:r>
            <a:r>
              <a:rPr lang="lv-LV" sz="6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izveidot LABU sociālo pakalpojumu</a:t>
            </a:r>
            <a:r>
              <a:rPr lang="lv-LV" sz="6000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???</a:t>
            </a:r>
            <a:endParaRPr lang="en-US" altLang="lv-LV" sz="6000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ttēlu rezultāti vaicājumam “koka konstruktor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29" y="1264409"/>
            <a:ext cx="5992371" cy="44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isnstūris 1"/>
          <p:cNvSpPr/>
          <p:nvPr/>
        </p:nvSpPr>
        <p:spPr>
          <a:xfrm>
            <a:off x="137572" y="5798100"/>
            <a:ext cx="113542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«pirkt rezultātu un </a:t>
            </a: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attīstīt resursus</a:t>
            </a: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» </a:t>
            </a:r>
            <a:endParaRPr lang="lv-LV" sz="32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Pērku </a:t>
            </a:r>
            <a:r>
              <a:rPr lang="lv-LV" sz="2000" b="1" dirty="0" err="1" smtClean="0">
                <a:latin typeface="+mj-lt"/>
                <a:cs typeface="Arial" panose="020B0604020202020204" pitchFamily="34" charset="0"/>
              </a:rPr>
              <a:t>reuzltātu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, bet pakalpojumu sniedzējs arī ir mans resurss ilgtermiņā, jo viņš stiprāks jo sistēmai drošāk </a:t>
            </a:r>
          </a:p>
        </p:txBody>
      </p:sp>
      <p:sp>
        <p:nvSpPr>
          <p:cNvPr id="4" name="Taisnstūris 3"/>
          <p:cNvSpPr/>
          <p:nvPr/>
        </p:nvSpPr>
        <p:spPr>
          <a:xfrm>
            <a:off x="145263" y="148281"/>
            <a:ext cx="725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«kāpēc man </a:t>
            </a: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</a:t>
            </a: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ispār sociālie pakalpojumi ?» </a:t>
            </a:r>
            <a:endParaRPr lang="lv-LV" sz="3200" b="1" u="sng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Iekšēja un ārēja vajadzība – ļaužu vēlme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 dzīvot šajā pašvaldībā, klientu, radinieku, politiķu vēlmes, ministrijas uzdevumi.   </a:t>
            </a:r>
            <a:endParaRPr lang="lv-LV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137574" y="1248359"/>
            <a:ext cx="6836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«redzēt, gan kokus, gan mežu» </a:t>
            </a:r>
            <a:endParaRPr lang="lv-LV" sz="3200" b="1" u="sng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Klientu šodienas vajadzību summa =≠≠= ar sabiedrības vajadzības, </a:t>
            </a:r>
          </a:p>
          <a:p>
            <a:pPr>
              <a:defRPr/>
            </a:pPr>
            <a:r>
              <a:rPr lang="lv-LV" sz="2000" b="1" dirty="0">
                <a:latin typeface="+mj-lt"/>
                <a:cs typeface="Arial" panose="020B0604020202020204" pitchFamily="34" charset="0"/>
              </a:rPr>
              <a:t>k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lienti dažādi, vajadzības mainīgas, viss nemitīgi aug un mainās -SD uzdevums redzēt kokus, bet rūpēties par visu sistēmu</a:t>
            </a:r>
            <a:endParaRPr lang="lv-LV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145264" y="4345052"/>
            <a:ext cx="75653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«kopā lētāk, mazāk riska, vairāk iespēju» </a:t>
            </a:r>
          </a:p>
          <a:p>
            <a:pPr>
              <a:defRPr/>
            </a:pPr>
            <a:r>
              <a:rPr lang="lv-LV" sz="2000" b="1" dirty="0" smtClean="0">
                <a:latin typeface="+mj-lt"/>
              </a:rPr>
              <a:t>Plašāka izvēle – lielākas iespējas klientiem. Pirkt un pārdot - novadā, reģionā, valstī, ES ?  Kombainu nevajag izgudrot no jauna. Jo sarežģītāks pakalpojumus, jo vajadzīgs liekāks «tirgus». Viens nevar zināt visu.  </a:t>
            </a:r>
            <a:endParaRPr lang="lv-LV" sz="2000" b="1" u="sng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aisnstūris 7"/>
          <p:cNvSpPr/>
          <p:nvPr/>
        </p:nvSpPr>
        <p:spPr>
          <a:xfrm>
            <a:off x="137572" y="2665414"/>
            <a:ext cx="6836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«apzināties resursus un instrumentus» </a:t>
            </a:r>
          </a:p>
          <a:p>
            <a:pPr>
              <a:defRPr/>
            </a:pPr>
            <a:r>
              <a:rPr lang="lv-LV" sz="2000" b="1" dirty="0" smtClean="0">
                <a:latin typeface="+mj-lt"/>
              </a:rPr>
              <a:t>jo </a:t>
            </a:r>
            <a:r>
              <a:rPr lang="lv-LV" sz="2000" b="1" dirty="0">
                <a:latin typeface="+mj-lt"/>
              </a:rPr>
              <a:t>dažādāki instrumenti, jo vairāk </a:t>
            </a:r>
            <a:r>
              <a:rPr lang="lv-LV" sz="2000" b="1" dirty="0" smtClean="0">
                <a:latin typeface="+mj-lt"/>
              </a:rPr>
              <a:t>iespēju / jo </a:t>
            </a:r>
            <a:r>
              <a:rPr lang="lv-LV" sz="2000" b="1" dirty="0">
                <a:latin typeface="+mj-lt"/>
              </a:rPr>
              <a:t>kvalitatīvāks instruments, jo lielāka pārliecība par </a:t>
            </a:r>
            <a:r>
              <a:rPr lang="lv-LV" sz="2000" b="1" dirty="0" smtClean="0">
                <a:latin typeface="+mj-lt"/>
              </a:rPr>
              <a:t>rezultātu / jo biežāk lieto, jo labāka kvalitāte. Vai mani instrumenti ir/būs  pietiekoši ?  Vai mana pašvaldība būs gana liela lai uzturētu pakalpojumu ?  </a:t>
            </a:r>
            <a:endParaRPr lang="lv-LV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Virsraksts 1"/>
          <p:cNvSpPr txBox="1">
            <a:spLocks/>
          </p:cNvSpPr>
          <p:nvPr/>
        </p:nvSpPr>
        <p:spPr>
          <a:xfrm>
            <a:off x="9020432" y="286575"/>
            <a:ext cx="2755557" cy="1542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pašvaldības SD</a:t>
            </a:r>
          </a:p>
          <a:p>
            <a:pPr algn="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perspektīvas</a:t>
            </a:r>
            <a:endParaRPr lang="lv-LV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29" y="2269027"/>
            <a:ext cx="7869510" cy="4545742"/>
          </a:xfrm>
          <a:prstGeom prst="rect">
            <a:avLst/>
          </a:prstGeom>
        </p:spPr>
      </p:pic>
      <p:sp>
        <p:nvSpPr>
          <p:cNvPr id="2" name="Taisnstūris 1"/>
          <p:cNvSpPr/>
          <p:nvPr/>
        </p:nvSpPr>
        <p:spPr>
          <a:xfrm>
            <a:off x="293545" y="96520"/>
            <a:ext cx="552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«izsapņot»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Ieraudzīt, sadzirdēt, sajust, mēs 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varam, </a:t>
            </a:r>
            <a:endParaRPr lang="lv-LV" sz="2000" b="1" dirty="0" smtClean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lv-LV" sz="2000" b="1" dirty="0">
                <a:latin typeface="+mj-lt"/>
                <a:cs typeface="Arial" panose="020B0604020202020204" pitchFamily="34" charset="0"/>
              </a:rPr>
              <a:t>m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ēs varam savādāk, un mēs zinām 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kā !  </a:t>
            </a:r>
            <a:endParaRPr lang="lv-LV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305901" y="1204516"/>
            <a:ext cx="5748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«sagatavot kā pakalpojumu»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Saturs, pakalpojuma apraksts, biznesa plāns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 «kas darīs ko darīs kā darīs» + investīcijas</a:t>
            </a:r>
            <a:endParaRPr lang="lv-LV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305901" y="2233573"/>
            <a:ext cx="5625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«radīt tam vidi (mājas)»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Kas pirks (partneri), kā pirks (procedūras), vai ir nauda,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vai ir noteikumi - ja nav tad to visu veidojam  </a:t>
            </a:r>
            <a:endParaRPr lang="lv-LV" sz="4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305901" y="3341569"/>
            <a:ext cx="4550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«palaist dzīvē»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Veidošana, reģistrēšana, līgumi, darbinieki,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cerības, «lentītes»</a:t>
            </a:r>
            <a:endParaRPr lang="lv-LV" sz="4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305900" y="4444212"/>
            <a:ext cx="5514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«strādāt, izturēt, saglabāt sapni»</a:t>
            </a:r>
            <a:r>
              <a:rPr lang="lv-LV" sz="3200" b="1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Dienesti, kontroles, saistības, izmaksas,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skauģi, parādnieki, «realitāte</a:t>
            </a:r>
            <a:r>
              <a:rPr lang="lv-LV" sz="2000" b="1" dirty="0">
                <a:latin typeface="+mj-lt"/>
                <a:cs typeface="Arial" panose="020B0604020202020204" pitchFamily="34" charset="0"/>
              </a:rPr>
              <a:t>» </a:t>
            </a: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  </a:t>
            </a:r>
            <a:endParaRPr lang="lv-LV" sz="2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305901" y="5557561"/>
            <a:ext cx="5514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3200" b="1" u="sng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«attīstīt un pārveidoties»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Politika, konkurenti, Eiropa, ekosistēma, </a:t>
            </a:r>
          </a:p>
          <a:p>
            <a:pPr>
              <a:defRPr/>
            </a:pPr>
            <a:r>
              <a:rPr lang="lv-LV" sz="2000" b="1" dirty="0" smtClean="0">
                <a:latin typeface="+mj-lt"/>
                <a:cs typeface="Arial" panose="020B0604020202020204" pitchFamily="34" charset="0"/>
              </a:rPr>
              <a:t>«nepalikt astē progresam»   </a:t>
            </a:r>
            <a:endParaRPr lang="lv-LV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Virsraksts 1"/>
          <p:cNvSpPr txBox="1">
            <a:spLocks/>
          </p:cNvSpPr>
          <p:nvPr/>
        </p:nvSpPr>
        <p:spPr>
          <a:xfrm>
            <a:off x="9020432" y="286575"/>
            <a:ext cx="2755557" cy="1542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pakalpojuma </a:t>
            </a:r>
          </a:p>
          <a:p>
            <a:pPr algn="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sniedzēja </a:t>
            </a:r>
          </a:p>
          <a:p>
            <a:pPr algn="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perspektīvas</a:t>
            </a:r>
            <a:endParaRPr lang="lv-LV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2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53995" y="328055"/>
            <a:ext cx="10515600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</a:rPr>
              <a:t>Tipiskākās </a:t>
            </a:r>
            <a:r>
              <a:rPr lang="lv-LV" b="1" dirty="0" smtClean="0">
                <a:solidFill>
                  <a:srgbClr val="C00000"/>
                </a:solidFill>
              </a:rPr>
              <a:t>pakalpojuma problēmas </a:t>
            </a:r>
            <a:r>
              <a:rPr lang="lv-LV" b="1" dirty="0" smtClean="0">
                <a:solidFill>
                  <a:srgbClr val="C00000"/>
                </a:solidFill>
              </a:rPr>
              <a:t>(sākumam)</a:t>
            </a:r>
            <a:endParaRPr lang="lv-LV" b="1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65205" y="16536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Precīzi definēt </a:t>
            </a:r>
            <a:r>
              <a:rPr lang="lv-LV" dirty="0" smtClean="0"/>
              <a:t>pakalpojumu, gan pircēja, gan pārdevēja pusēs,  </a:t>
            </a:r>
            <a:endParaRPr lang="lv-LV" dirty="0" smtClean="0"/>
          </a:p>
          <a:p>
            <a:r>
              <a:rPr lang="lv-LV" dirty="0" smtClean="0"/>
              <a:t>Izrēķināt cenu un apzināties «līdzsvara» un «reālo» </a:t>
            </a:r>
            <a:r>
              <a:rPr lang="lv-LV" dirty="0" smtClean="0"/>
              <a:t>cenu, </a:t>
            </a:r>
            <a:endParaRPr lang="lv-LV" dirty="0" smtClean="0"/>
          </a:p>
          <a:p>
            <a:r>
              <a:rPr lang="lv-LV" dirty="0" smtClean="0"/>
              <a:t>Būt </a:t>
            </a:r>
            <a:r>
              <a:rPr lang="lv-LV" dirty="0" smtClean="0"/>
              <a:t>gataviem </a:t>
            </a:r>
            <a:r>
              <a:rPr lang="lv-LV" dirty="0" smtClean="0"/>
              <a:t>un spēt sagaidīt </a:t>
            </a:r>
            <a:r>
              <a:rPr lang="lv-LV" dirty="0" smtClean="0"/>
              <a:t>«pareizo laiku»,</a:t>
            </a:r>
          </a:p>
          <a:p>
            <a:r>
              <a:rPr lang="lv-LV" dirty="0" smtClean="0"/>
              <a:t>Atrast «pareizos cilvēkus», (t.sk. pareizos pakalpojumu sniedzējus) </a:t>
            </a:r>
            <a:r>
              <a:rPr lang="lv-LV" dirty="0" smtClean="0"/>
              <a:t>   </a:t>
            </a:r>
            <a:endParaRPr lang="lv-LV" dirty="0" smtClean="0"/>
          </a:p>
          <a:p>
            <a:r>
              <a:rPr lang="lv-LV" dirty="0" smtClean="0"/>
              <a:t>Piesaistīt resursus </a:t>
            </a:r>
            <a:r>
              <a:rPr lang="lv-LV" dirty="0" smtClean="0"/>
              <a:t>investīcijām,</a:t>
            </a:r>
            <a:endParaRPr lang="lv-LV" dirty="0" smtClean="0"/>
          </a:p>
          <a:p>
            <a:r>
              <a:rPr lang="lv-LV" dirty="0" smtClean="0"/>
              <a:t>Sadarboties, lai pašvaldība </a:t>
            </a:r>
            <a:r>
              <a:rPr lang="lv-LV" dirty="0" smtClean="0"/>
              <a:t>/ </a:t>
            </a:r>
            <a:r>
              <a:rPr lang="lv-LV" dirty="0" smtClean="0"/>
              <a:t>valsts varētu (būtu tiesīga) </a:t>
            </a:r>
            <a:r>
              <a:rPr lang="lv-LV" dirty="0" smtClean="0"/>
              <a:t>«nopirkt</a:t>
            </a:r>
            <a:r>
              <a:rPr lang="lv-LV" dirty="0" smtClean="0"/>
              <a:t>»,</a:t>
            </a:r>
            <a:endParaRPr lang="lv-LV" dirty="0" smtClean="0"/>
          </a:p>
          <a:p>
            <a:r>
              <a:rPr lang="lv-LV" dirty="0" smtClean="0"/>
              <a:t>Ieguldīt apgrozāmos </a:t>
            </a:r>
            <a:r>
              <a:rPr lang="lv-LV" dirty="0" smtClean="0"/>
              <a:t>līdzekļus,  </a:t>
            </a:r>
            <a:endParaRPr lang="lv-LV" dirty="0" smtClean="0"/>
          </a:p>
          <a:p>
            <a:r>
              <a:rPr lang="lv-LV" dirty="0" smtClean="0"/>
              <a:t>Izturēt - PVD</a:t>
            </a:r>
            <a:r>
              <a:rPr lang="lv-LV" dirty="0" smtClean="0"/>
              <a:t>, VUGD, VDI, VID,</a:t>
            </a:r>
            <a:r>
              <a:rPr lang="lv-LV" dirty="0"/>
              <a:t> </a:t>
            </a:r>
            <a:r>
              <a:rPr lang="lv-LV" dirty="0" smtClean="0"/>
              <a:t>LM, FM, Arhīvs,   …</a:t>
            </a:r>
          </a:p>
          <a:p>
            <a:r>
              <a:rPr lang="lv-LV" dirty="0" smtClean="0"/>
              <a:t>Nepazudāt sapni (neizdegt) – dēļ konkurences, noslogojuma, parādniekiem, piedziņas, sūdzībām, ….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59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694" y="5018138"/>
            <a:ext cx="3650394" cy="2579553"/>
          </a:xfrm>
          <a:prstGeom prst="rect">
            <a:avLst/>
          </a:prstGeom>
        </p:spPr>
      </p:pic>
      <p:pic>
        <p:nvPicPr>
          <p:cNvPr id="20" name="Picture 6" descr="Hausnotr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24" y="662195"/>
            <a:ext cx="2162588" cy="19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ttēl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65" y="2770551"/>
            <a:ext cx="234074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42772" y="199810"/>
            <a:ext cx="11241891" cy="1325563"/>
          </a:xfrm>
        </p:spPr>
        <p:txBody>
          <a:bodyPr>
            <a:normAutofit/>
          </a:bodyPr>
          <a:lstStyle/>
          <a:p>
            <a:r>
              <a:rPr lang="lv-LV" sz="4000" u="sng" dirty="0" smtClean="0"/>
              <a:t>Lai </a:t>
            </a:r>
            <a:r>
              <a:rPr lang="lv-LV" sz="4000" u="sng" dirty="0" smtClean="0"/>
              <a:t>izdotos : </a:t>
            </a:r>
            <a:r>
              <a:rPr lang="lv-LV" sz="4000" b="1" dirty="0" smtClean="0">
                <a:solidFill>
                  <a:srgbClr val="C00000"/>
                </a:solidFill>
              </a:rPr>
              <a:t>1. </a:t>
            </a:r>
            <a:r>
              <a:rPr lang="lv-LV" sz="4000" b="1" dirty="0" smtClean="0">
                <a:solidFill>
                  <a:srgbClr val="C00000"/>
                </a:solidFill>
              </a:rPr>
              <a:t>kopīgi jārada </a:t>
            </a:r>
            <a:r>
              <a:rPr lang="lv-LV" sz="4000" b="1" dirty="0" smtClean="0">
                <a:solidFill>
                  <a:srgbClr val="C00000"/>
                </a:solidFill>
              </a:rPr>
              <a:t>izcilus pakalpojumus; </a:t>
            </a:r>
            <a:endParaRPr lang="lv-LV" sz="4000" b="1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42772" y="1357180"/>
            <a:ext cx="11125444" cy="1754601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Citādāk, jeb m</a:t>
            </a:r>
            <a:r>
              <a:rPr lang="lv-LV" dirty="0" smtClean="0"/>
              <a:t>ūsdienīgi, inovatīvi, efektīvi, </a:t>
            </a:r>
            <a:r>
              <a:rPr lang="lv-LV" dirty="0" err="1" smtClean="0"/>
              <a:t>fleksibli</a:t>
            </a:r>
            <a:r>
              <a:rPr lang="lv-LV" dirty="0" smtClean="0"/>
              <a:t>, </a:t>
            </a:r>
            <a:r>
              <a:rPr lang="lv-LV" sz="2200" i="1" dirty="0" smtClean="0"/>
              <a:t>bet vienlaicīgi </a:t>
            </a:r>
          </a:p>
          <a:p>
            <a:r>
              <a:rPr lang="lv-LV" dirty="0"/>
              <a:t>D</a:t>
            </a:r>
            <a:r>
              <a:rPr lang="lv-LV" dirty="0" smtClean="0"/>
              <a:t>roši </a:t>
            </a:r>
            <a:r>
              <a:rPr lang="lv-LV" dirty="0" smtClean="0"/>
              <a:t>un </a:t>
            </a:r>
            <a:r>
              <a:rPr lang="lv-LV" dirty="0" smtClean="0"/>
              <a:t>pieejami, kvalitatīvi, uzticami, paredzami un atbilstoši vajadzībām,</a:t>
            </a:r>
            <a:endParaRPr lang="lv-LV" dirty="0" smtClean="0"/>
          </a:p>
          <a:p>
            <a:r>
              <a:rPr lang="lv-LV" sz="2200" i="1" dirty="0" smtClean="0"/>
              <a:t>Tas viss – </a:t>
            </a:r>
            <a:r>
              <a:rPr lang="lv-LV" dirty="0" smtClean="0"/>
              <a:t>pareizajā </a:t>
            </a:r>
            <a:r>
              <a:rPr lang="lv-LV" dirty="0" smtClean="0"/>
              <a:t>laikā, pareizajā vietā un </a:t>
            </a:r>
            <a:r>
              <a:rPr lang="lv-LV" dirty="0" smtClean="0"/>
              <a:t>tikai sadarbībā </a:t>
            </a:r>
            <a:r>
              <a:rPr lang="lv-LV" dirty="0" smtClean="0"/>
              <a:t>ar </a:t>
            </a:r>
            <a:r>
              <a:rPr lang="lv-LV" dirty="0" smtClean="0"/>
              <a:t>pareizajiem cilvēkiem   </a:t>
            </a:r>
            <a:endParaRPr lang="lv-LV" dirty="0" smtClean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418" y="2965091"/>
            <a:ext cx="5463672" cy="3944363"/>
          </a:xfrm>
          <a:prstGeom prst="rect">
            <a:avLst/>
          </a:prstGeom>
        </p:spPr>
      </p:pic>
      <p:pic>
        <p:nvPicPr>
          <p:cNvPr id="11" name="Picture 3" descr="C:\Users\BaibaPare\Desktop\Latvijas Samariesu apvieniba\Aprūpe Mājās_auto\PAKALPOJUMI_8_AprupeMajasNovad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55" y="3651945"/>
            <a:ext cx="4929545" cy="326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AEDUS~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1" y="2960207"/>
            <a:ext cx="5222929" cy="115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84205" y="522590"/>
            <a:ext cx="11541211" cy="1325563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rgbClr val="C00000"/>
                </a:solidFill>
              </a:rPr>
              <a:t>2. </a:t>
            </a:r>
            <a:r>
              <a:rPr lang="lv-LV" sz="4000" b="1" dirty="0" smtClean="0">
                <a:solidFill>
                  <a:srgbClr val="C00000"/>
                </a:solidFill>
              </a:rPr>
              <a:t>Izcilie pakalpojumi </a:t>
            </a:r>
            <a:r>
              <a:rPr lang="lv-LV" sz="4000" b="1" dirty="0">
                <a:solidFill>
                  <a:srgbClr val="C00000"/>
                </a:solidFill>
              </a:rPr>
              <a:t>ir </a:t>
            </a:r>
            <a:r>
              <a:rPr lang="lv-LV" sz="4000" b="1" dirty="0" smtClean="0">
                <a:solidFill>
                  <a:srgbClr val="C00000"/>
                </a:solidFill>
              </a:rPr>
              <a:t>jānogādā </a:t>
            </a:r>
            <a:r>
              <a:rPr lang="lv-LV" sz="4000" b="1" dirty="0">
                <a:solidFill>
                  <a:srgbClr val="C00000"/>
                </a:solidFill>
              </a:rPr>
              <a:t>līdz </a:t>
            </a:r>
            <a:r>
              <a:rPr lang="lv-LV" sz="4000" b="1" dirty="0" smtClean="0">
                <a:solidFill>
                  <a:srgbClr val="C00000"/>
                </a:solidFill>
              </a:rPr>
              <a:t>saņēmējiem  </a:t>
            </a: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lv-LV" sz="2700" i="1" dirty="0" smtClean="0"/>
              <a:t>P</a:t>
            </a:r>
            <a:r>
              <a:rPr lang="lv-LV" sz="2700" i="1" dirty="0" smtClean="0"/>
              <a:t>ircējs nav kungs un pārdevējs nav kalps – šī ir sadarbība, jeb viens </a:t>
            </a:r>
            <a:r>
              <a:rPr lang="lv-LV" sz="2700" i="1" dirty="0" smtClean="0"/>
              <a:t>kopīgs process – te visi «pārdod» un visi «pērk» tik </a:t>
            </a:r>
            <a:r>
              <a:rPr lang="lv-LV" sz="2700" i="1" dirty="0" smtClean="0"/>
              <a:t>j</a:t>
            </a:r>
            <a:r>
              <a:rPr lang="lv-LV" sz="2700" i="1" dirty="0" smtClean="0"/>
              <a:t>āsaprot un jāvar </a:t>
            </a:r>
            <a:r>
              <a:rPr lang="lv-LV" sz="2700" i="1" dirty="0" smtClean="0"/>
              <a:t>piedāvāt </a:t>
            </a:r>
            <a:r>
              <a:rPr lang="lv-LV" sz="2700" i="1" dirty="0" smtClean="0"/>
              <a:t>tas, </a:t>
            </a:r>
            <a:r>
              <a:rPr lang="lv-LV" sz="2700" i="1" dirty="0" smtClean="0"/>
              <a:t>ko </a:t>
            </a:r>
            <a:r>
              <a:rPr lang="lv-LV" sz="2700" i="1" dirty="0" smtClean="0"/>
              <a:t>klients vēlas</a:t>
            </a:r>
            <a:r>
              <a:rPr lang="lv-LV" sz="2700" i="1" dirty="0"/>
              <a:t>.</a:t>
            </a:r>
            <a:endParaRPr lang="lv-LV" sz="2700" i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84205" y="2070573"/>
            <a:ext cx="11246708" cy="46391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sz="3200" dirty="0">
                <a:latin typeface="Century Schoolbook" panose="02040604050505020304" pitchFamily="18" charset="0"/>
              </a:rPr>
              <a:t>S</a:t>
            </a:r>
            <a:r>
              <a:rPr lang="lv-LV" sz="3200" dirty="0" smtClean="0">
                <a:latin typeface="Century Schoolbook" panose="02040604050505020304" pitchFamily="18" charset="0"/>
              </a:rPr>
              <a:t>ociālo pakalpojumu gadījumā ir </a:t>
            </a:r>
            <a:r>
              <a:rPr lang="lv-LV" sz="3200" dirty="0" smtClean="0">
                <a:latin typeface="Century Schoolbook" panose="02040604050505020304" pitchFamily="18" charset="0"/>
              </a:rPr>
              <a:t>vairāki</a:t>
            </a:r>
            <a:r>
              <a:rPr lang="lv-LV" sz="3200" dirty="0" smtClean="0">
                <a:latin typeface="Century Schoolbook" panose="02040604050505020304" pitchFamily="18" charset="0"/>
              </a:rPr>
              <a:t> </a:t>
            </a:r>
            <a:r>
              <a:rPr lang="lv-LV" sz="3200" dirty="0" smtClean="0">
                <a:latin typeface="Century Schoolbook" panose="02040604050505020304" pitchFamily="18" charset="0"/>
              </a:rPr>
              <a:t>klienti, </a:t>
            </a:r>
          </a:p>
          <a:p>
            <a:pPr marL="0" indent="0">
              <a:buNone/>
            </a:pPr>
            <a:r>
              <a:rPr lang="lv-LV" sz="2600" dirty="0">
                <a:latin typeface="+mj-lt"/>
              </a:rPr>
              <a:t>	</a:t>
            </a:r>
            <a:r>
              <a:rPr lang="lv-LV" sz="2600" dirty="0" smtClean="0">
                <a:latin typeface="+mj-lt"/>
              </a:rPr>
              <a:t>Klients </a:t>
            </a:r>
            <a:r>
              <a:rPr lang="lv-LV" sz="2600" dirty="0">
                <a:latin typeface="+mj-lt"/>
              </a:rPr>
              <a:t>- galapatērētājs </a:t>
            </a:r>
            <a:endParaRPr lang="lv-LV" sz="2600" dirty="0" smtClean="0">
              <a:latin typeface="+mj-lt"/>
            </a:endParaRPr>
          </a:p>
          <a:p>
            <a:pPr marL="0" indent="0">
              <a:buNone/>
            </a:pPr>
            <a:r>
              <a:rPr lang="lv-LV" sz="2600" dirty="0">
                <a:latin typeface="+mj-lt"/>
              </a:rPr>
              <a:t>	</a:t>
            </a:r>
            <a:r>
              <a:rPr lang="lv-LV" sz="2600" dirty="0" smtClean="0">
                <a:latin typeface="+mj-lt"/>
              </a:rPr>
              <a:t>Klients – </a:t>
            </a:r>
            <a:r>
              <a:rPr lang="lv-LV" sz="2600" dirty="0">
                <a:latin typeface="+mj-lt"/>
              </a:rPr>
              <a:t>radinieki </a:t>
            </a:r>
            <a:endParaRPr lang="lv-LV" sz="2600" dirty="0" smtClean="0">
              <a:latin typeface="+mj-lt"/>
            </a:endParaRPr>
          </a:p>
          <a:p>
            <a:pPr marL="0" indent="0">
              <a:buNone/>
            </a:pPr>
            <a:r>
              <a:rPr lang="lv-LV" sz="2600" dirty="0">
                <a:latin typeface="+mj-lt"/>
              </a:rPr>
              <a:t>	</a:t>
            </a:r>
            <a:r>
              <a:rPr lang="lv-LV" sz="2600" dirty="0" smtClean="0">
                <a:latin typeface="+mj-lt"/>
              </a:rPr>
              <a:t>Klients </a:t>
            </a:r>
            <a:r>
              <a:rPr lang="lv-LV" sz="2600" dirty="0">
                <a:latin typeface="+mj-lt"/>
              </a:rPr>
              <a:t>– sabiedrība  </a:t>
            </a:r>
          </a:p>
          <a:p>
            <a:pPr marL="0" indent="0">
              <a:buNone/>
            </a:pPr>
            <a:r>
              <a:rPr lang="lv-LV" sz="2600" dirty="0">
                <a:latin typeface="+mj-lt"/>
              </a:rPr>
              <a:t>	</a:t>
            </a:r>
            <a:r>
              <a:rPr lang="lv-LV" sz="2600" dirty="0" smtClean="0">
                <a:latin typeface="+mj-lt"/>
              </a:rPr>
              <a:t>Klients – pašvaldība (valsts) politiķis</a:t>
            </a:r>
          </a:p>
          <a:p>
            <a:pPr marL="0" indent="0">
              <a:buNone/>
            </a:pPr>
            <a:r>
              <a:rPr lang="lv-LV" sz="2600" dirty="0">
                <a:latin typeface="+mj-lt"/>
              </a:rPr>
              <a:t>	</a:t>
            </a:r>
            <a:r>
              <a:rPr lang="lv-LV" sz="2600" dirty="0" smtClean="0">
                <a:latin typeface="+mj-lt"/>
              </a:rPr>
              <a:t>Klients – pašvaldības (valsts) darbinieks </a:t>
            </a:r>
          </a:p>
          <a:p>
            <a:pPr marL="0" indent="0">
              <a:buNone/>
            </a:pPr>
            <a:r>
              <a:rPr lang="lv-LV" sz="3200" dirty="0" smtClean="0">
                <a:latin typeface="Century Schoolbook" panose="02040604050505020304" pitchFamily="18" charset="0"/>
              </a:rPr>
              <a:t>un </a:t>
            </a:r>
            <a:r>
              <a:rPr lang="lv-LV" sz="3200" dirty="0" smtClean="0">
                <a:latin typeface="Century Schoolbook" panose="02040604050505020304" pitchFamily="18" charset="0"/>
              </a:rPr>
              <a:t>vairumā gadījumu katrs klients «</a:t>
            </a:r>
            <a:r>
              <a:rPr lang="lv-LV" sz="3200" dirty="0" smtClean="0">
                <a:latin typeface="Century Schoolbook" panose="02040604050505020304" pitchFamily="18" charset="0"/>
              </a:rPr>
              <a:t>pērk» </a:t>
            </a:r>
            <a:r>
              <a:rPr lang="lv-LV" sz="3200" dirty="0" smtClean="0">
                <a:latin typeface="Century Schoolbook" panose="02040604050505020304" pitchFamily="18" charset="0"/>
              </a:rPr>
              <a:t>kaut ko </a:t>
            </a:r>
            <a:r>
              <a:rPr lang="lv-LV" sz="3200" dirty="0" smtClean="0">
                <a:latin typeface="Century Schoolbook" panose="02040604050505020304" pitchFamily="18" charset="0"/>
              </a:rPr>
              <a:t>citu.</a:t>
            </a:r>
            <a:endParaRPr lang="lv-LV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lv-LV" sz="2600" dirty="0" smtClean="0">
                <a:latin typeface="+mj-lt"/>
              </a:rPr>
              <a:t>	iespējas, pārliecību, prasmes</a:t>
            </a:r>
            <a:r>
              <a:rPr lang="lv-LV" sz="2600" dirty="0">
                <a:latin typeface="+mj-lt"/>
              </a:rPr>
              <a:t>, </a:t>
            </a:r>
            <a:r>
              <a:rPr lang="lv-LV" sz="2600" dirty="0" smtClean="0">
                <a:latin typeface="+mj-lt"/>
              </a:rPr>
              <a:t>mieru, stabilitāti, drošību, ekonomiju… </a:t>
            </a:r>
            <a:endParaRPr lang="lv-LV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lv-LV" sz="9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lv-LV" sz="3200" dirty="0" smtClean="0">
                <a:latin typeface="Century Schoolbook" panose="02040604050505020304" pitchFamily="18" charset="0"/>
              </a:rPr>
              <a:t>Visi klienti ir īpaši un visiem ir </a:t>
            </a:r>
            <a:r>
              <a:rPr lang="lv-LV" sz="3200" dirty="0" smtClean="0">
                <a:latin typeface="Century Schoolbook" panose="02040604050505020304" pitchFamily="18" charset="0"/>
              </a:rPr>
              <a:t>«īpaša» </a:t>
            </a:r>
            <a:r>
              <a:rPr lang="lv-LV" sz="3200" dirty="0" smtClean="0">
                <a:latin typeface="Century Schoolbook" panose="02040604050505020304" pitchFamily="18" charset="0"/>
              </a:rPr>
              <a:t>situācija,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dirty="0">
                <a:latin typeface="+mj-lt"/>
              </a:rPr>
              <a:t>	</a:t>
            </a:r>
            <a:r>
              <a:rPr lang="lv-LV" sz="2600" dirty="0" smtClean="0">
                <a:latin typeface="+mj-lt"/>
              </a:rPr>
              <a:t>iepirkumu procedūras, saistošie noteikumi, normatīvu prasības, kompetences</a:t>
            </a:r>
            <a:r>
              <a:rPr lang="lv-LV" sz="2600" dirty="0">
                <a:latin typeface="+mj-lt"/>
              </a:rPr>
              <a:t>, </a:t>
            </a:r>
            <a:r>
              <a:rPr lang="lv-LV" sz="2600" dirty="0" smtClean="0">
                <a:latin typeface="+mj-lt"/>
              </a:rPr>
              <a:t>resursu </a:t>
            </a:r>
            <a:r>
              <a:rPr lang="lv-LV" sz="2600" dirty="0" smtClean="0">
                <a:latin typeface="+mj-lt"/>
              </a:rPr>
              <a:t>trūkums</a:t>
            </a:r>
            <a:r>
              <a:rPr lang="lv-LV" sz="2600" dirty="0" smtClean="0">
                <a:latin typeface="+mj-lt"/>
              </a:rPr>
              <a:t>, laika trūkums</a:t>
            </a:r>
            <a:r>
              <a:rPr lang="lv-LV" sz="2600" dirty="0" smtClean="0">
                <a:latin typeface="+mj-lt"/>
              </a:rPr>
              <a:t>, dzīves situācija, slikti kaimiņi … visas citas </a:t>
            </a:r>
            <a:r>
              <a:rPr lang="lv-LV" sz="2600" dirty="0" smtClean="0">
                <a:latin typeface="+mj-lt"/>
              </a:rPr>
              <a:t>ārkārtīgi </a:t>
            </a:r>
            <a:r>
              <a:rPr lang="lv-LV" sz="2600" dirty="0" smtClean="0">
                <a:latin typeface="+mj-lt"/>
              </a:rPr>
              <a:t>svarīgās </a:t>
            </a:r>
            <a:r>
              <a:rPr lang="lv-LV" sz="2600" dirty="0">
                <a:latin typeface="+mj-lt"/>
              </a:rPr>
              <a:t>prioritātes</a:t>
            </a:r>
            <a:r>
              <a:rPr lang="lv-LV" sz="2600" dirty="0" smtClean="0">
                <a:latin typeface="+mj-lt"/>
              </a:rPr>
              <a:t> ….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3200" dirty="0" smtClean="0">
                <a:latin typeface="Century Schoolbook" panose="02040604050505020304" pitchFamily="18" charset="0"/>
              </a:rPr>
              <a:t>bet mēs varam būt sekmīgi tikai, ja </a:t>
            </a:r>
            <a:r>
              <a:rPr lang="lv-LV" sz="3200" dirty="0" smtClean="0">
                <a:latin typeface="Century Schoolbook" panose="02040604050505020304" pitchFamily="18" charset="0"/>
              </a:rPr>
              <a:t>visi esam kopā </a:t>
            </a:r>
            <a:endParaRPr lang="lv-LV" sz="3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16" y="2916822"/>
            <a:ext cx="2928664" cy="2069542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3501" y="71747"/>
            <a:ext cx="8708757" cy="1325563"/>
          </a:xfrm>
        </p:spPr>
        <p:txBody>
          <a:bodyPr>
            <a:normAutofit/>
          </a:bodyPr>
          <a:lstStyle/>
          <a:p>
            <a:r>
              <a:rPr lang="lv-LV" sz="5400" dirty="0">
                <a:solidFill>
                  <a:schemeClr val="accent1">
                    <a:lumMod val="50000"/>
                  </a:schemeClr>
                </a:solidFill>
              </a:rPr>
              <a:t>Samariešu «labie» </a:t>
            </a:r>
            <a:r>
              <a:rPr lang="lv-LV" sz="5400" dirty="0" smtClean="0">
                <a:solidFill>
                  <a:schemeClr val="accent1">
                    <a:lumMod val="50000"/>
                  </a:schemeClr>
                </a:solidFill>
              </a:rPr>
              <a:t>pakalpojumi</a:t>
            </a:r>
            <a:r>
              <a:rPr lang="lv-LV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lv-LV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84695" y="1639528"/>
            <a:ext cx="10515600" cy="1754601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121" y="1276002"/>
            <a:ext cx="2887723" cy="2084720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198953" y="1198833"/>
            <a:ext cx="32362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Aprūpe mājās </a:t>
            </a: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– laukos / pilsētās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Drošības poga</a:t>
            </a:r>
            <a:endParaRPr lang="lv-LV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Dienas centri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Naktspatversmes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Grupu dzīvokļi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Sociālās aprūpes centri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Ģimenes asistenti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Īslaicīgās </a:t>
            </a: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uzturēšanās mītne </a:t>
            </a:r>
            <a:endParaRPr lang="lv-LV" dirty="0" smtClean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Pansija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Jauniešu </a:t>
            </a: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sociālās rehabilitācijas un atbalsta </a:t>
            </a: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programma</a:t>
            </a:r>
            <a:endParaRPr lang="lv-LV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entury Schoolbook" panose="02040604050505020304" pitchFamily="18" charset="0"/>
                <a:cs typeface="Arial" panose="020B0604020202020204" pitchFamily="34" charset="0"/>
              </a:rPr>
              <a:t>Sociālo pakalpojumu centrs «Vanags»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Med. aprūpe / rehabilitācija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E- aprūpe</a:t>
            </a:r>
            <a:endParaRPr lang="lv-LV" dirty="0">
              <a:latin typeface="Century Schoolbook" panose="02040604050505020304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66" y="4641891"/>
            <a:ext cx="3257846" cy="218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 descr="Hausnotru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89" y="3325159"/>
            <a:ext cx="1399561" cy="12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isnstūris 10"/>
          <p:cNvSpPr/>
          <p:nvPr/>
        </p:nvSpPr>
        <p:spPr>
          <a:xfrm>
            <a:off x="7106156" y="1497075"/>
            <a:ext cx="429413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Izsapņot;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Sagatavot </a:t>
            </a:r>
            <a:r>
              <a:rPr lang="lv-LV" sz="2800" dirty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kā </a:t>
            </a: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pakalpojumu;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Radīt </a:t>
            </a:r>
            <a:r>
              <a:rPr lang="lv-LV" sz="2800" dirty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tam vidi (mājas</a:t>
            </a: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) un palaist dzīvē;</a:t>
            </a:r>
            <a:endParaRPr lang="lv-LV" sz="2800" dirty="0">
              <a:solidFill>
                <a:srgbClr val="C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Strādāt</a:t>
            </a:r>
            <a:r>
              <a:rPr lang="lv-LV" sz="2800" dirty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, </a:t>
            </a: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izturēt un </a:t>
            </a:r>
            <a:r>
              <a:rPr lang="lv-LV" sz="2800" dirty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saglabāt </a:t>
            </a: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sapni;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Attīstīt </a:t>
            </a:r>
            <a:r>
              <a:rPr lang="lv-LV" sz="2800" dirty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un </a:t>
            </a: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pārveidoties;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Pārdzimt </a:t>
            </a:r>
            <a:r>
              <a:rPr lang="lv-LV" sz="2800" dirty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vai </a:t>
            </a:r>
            <a:r>
              <a:rPr lang="lv-LV" sz="2800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izbeigties</a:t>
            </a:r>
            <a:endParaRPr lang="lv-LV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1075</Words>
  <Application>Microsoft Office PowerPoint</Application>
  <PresentationFormat>Platekrāna</PresentationFormat>
  <Paragraphs>150</Paragraphs>
  <Slides>15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CentSchbook TL</vt:lpstr>
      <vt:lpstr>Century Schoolbook</vt:lpstr>
      <vt:lpstr>Times New Roman</vt:lpstr>
      <vt:lpstr>Verdana</vt:lpstr>
      <vt:lpstr>Wingdings</vt:lpstr>
      <vt:lpstr>Office dizains</vt:lpstr>
      <vt:lpstr>PowerPoint prezentācija</vt:lpstr>
      <vt:lpstr>Latvijas Samariešu apvienība (LSA)</vt:lpstr>
      <vt:lpstr>PowerPoint prezentācija</vt:lpstr>
      <vt:lpstr>PowerPoint prezentācija</vt:lpstr>
      <vt:lpstr>PowerPoint prezentācija</vt:lpstr>
      <vt:lpstr>Tipiskākās pakalpojuma problēmas (sākumam)</vt:lpstr>
      <vt:lpstr>Lai izdotos : 1. kopīgi jārada izcilus pakalpojumus; </vt:lpstr>
      <vt:lpstr>2. Izcilie pakalpojumi ir jānogādā līdz saņēmējiem   Pircējs nav kungs un pārdevējs nav kalps – šī ir sadarbība, jeb viens kopīgs process – te visi «pārdod» un visi «pērk» tik jāsaprot un jāvar piedāvāt tas, ko klients vēlas.</vt:lpstr>
      <vt:lpstr>Samariešu «labie» pakalpojumi </vt:lpstr>
      <vt:lpstr>Lai izveidotu «labu» pakalpojumu tajā ir jāieliek gan sirds gan prāts </vt:lpstr>
      <vt:lpstr>Visu izšķir kadri ! ! !  </vt:lpstr>
      <vt:lpstr>PowerPoint prezentācija</vt:lpstr>
      <vt:lpstr>«Māras centra» beigu stāsts  </vt:lpstr>
      <vt:lpstr>Riski - pakalpojumu sniedzējam</vt:lpstr>
      <vt:lpstr>Bet kāpēc mēs to darām ? …..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Andris Berzins</dc:creator>
  <cp:lastModifiedBy>Andris Berzins</cp:lastModifiedBy>
  <cp:revision>90</cp:revision>
  <cp:lastPrinted>2019-12-13T07:07:40Z</cp:lastPrinted>
  <dcterms:created xsi:type="dcterms:W3CDTF">2017-09-22T05:55:09Z</dcterms:created>
  <dcterms:modified xsi:type="dcterms:W3CDTF">2020-02-24T15:34:21Z</dcterms:modified>
</cp:coreProperties>
</file>