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48ACB-99FB-40D6-BCAB-9369F529DCF8}" v="1013" dt="2020-02-24T15:12:53.871"/>
    <p1510:client id="{70D31DE9-7FAD-4984-9F45-C594E07F1658}" v="671" dt="2020-02-21T12:19:22.587"/>
    <p1510:client id="{7D46B7D5-8967-4AFF-813C-03A2D02A7CA2}" v="117" dt="2020-02-18T09:14:40.702"/>
    <p1510:client id="{8C91B0F1-FB5C-472E-8CA2-93B7628D16DC}" v="589" dt="2020-02-19T12:08:45.436"/>
    <p1510:client id="{B82A63FA-392F-48FB-BA9E-F20FCBA5B7CB}" v="39" dt="2020-02-18T13:10:10.902"/>
    <p1510:client id="{F35F0A23-919D-4BF0-A613-937547784B12}" v="307" dt="2020-02-18T11:41:46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2/24/2020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8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3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2/24/2020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6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2/24/2020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9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2/24/2020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8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3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2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6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2/24/2020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7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5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905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mergency_medical_services_in_New_Zealan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A71294-C247-450A-BB34-6E68648C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36A0BA4-6A63-41D3-B0FA-43799ABC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09398"/>
            <a:ext cx="6823988" cy="3453419"/>
          </a:xfrm>
        </p:spPr>
        <p:txBody>
          <a:bodyPr anchor="b"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Inovatīvi produkti, kas var palīdzēt sociālo pakalpojumu sniegšanā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1" y="4572000"/>
            <a:ext cx="6823988" cy="1023580"/>
          </a:xfrm>
        </p:spPr>
        <p:txBody>
          <a:bodyPr anchor="t">
            <a:normAutofit/>
          </a:bodyPr>
          <a:lstStyle/>
          <a:p>
            <a:r>
              <a:rPr lang="en-US" sz="2800">
                <a:solidFill>
                  <a:schemeClr val="tx1">
                    <a:alpha val="60000"/>
                  </a:schemeClr>
                </a:solidFill>
              </a:rPr>
              <a:t>Kaspars Grosu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3313D8-D259-4D89-9CE5-14884FB4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19" y="457200"/>
            <a:ext cx="6766560" cy="914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715C9-CC96-40DA-AD11-2CAA03564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4" r="13754" b="11"/>
          <a:stretch/>
        </p:blipFill>
        <p:spPr>
          <a:xfrm>
            <a:off x="8140428" y="10"/>
            <a:ext cx="40515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A bunch of different vegetables on display&#10;&#10;Description generated with high confidence">
            <a:extLst>
              <a:ext uri="{FF2B5EF4-FFF2-40B4-BE49-F238E27FC236}">
                <a16:creationId xmlns:a16="http://schemas.microsoft.com/office/drawing/2014/main" id="{FA30A351-751E-4918-9128-4BEF788EF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636" y="791045"/>
            <a:ext cx="5476375" cy="5476375"/>
          </a:xfrm>
          <a:prstGeom prst="rect">
            <a:avLst/>
          </a:prstGeom>
        </p:spPr>
      </p:pic>
      <p:sp>
        <p:nvSpPr>
          <p:cNvPr id="15" name="Rectangle 19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4DD2F-8A7E-4B52-9F8B-FCC64D509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Pasaulē </a:t>
            </a:r>
            <a:r>
              <a:rPr lang="en-US" sz="2800" dirty="0" err="1"/>
              <a:t>veselības</a:t>
            </a:r>
            <a:r>
              <a:rPr lang="en-US" sz="2800" dirty="0"/>
              <a:t> ap</a:t>
            </a:r>
            <a:r>
              <a:rPr lang="lv-LV" sz="2800" dirty="0"/>
              <a:t>r</a:t>
            </a:r>
            <a:r>
              <a:rPr lang="en-US" sz="2800" dirty="0" err="1"/>
              <a:t>ūpes</a:t>
            </a:r>
            <a:r>
              <a:rPr lang="en-US" sz="2800" dirty="0"/>
              <a:t> nav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44AB6-2858-497B-9398-98E31D65D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3606" y="2340864"/>
            <a:ext cx="4597758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/>
              <a:t>Mēs ļoti ātriem soļiem dodamies no slimību aprūpes uz veselības aprūpi! </a:t>
            </a:r>
          </a:p>
        </p:txBody>
      </p:sp>
    </p:spTree>
    <p:extLst>
      <p:ext uri="{BB962C8B-B14F-4D97-AF65-F5344CB8AC3E}">
        <p14:creationId xmlns:p14="http://schemas.microsoft.com/office/powerpoint/2010/main" val="26782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E7C1F-CA16-45AF-A6B4-D9E2E033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>
                <a:latin typeface="+mj-lt"/>
                <a:ea typeface="+mj-ea"/>
                <a:cs typeface="+mj-cs"/>
              </a:rPr>
              <a:t>Veselības aprūpe 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42E5C-457B-4969-A0AF-C1BEA3CD7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/>
              <a:t>Gēnu sekvenēšana kā obligāta prasība prevecijai 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/>
          </a:p>
        </p:txBody>
      </p:sp>
      <p:pic>
        <p:nvPicPr>
          <p:cNvPr id="5" name="Picture 5" descr="A picture containing table, honeycomb, man&#10;&#10;Description generated with very high confidence">
            <a:extLst>
              <a:ext uri="{FF2B5EF4-FFF2-40B4-BE49-F238E27FC236}">
                <a16:creationId xmlns:a16="http://schemas.microsoft.com/office/drawing/2014/main" id="{E3BD9C44-FD35-43B0-8C57-7F726CA7D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9686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55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7" descr="A picture containing table, water, sitting, monitor&#10;&#10;Description generated with very high confidence">
            <a:extLst>
              <a:ext uri="{FF2B5EF4-FFF2-40B4-BE49-F238E27FC236}">
                <a16:creationId xmlns:a16="http://schemas.microsoft.com/office/drawing/2014/main" id="{FC9B1BEE-CC13-4543-880F-2A44DE7A4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6" r="21379" b="1"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BC7D6-6010-4D53-9D63-5D7A049F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723" y="850791"/>
            <a:ext cx="3202016" cy="4198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Veselības aprūpe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A6017-7986-4674-8B21-BA5A9FF03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2723" y="5545331"/>
            <a:ext cx="3202016" cy="649222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cap="all">
                <a:solidFill>
                  <a:srgbClr val="FFFFFF">
                    <a:alpha val="75000"/>
                  </a:srgbClr>
                </a:solidFill>
              </a:rPr>
              <a:t>Kur visi pacienta dati ir pieejami īstajā laikā, īstajā vietā.</a:t>
            </a:r>
          </a:p>
        </p:txBody>
      </p:sp>
    </p:spTree>
    <p:extLst>
      <p:ext uri="{BB962C8B-B14F-4D97-AF65-F5344CB8AC3E}">
        <p14:creationId xmlns:p14="http://schemas.microsoft.com/office/powerpoint/2010/main" val="203246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946306D-5ADD-463A-949A-DEEBA39D7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73A035-1F9A-4381-AC96-683CD2D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4ED641-0671-4D88-92E6-026A8C9F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02EF2F-E7B1-40FC-885B-C4D89902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7" descr="A desk with a computer monitor&#10;&#10;Description generated with very high confidence">
            <a:extLst>
              <a:ext uri="{FF2B5EF4-FFF2-40B4-BE49-F238E27FC236}">
                <a16:creationId xmlns:a16="http://schemas.microsoft.com/office/drawing/2014/main" id="{F69447CA-8F4D-46AC-BB59-C6BE99E39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3165"/>
          <a:stretch/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180D5DB-9658-40A6-A418-7C699822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25635-9705-4A1E-A6E0-397A6F6D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4319752"/>
            <a:ext cx="10947620" cy="1155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Veselības aprūpe, kur ārstu konsīlijs ir viena zvana attālumā!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1F2AA-DF58-4655-A98A-EE9EFAA74EE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7D77A-C184-457B-804D-583ACB28A70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55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A picture containing food, board, lined, tray&#10;&#10;Description generated with very high confidence">
            <a:extLst>
              <a:ext uri="{FF2B5EF4-FFF2-40B4-BE49-F238E27FC236}">
                <a16:creationId xmlns:a16="http://schemas.microsoft.com/office/drawing/2014/main" id="{CA159E1B-6873-45D6-B7CE-E3E5A8B9C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012371"/>
            <a:ext cx="3702134" cy="4202862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97E39-5E30-4266-8983-ACD11F11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227" y="1153886"/>
            <a:ext cx="3374265" cy="971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Veselības aprūpe</a:t>
            </a:r>
            <a:endParaRPr lang="en-US" b="0" kern="1200" cap="all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7A97C-B22A-4974-AB31-B5CD5E177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7226" y="2266683"/>
            <a:ext cx="3374265" cy="27045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Kurā zāles pacients saņem, speciāli viņam pielāgotā dozā, daudzumā un kā vienu kapsulu, nevis šaujām katru dienu. </a:t>
            </a:r>
          </a:p>
        </p:txBody>
      </p:sp>
    </p:spTree>
    <p:extLst>
      <p:ext uri="{BB962C8B-B14F-4D97-AF65-F5344CB8AC3E}">
        <p14:creationId xmlns:p14="http://schemas.microsoft.com/office/powerpoint/2010/main" val="2116463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946306D-5ADD-463A-949A-DEEBA39D7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73A035-1F9A-4381-AC96-683CD2D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4ED641-0671-4D88-92E6-026A8C9F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02EF2F-E7B1-40FC-885B-C4D89902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883E893C-2735-4914-8B28-D6D53A083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31" r="-1" b="3362"/>
          <a:stretch/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180D5DB-9658-40A6-A418-7C699822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4FA7A-6039-4FB4-B219-07ABB6C99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4319752"/>
            <a:ext cx="10947620" cy="1155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Veselības aprūpe, kurā rokas vairs netrīc :) </a:t>
            </a:r>
          </a:p>
        </p:txBody>
      </p:sp>
    </p:spTree>
    <p:extLst>
      <p:ext uri="{BB962C8B-B14F-4D97-AF65-F5344CB8AC3E}">
        <p14:creationId xmlns:p14="http://schemas.microsoft.com/office/powerpoint/2010/main" val="417908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5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E51A4D28-4D11-4F7A-97A0-581838CA0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67" r="-1" b="5041"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ACDE-6CCF-4D72-A5F1-263C92C3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723" y="850791"/>
            <a:ext cx="3202016" cy="41982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Veselības aprūpe, kurā ikviena ierīce </a:t>
            </a:r>
            <a:r>
              <a:rPr lang="en-US" sz="3600" dirty="0" err="1"/>
              <a:t>palīdz</a:t>
            </a:r>
            <a:r>
              <a:rPr lang="en-US" sz="3600" dirty="0"/>
              <a:t> </a:t>
            </a:r>
            <a:r>
              <a:rPr lang="en-US" sz="3600" dirty="0" err="1"/>
              <a:t>novē</a:t>
            </a:r>
            <a:r>
              <a:rPr lang="lv-LV" sz="3600" dirty="0"/>
              <a:t>r</a:t>
            </a:r>
            <a:r>
              <a:rPr lang="en-US" sz="3600" dirty="0" err="1"/>
              <a:t>ot</a:t>
            </a:r>
            <a:r>
              <a:rPr lang="en-US" sz="3600" dirty="0"/>
              <a:t> </a:t>
            </a:r>
            <a:r>
              <a:rPr lang="en-US" sz="3600" dirty="0" err="1"/>
              <a:t>veselības</a:t>
            </a:r>
            <a:r>
              <a:rPr lang="en-US" sz="3600" dirty="0"/>
              <a:t> </a:t>
            </a:r>
            <a:r>
              <a:rPr lang="en-US" sz="3600" dirty="0" err="1"/>
              <a:t>stāvokli</a:t>
            </a:r>
            <a:r>
              <a:rPr lang="en-US" sz="3600" dirty="0"/>
              <a:t>.  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0538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person&#10;&#10;Description generated with high confidence">
            <a:extLst>
              <a:ext uri="{FF2B5EF4-FFF2-40B4-BE49-F238E27FC236}">
                <a16:creationId xmlns:a16="http://schemas.microsoft.com/office/drawing/2014/main" id="{DFD794FD-9981-4C6C-8344-C75357DCE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49" b="31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F9F7C-919A-48A3-80E9-9CAEFC82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10" y="2324906"/>
            <a:ext cx="3412067" cy="15886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Veselības aprūpe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B8BCF-901A-4BE0-B2EB-849872D91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9510" y="3945249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cap="all">
                <a:solidFill>
                  <a:schemeClr val="accent1"/>
                </a:solidFill>
              </a:rPr>
              <a:t>Kurā sociālais darbinieks ir SOCIĀLAIS DARBINIEKS!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1C10C-A43B-4A2A-B7E0-144AFF2C7B55}"/>
              </a:ext>
            </a:extLst>
          </p:cNvPr>
          <p:cNvSpPr txBox="1"/>
          <p:nvPr/>
        </p:nvSpPr>
        <p:spPr>
          <a:xfrm>
            <a:off x="8379941" y="5671750"/>
            <a:ext cx="42774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Paldies, vai ir kādi jautājumi? </a:t>
            </a:r>
          </a:p>
        </p:txBody>
      </p:sp>
    </p:spTree>
    <p:extLst>
      <p:ext uri="{BB962C8B-B14F-4D97-AF65-F5344CB8AC3E}">
        <p14:creationId xmlns:p14="http://schemas.microsoft.com/office/powerpoint/2010/main" val="1568392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38D00-2484-46B4-BCDC-820C54AF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Kas ir inovācija?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C0AF4-8972-469B-A9EE-D5A2B610E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rmAutofit/>
          </a:bodyPr>
          <a:lstStyle/>
          <a:p>
            <a:pPr marL="305435" indent="-305435"/>
            <a:r>
              <a:rPr lang="en-US">
                <a:ea typeface="+mn-lt"/>
                <a:cs typeface="+mn-lt"/>
              </a:rPr>
              <a:t>„Inovācija ir process, kurā jaunas zinātniskās, tehniskās, sociālās, kultūras vai citas jomas idejas, izstrādnes un tehnoloģijas tiek īstenotas tirgū pieprasītā un konkurētspējīgā produktā vai pakalpojumā.”</a:t>
            </a:r>
          </a:p>
          <a:p>
            <a:pPr marL="305435" indent="-305435"/>
            <a:endParaRPr lang="en-US"/>
          </a:p>
          <a:p>
            <a:pPr marL="305435" indent="-30543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70E2-4718-489B-8ED9-83866A8F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Saskaņā ar Ekonomiskās sadarbības un attīstības organizācijas (OECD) pieņemto definīciju, inovācija tiek iedalīta: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EEFA5-99A4-4111-8AE1-ADC021710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 b="1">
                <a:ea typeface="+mn-lt"/>
                <a:cs typeface="+mn-lt"/>
              </a:rPr>
              <a:t>Produkta inovācija</a:t>
            </a:r>
            <a:r>
              <a:rPr lang="en-US">
                <a:ea typeface="+mn-lt"/>
                <a:cs typeface="+mn-lt"/>
              </a:rPr>
              <a:t>. Produkta inovācija ietver jaunas vai ievērojami uzlabotas preces vai pakalpojumus. Produkta inovācija nozīmē būtiskus uzlabojumus tehniskajā specifikācijā, dažādās komponentēs un materiālos, pastāvošajās programmatūrās, lietotājdraudzīgumu vai citas funkcionālās īpašības.</a:t>
            </a:r>
            <a:endParaRPr lang="en-US"/>
          </a:p>
          <a:p>
            <a:pPr marL="305435" indent="-305435"/>
            <a:r>
              <a:rPr lang="en-US" b="1">
                <a:ea typeface="+mn-lt"/>
                <a:cs typeface="+mn-lt"/>
              </a:rPr>
              <a:t>Procesa inovācija</a:t>
            </a:r>
            <a:r>
              <a:rPr lang="en-US">
                <a:ea typeface="+mn-lt"/>
                <a:cs typeface="+mn-lt"/>
              </a:rPr>
              <a:t>. Procesa inovācija ietver jaunas vai ievērojami uzlabotas ražošanas vai piegādes metodes. Procesa inovācija nozīmē būtiskas izmaiņas tehnoloģijās, iekārtās un/vai programmatūrā.</a:t>
            </a:r>
            <a:endParaRPr lang="en-US"/>
          </a:p>
          <a:p>
            <a:pPr marL="305435" indent="-305435"/>
            <a:r>
              <a:rPr lang="en-US" b="1">
                <a:ea typeface="+mn-lt"/>
                <a:cs typeface="+mn-lt"/>
              </a:rPr>
              <a:t>Mārketinga inovācija</a:t>
            </a:r>
            <a:r>
              <a:rPr lang="en-US">
                <a:ea typeface="+mn-lt"/>
                <a:cs typeface="+mn-lt"/>
              </a:rPr>
              <a:t>. Mārketinga inovācija ietver jaunas mārketinga metodes, t.sk. būtisku izmaiņu veikšanu ne tikai ražojumu dizainā vai iepakojumā, bet arī produktu izplatīšanā, produktu izvietošanā vai izmaiņas cenu politikā.</a:t>
            </a:r>
            <a:endParaRPr lang="en-US"/>
          </a:p>
          <a:p>
            <a:pPr marL="305435" indent="-305435"/>
            <a:r>
              <a:rPr lang="en-US" b="1">
                <a:ea typeface="+mn-lt"/>
                <a:cs typeface="+mn-lt"/>
              </a:rPr>
              <a:t>Organizatoriskā inovācija</a:t>
            </a:r>
            <a:r>
              <a:rPr lang="en-US">
                <a:ea typeface="+mn-lt"/>
                <a:cs typeface="+mn-lt"/>
              </a:rPr>
              <a:t>. Organizatoriskā inovācija ietver jaunas organizatoriskas metodes uzņēmuma uzņēmējdarbības praksē, darba vietu organizāciju vai ārējās attiecības.</a:t>
            </a:r>
            <a:endParaRPr lang="en-US"/>
          </a:p>
          <a:p>
            <a:pPr marL="305435" indent="-30543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2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A98A0E7-E703-4C94-8868-A3A7D7CCB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46195"/>
              </p:ext>
            </p:extLst>
          </p:nvPr>
        </p:nvGraphicFramePr>
        <p:xfrm>
          <a:off x="464949" y="878237"/>
          <a:ext cx="11360347" cy="495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252">
                  <a:extLst>
                    <a:ext uri="{9D8B030D-6E8A-4147-A177-3AD203B41FA5}">
                      <a16:colId xmlns:a16="http://schemas.microsoft.com/office/drawing/2014/main" val="3909251587"/>
                    </a:ext>
                  </a:extLst>
                </a:gridCol>
                <a:gridCol w="3758338">
                  <a:extLst>
                    <a:ext uri="{9D8B030D-6E8A-4147-A177-3AD203B41FA5}">
                      <a16:colId xmlns:a16="http://schemas.microsoft.com/office/drawing/2014/main" val="4287355068"/>
                    </a:ext>
                  </a:extLst>
                </a:gridCol>
                <a:gridCol w="3830757">
                  <a:extLst>
                    <a:ext uri="{9D8B030D-6E8A-4147-A177-3AD203B41FA5}">
                      <a16:colId xmlns:a16="http://schemas.microsoft.com/office/drawing/2014/main" val="2981967187"/>
                    </a:ext>
                  </a:extLst>
                </a:gridCol>
              </a:tblGrid>
              <a:tr h="7364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Arial Nova Light"/>
                        </a:rPr>
                        <a:t>NACE </a:t>
                      </a: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Nozare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Visi</a:t>
                      </a:r>
                      <a:r>
                        <a:rPr lang="en-US" sz="1800" b="0" i="0" u="none" strike="noStrike" noProof="0" dirty="0">
                          <a:latin typeface="Arial Nova Light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jaunuzņēmumi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latin typeface="Arial Nova Light"/>
                        </a:rPr>
                        <a:t>Visu</a:t>
                      </a:r>
                      <a:r>
                        <a:rPr lang="en-US" sz="1800" b="0" i="0" u="none" strike="noStrike" noProof="0" dirty="0">
                          <a:latin typeface="Arial Nova Light"/>
                        </a:rPr>
                        <a:t> </a:t>
                      </a:r>
                      <a:r>
                        <a:rPr lang="en-US" sz="1800" b="0" i="0" u="none" strike="noStrike" noProof="0" err="1">
                          <a:latin typeface="Arial Nova Light"/>
                        </a:rPr>
                        <a:t>jaunuzņēmumu</a:t>
                      </a:r>
                      <a:r>
                        <a:rPr lang="en-US" sz="1800" b="0" i="0" u="none" strike="noStrike" noProof="0" dirty="0">
                          <a:latin typeface="Arial Nova Light"/>
                        </a:rPr>
                        <a:t> </a:t>
                      </a:r>
                      <a:r>
                        <a:rPr lang="en-US" sz="1800" b="0" i="0" u="none" strike="noStrike" noProof="0" err="1">
                          <a:latin typeface="Arial Nova Light"/>
                        </a:rPr>
                        <a:t>Īpatsvars</a:t>
                      </a:r>
                      <a:r>
                        <a:rPr lang="en-US" sz="1800" b="0" i="0" u="none" strike="noStrike" noProof="0" dirty="0">
                          <a:latin typeface="Arial Nova Light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352122"/>
                  </a:ext>
                </a:extLst>
              </a:tr>
              <a:tr h="7364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Informācijas</a:t>
                      </a:r>
                      <a:r>
                        <a:rPr lang="en-US" sz="1800" b="0" i="0" u="none" strike="noStrike" noProof="0" dirty="0">
                          <a:latin typeface="Arial Nova Light"/>
                        </a:rPr>
                        <a:t> un </a:t>
                      </a: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komunikācijas</a:t>
                      </a:r>
                      <a:r>
                        <a:rPr lang="en-US" sz="1800" b="0" i="0" u="none" strike="noStrike" noProof="0" dirty="0">
                          <a:latin typeface="Arial Nova Light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pakalpojumi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 Nova Light"/>
                        </a:rPr>
                        <a:t>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 Nova Light"/>
                        </a:rPr>
                        <a:t>45%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649717"/>
                  </a:ext>
                </a:extLst>
              </a:tr>
              <a:tr h="5063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Apstrādes</a:t>
                      </a:r>
                      <a:r>
                        <a:rPr lang="en-US" sz="1800" b="0" i="0" u="none" strike="noStrike" noProof="0" dirty="0">
                          <a:latin typeface="Arial Nova Light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rūpniecība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567999"/>
                  </a:ext>
                </a:extLst>
              </a:tr>
              <a:tr h="7288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Profesionālie</a:t>
                      </a:r>
                      <a:r>
                        <a:rPr lang="en-US" sz="1800" b="0" i="0" u="none" strike="noStrike" noProof="0" dirty="0">
                          <a:latin typeface="Arial Nova Light"/>
                        </a:rPr>
                        <a:t>, </a:t>
                      </a: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zinātniskie</a:t>
                      </a:r>
                      <a:r>
                        <a:rPr lang="en-US" sz="1800" b="0" i="0" u="none" strike="noStrike" noProof="0" dirty="0">
                          <a:latin typeface="Arial Nova Light"/>
                        </a:rPr>
                        <a:t> un </a:t>
                      </a: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tehniskie</a:t>
                      </a:r>
                      <a:r>
                        <a:rPr lang="en-US" sz="1800" b="0" i="0" u="none" strike="noStrike" noProof="0" dirty="0">
                          <a:latin typeface="Arial Nova Light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pakalpojumi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latin typeface="Arial Nova Light"/>
                        </a:rPr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847598"/>
                  </a:ext>
                </a:extLst>
              </a:tr>
              <a:tr h="7288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Finanšu</a:t>
                      </a:r>
                      <a:r>
                        <a:rPr lang="en-US" sz="1800" b="0" i="0" u="none" strike="noStrike" noProof="0" dirty="0">
                          <a:latin typeface="Arial Nova Light"/>
                        </a:rPr>
                        <a:t> un </a:t>
                      </a: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apdrošināšanas</a:t>
                      </a:r>
                      <a:r>
                        <a:rPr lang="en-US" sz="1800" b="0" i="0" u="none" strike="noStrike" noProof="0" dirty="0">
                          <a:latin typeface="Arial Nova Light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darbības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976690"/>
                  </a:ext>
                </a:extLst>
              </a:tr>
              <a:tr h="5063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Veselība</a:t>
                      </a:r>
                      <a:r>
                        <a:rPr lang="en-US" sz="1800" b="0" i="0" u="none" strike="noStrike" noProof="0" dirty="0">
                          <a:latin typeface="Arial Nova Light"/>
                        </a:rPr>
                        <a:t> un </a:t>
                      </a: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sociālā</a:t>
                      </a:r>
                      <a:r>
                        <a:rPr lang="en-US" sz="1800" b="0" i="0" u="none" strike="noStrike" noProof="0" dirty="0">
                          <a:latin typeface="Arial Nova Light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aprūpe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47236"/>
                  </a:ext>
                </a:extLst>
              </a:tr>
              <a:tr h="5063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Arial Nova Light"/>
                        </a:rPr>
                        <a:t>Citi </a:t>
                      </a:r>
                      <a:r>
                        <a:rPr lang="en-US" sz="1800" b="0" i="0" u="none" strike="noStrike" noProof="0" dirty="0" err="1">
                          <a:latin typeface="Arial Nova Light"/>
                        </a:rPr>
                        <a:t>pakalpojumi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728159"/>
                  </a:ext>
                </a:extLst>
              </a:tr>
              <a:tr h="506315">
                <a:tc>
                  <a:txBody>
                    <a:bodyPr/>
                    <a:lstStyle/>
                    <a:p>
                      <a:r>
                        <a:rPr lang="en-US" err="1"/>
                        <a:t>Kopā</a:t>
                      </a:r>
                      <a:r>
                        <a:rPr lang="en-US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...418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...100%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747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20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254B162D-1BD7-41E0-844F-F94AE2CE2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1264404B-1C0F-4383-8FC3-A3E3264AA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619F5C88-C232-4D01-8DB1-8A0C673DD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C3F813F-2DB8-4A90-B3C4-15896F8D0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86" y="619015"/>
            <a:ext cx="8889434" cy="52003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006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9C58C-D61A-41F5-BE08-954BCB37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>
                <a:latin typeface="+mj-lt"/>
                <a:ea typeface="+mj-ea"/>
                <a:cs typeface="+mj-cs"/>
              </a:rPr>
              <a:t>Kā darbojas inovāciju saplūšana 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9E87A-DE11-45BA-8382-B23F7C44F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dirty="0" err="1"/>
              <a:t>Visbiežāk</a:t>
            </a:r>
            <a:r>
              <a:rPr lang="en-US" dirty="0"/>
              <a:t> </a:t>
            </a:r>
            <a:r>
              <a:rPr lang="en-US" dirty="0" err="1"/>
              <a:t>inovācija</a:t>
            </a:r>
            <a:r>
              <a:rPr lang="en-US" dirty="0"/>
              <a:t> </a:t>
            </a:r>
            <a:r>
              <a:rPr lang="en-US" dirty="0" err="1"/>
              <a:t>rodas</a:t>
            </a:r>
            <a:r>
              <a:rPr lang="en-US" dirty="0"/>
              <a:t> </a:t>
            </a:r>
            <a:r>
              <a:rPr lang="en-US" dirty="0" err="1"/>
              <a:t>saplūstot</a:t>
            </a:r>
            <a:r>
              <a:rPr lang="en-US" dirty="0"/>
              <a:t> </a:t>
            </a:r>
            <a:r>
              <a:rPr lang="en-US" dirty="0" err="1"/>
              <a:t>kopā</a:t>
            </a:r>
            <a:r>
              <a:rPr lang="en-US" dirty="0"/>
              <a:t> </a:t>
            </a:r>
            <a:r>
              <a:rPr lang="en-US" dirty="0" err="1"/>
              <a:t>vienai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vairākām</a:t>
            </a:r>
            <a:r>
              <a:rPr lang="en-US" dirty="0"/>
              <a:t> </a:t>
            </a:r>
            <a:r>
              <a:rPr lang="en-US" dirty="0" err="1"/>
              <a:t>industrijām</a:t>
            </a:r>
            <a:r>
              <a:rPr lang="en-US" dirty="0"/>
              <a:t>, kas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jaunu</a:t>
            </a:r>
            <a:r>
              <a:rPr lang="en-US" dirty="0"/>
              <a:t> </a:t>
            </a:r>
            <a:r>
              <a:rPr lang="en-US" dirty="0" err="1"/>
              <a:t>pakalpojumu</a:t>
            </a:r>
            <a:r>
              <a:rPr lang="en-US" dirty="0"/>
              <a:t>, </a:t>
            </a:r>
            <a:r>
              <a:rPr lang="en-US" dirty="0" err="1"/>
              <a:t>produktu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risinājumu</a:t>
            </a:r>
            <a:r>
              <a:rPr lang="en-US" dirty="0"/>
              <a:t> </a:t>
            </a:r>
            <a:r>
              <a:rPr lang="en-US" dirty="0" err="1"/>
              <a:t>kādai</a:t>
            </a:r>
            <a:r>
              <a:rPr lang="en-US" dirty="0"/>
              <a:t> </a:t>
            </a:r>
            <a:r>
              <a:rPr lang="en-US" dirty="0" err="1"/>
              <a:t>problēmai</a:t>
            </a:r>
            <a:r>
              <a:rPr lang="en-US" dirty="0"/>
              <a:t>. </a:t>
            </a:r>
          </a:p>
          <a:p>
            <a:pPr lvl="1">
              <a:buFont typeface="Wingdings 2" panose="05020102010507070707" pitchFamily="18" charset="2"/>
              <a:buChar char=""/>
            </a:pPr>
            <a:r>
              <a:rPr lang="en-US" dirty="0" err="1"/>
              <a:t>Mobilie</a:t>
            </a:r>
            <a:r>
              <a:rPr lang="en-US" dirty="0"/>
              <a:t> </a:t>
            </a:r>
            <a:r>
              <a:rPr lang="en-US" dirty="0" err="1"/>
              <a:t>telefon</a:t>
            </a:r>
            <a:r>
              <a:rPr lang="lv-LV" dirty="0"/>
              <a:t>i</a:t>
            </a:r>
            <a:r>
              <a:rPr lang="en-US" dirty="0"/>
              <a:t> </a:t>
            </a:r>
          </a:p>
          <a:p>
            <a:pPr lvl="1">
              <a:buFont typeface="Wingdings 2" panose="05020102010507070707" pitchFamily="18" charset="2"/>
              <a:buChar char=""/>
            </a:pPr>
            <a:r>
              <a:rPr lang="en-US" dirty="0"/>
              <a:t>Transports (</a:t>
            </a:r>
            <a:r>
              <a:rPr lang="en-US" dirty="0" err="1"/>
              <a:t>Citybee</a:t>
            </a:r>
            <a:r>
              <a:rPr lang="en-US" dirty="0"/>
              <a:t>, Bolt..)</a:t>
            </a:r>
          </a:p>
          <a:p>
            <a:pPr lvl="1">
              <a:buFont typeface="Wingdings 2" panose="05020102010507070707" pitchFamily="18" charset="2"/>
              <a:buChar char=""/>
            </a:pPr>
            <a:r>
              <a:rPr lang="en-US" dirty="0"/>
              <a:t>Air B&amp;B </a:t>
            </a:r>
          </a:p>
          <a:p>
            <a:pPr lvl="1">
              <a:buFont typeface="Wingdings 2" panose="05020102010507070707" pitchFamily="18" charset="2"/>
              <a:buChar char=""/>
            </a:pPr>
            <a:r>
              <a:rPr lang="en-US" dirty="0" err="1"/>
              <a:t>Slimnīcas</a:t>
            </a:r>
            <a:r>
              <a:rPr lang="en-US" dirty="0"/>
              <a:t> (</a:t>
            </a:r>
            <a:r>
              <a:rPr lang="en-US" dirty="0" err="1"/>
              <a:t>datu</a:t>
            </a:r>
            <a:r>
              <a:rPr lang="en-US" dirty="0"/>
              <a:t> </a:t>
            </a:r>
            <a:r>
              <a:rPr lang="en-US" dirty="0" err="1"/>
              <a:t>analītika</a:t>
            </a:r>
            <a:r>
              <a:rPr lang="en-US" dirty="0"/>
              <a:t>, </a:t>
            </a:r>
            <a:r>
              <a:rPr lang="en-US" dirty="0" err="1"/>
              <a:t>biznesa</a:t>
            </a:r>
            <a:r>
              <a:rPr lang="en-US" dirty="0"/>
              <a:t> </a:t>
            </a:r>
            <a:r>
              <a:rPr lang="en-US" dirty="0" err="1"/>
              <a:t>procesi</a:t>
            </a:r>
            <a:r>
              <a:rPr lang="en-US" dirty="0"/>
              <a:t>, lean </a:t>
            </a:r>
            <a:r>
              <a:rPr lang="en-US" dirty="0" err="1"/>
              <a:t>procesi</a:t>
            </a:r>
            <a:r>
              <a:rPr lang="en-US" dirty="0"/>
              <a:t>, </a:t>
            </a:r>
            <a:r>
              <a:rPr lang="en-US" dirty="0" err="1"/>
              <a:t>pacientu</a:t>
            </a:r>
            <a:r>
              <a:rPr lang="en-US" dirty="0"/>
              <a:t> </a:t>
            </a:r>
            <a:r>
              <a:rPr lang="en-US" dirty="0" err="1"/>
              <a:t>plūsmas</a:t>
            </a:r>
            <a:r>
              <a:rPr lang="en-US" dirty="0"/>
              <a:t> </a:t>
            </a:r>
            <a:r>
              <a:rPr lang="en-US" dirty="0" err="1"/>
              <a:t>vadības</a:t>
            </a:r>
            <a:r>
              <a:rPr lang="en-US" dirty="0"/>
              <a:t> </a:t>
            </a:r>
            <a:r>
              <a:rPr lang="en-US" dirty="0" err="1"/>
              <a:t>sistēmas</a:t>
            </a:r>
            <a:r>
              <a:rPr lang="en-US" dirty="0"/>
              <a:t> </a:t>
            </a:r>
            <a:r>
              <a:rPr lang="en-US" dirty="0" err="1"/>
              <a:t>u.c.</a:t>
            </a:r>
            <a:r>
              <a:rPr lang="en-US" dirty="0"/>
              <a:t>) </a:t>
            </a:r>
          </a:p>
          <a:p>
            <a:pPr lvl="1">
              <a:buFont typeface="Wingdings 2" panose="05020102010507070707" pitchFamily="18" charset="2"/>
              <a:buChar char=""/>
            </a:pPr>
            <a:r>
              <a:rPr lang="en-US" dirty="0" err="1"/>
              <a:t>Lielveikali</a:t>
            </a:r>
            <a:r>
              <a:rPr lang="en-US" dirty="0"/>
              <a:t> (</a:t>
            </a:r>
            <a:r>
              <a:rPr lang="en-US" dirty="0" err="1"/>
              <a:t>izklaide</a:t>
            </a:r>
            <a:r>
              <a:rPr lang="en-US" dirty="0"/>
              <a:t>, </a:t>
            </a:r>
            <a:r>
              <a:rPr lang="en-US" dirty="0" err="1"/>
              <a:t>ēdiens</a:t>
            </a:r>
            <a:r>
              <a:rPr lang="en-US" dirty="0"/>
              <a:t>, </a:t>
            </a:r>
            <a:r>
              <a:rPr lang="en-US" dirty="0" err="1"/>
              <a:t>iepirkšanās</a:t>
            </a:r>
            <a:r>
              <a:rPr lang="en-US" dirty="0"/>
              <a:t>)</a:t>
            </a:r>
          </a:p>
        </p:txBody>
      </p:sp>
      <p:pic>
        <p:nvPicPr>
          <p:cNvPr id="5" name="Picture 5" descr="A picture containing table, computer, video&#10;&#10;Description generated with very high confidence">
            <a:extLst>
              <a:ext uri="{FF2B5EF4-FFF2-40B4-BE49-F238E27FC236}">
                <a16:creationId xmlns:a16="http://schemas.microsoft.com/office/drawing/2014/main" id="{C7D5FF27-98D1-47FD-B75D-FBB2F98BE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87" r="10646" b="-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07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418F9-B1A3-4097-9C97-E1C9F3149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4" descr="A picture containing stage, sitting, light, monitor&#10;&#10;Description generated with very high confidence">
            <a:extLst>
              <a:ext uri="{FF2B5EF4-FFF2-40B4-BE49-F238E27FC236}">
                <a16:creationId xmlns:a16="http://schemas.microsoft.com/office/drawing/2014/main" id="{66CAC666-2EC2-4B55-8E8B-0D0F98AAF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27" r="-1" b="-1"/>
          <a:stretch/>
        </p:blipFill>
        <p:spPr>
          <a:xfrm>
            <a:off x="446533" y="457201"/>
            <a:ext cx="7595655" cy="58564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B5E8ED2-C3EC-40AD-BDB9-27E589B52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457202"/>
            <a:ext cx="3615593" cy="5859734"/>
          </a:xfrm>
          <a:prstGeom prst="rect">
            <a:avLst/>
          </a:prstGeom>
          <a:solidFill>
            <a:srgbClr val="88A4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A8893-34C8-4A46-BC4E-BCC7D93C2720}"/>
              </a:ext>
            </a:extLst>
          </p:cNvPr>
          <p:cNvSpPr txBox="1"/>
          <p:nvPr/>
        </p:nvSpPr>
        <p:spPr>
          <a:xfrm>
            <a:off x="8803888" y="672790"/>
            <a:ext cx="2743200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Mākslīgais</a:t>
            </a:r>
            <a:r>
              <a:rPr lang="en-US" dirty="0"/>
              <a:t> </a:t>
            </a:r>
            <a:r>
              <a:rPr lang="en-US" err="1"/>
              <a:t>Intelekts</a:t>
            </a:r>
            <a:endParaRPr lang="en-US"/>
          </a:p>
          <a:p>
            <a:pPr algn="ctr"/>
            <a:endParaRPr lang="en-US" dirty="0"/>
          </a:p>
          <a:p>
            <a:pPr algn="ctr"/>
            <a:r>
              <a:rPr lang="en-US"/>
              <a:t>Mašīn mācīšanās</a:t>
            </a:r>
            <a:endParaRPr lang="en-US" dirty="0"/>
          </a:p>
          <a:p>
            <a:pPr algn="ctr"/>
            <a:endParaRPr lang="en-US"/>
          </a:p>
          <a:p>
            <a:pPr algn="ctr"/>
            <a:r>
              <a:rPr lang="en-US" err="1"/>
              <a:t>Lielie</a:t>
            </a:r>
            <a:r>
              <a:rPr lang="en-US" dirty="0"/>
              <a:t> </a:t>
            </a:r>
            <a:r>
              <a:rPr lang="en-US" err="1"/>
              <a:t>Dati</a:t>
            </a:r>
            <a:r>
              <a:rPr lang="en-US" dirty="0"/>
              <a:t> </a:t>
            </a:r>
          </a:p>
          <a:p>
            <a:pPr algn="ctr"/>
            <a:endParaRPr lang="en-US"/>
          </a:p>
          <a:p>
            <a:pPr algn="ctr"/>
            <a:r>
              <a:rPr lang="en-US" err="1"/>
              <a:t>Virtuālā</a:t>
            </a:r>
            <a:r>
              <a:rPr lang="en-US" dirty="0"/>
              <a:t> </a:t>
            </a:r>
            <a:r>
              <a:rPr lang="en-US" err="1"/>
              <a:t>realitāte</a:t>
            </a:r>
            <a:r>
              <a:rPr lang="en-US" dirty="0"/>
              <a:t> </a:t>
            </a:r>
          </a:p>
          <a:p>
            <a:pPr algn="ctr"/>
            <a:endParaRPr lang="en-US"/>
          </a:p>
          <a:p>
            <a:pPr algn="ctr"/>
            <a:r>
              <a:rPr lang="en-US" err="1"/>
              <a:t>Papildinātā</a:t>
            </a:r>
            <a:r>
              <a:rPr lang="en-US" dirty="0"/>
              <a:t> </a:t>
            </a:r>
            <a:r>
              <a:rPr lang="en-US" err="1"/>
              <a:t>realitāte</a:t>
            </a:r>
            <a:r>
              <a:rPr lang="en-US" dirty="0"/>
              <a:t> </a:t>
            </a:r>
          </a:p>
          <a:p>
            <a:pPr algn="ctr"/>
            <a:endParaRPr lang="en-US"/>
          </a:p>
          <a:p>
            <a:pPr algn="ctr"/>
            <a:r>
              <a:rPr lang="en-US" err="1"/>
              <a:t>Robotika</a:t>
            </a:r>
            <a:r>
              <a:rPr lang="en-US" dirty="0"/>
              <a:t> </a:t>
            </a:r>
          </a:p>
          <a:p>
            <a:pPr algn="ctr"/>
            <a:endParaRPr lang="en-US"/>
          </a:p>
          <a:p>
            <a:pPr algn="ctr"/>
            <a:r>
              <a:rPr lang="en-US" err="1"/>
              <a:t>Blokķēde</a:t>
            </a:r>
            <a:r>
              <a:rPr lang="en-US" dirty="0"/>
              <a:t> </a:t>
            </a:r>
          </a:p>
          <a:p>
            <a:pPr algn="ctr"/>
            <a:endParaRPr lang="en-US"/>
          </a:p>
          <a:p>
            <a:pPr algn="ctr"/>
            <a:r>
              <a:rPr lang="en-US"/>
              <a:t>G5</a:t>
            </a:r>
          </a:p>
          <a:p>
            <a:pPr algn="ctr"/>
            <a:endParaRPr lang="en-US"/>
          </a:p>
          <a:p>
            <a:pPr algn="ctr"/>
            <a:r>
              <a:rPr lang="en-US"/>
              <a:t>Lietu internets</a:t>
            </a:r>
          </a:p>
          <a:p>
            <a:pPr algn="ctr"/>
            <a:endParaRPr lang="en-US"/>
          </a:p>
          <a:p>
            <a:pPr algn="ctr"/>
            <a:r>
              <a:rPr lang="en-US" err="1"/>
              <a:t>u.c.</a:t>
            </a:r>
            <a:r>
              <a:rPr lang="en-US" dirty="0"/>
              <a:t> 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89241-0961-4160-900D-20F22EC4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US"/>
              <a:t>Inovācijas pakalpojumos 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9A767B-BCBF-4D99-8BF1-B530B3E48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 err="1"/>
              <a:t>Pārba</a:t>
            </a:r>
            <a:r>
              <a:rPr lang="lv-LV" dirty="0"/>
              <a:t>u</a:t>
            </a:r>
            <a:r>
              <a:rPr lang="en-US" dirty="0"/>
              <a:t>di</a:t>
            </a:r>
            <a:r>
              <a:rPr lang="lv-LV" dirty="0"/>
              <a:t>,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šāds</a:t>
            </a:r>
            <a:r>
              <a:rPr lang="en-US" dirty="0"/>
              <a:t> </a:t>
            </a:r>
            <a:r>
              <a:rPr lang="en-US" dirty="0" err="1"/>
              <a:t>risinājums</a:t>
            </a:r>
            <a:r>
              <a:rPr lang="en-US" dirty="0"/>
              <a:t> </a:t>
            </a:r>
            <a:r>
              <a:rPr lang="en-US" dirty="0" err="1"/>
              <a:t>jau</a:t>
            </a:r>
            <a:r>
              <a:rPr lang="en-US" dirty="0"/>
              <a:t> </a:t>
            </a:r>
            <a:r>
              <a:rPr lang="en-US" dirty="0" err="1"/>
              <a:t>nepastāv</a:t>
            </a:r>
            <a:endParaRPr lang="en-US" dirty="0"/>
          </a:p>
          <a:p>
            <a:pPr marL="305435" indent="-305435"/>
            <a:r>
              <a:rPr lang="en-US" dirty="0" err="1"/>
              <a:t>Pēti</a:t>
            </a:r>
            <a:r>
              <a:rPr lang="en-US" dirty="0"/>
              <a:t> </a:t>
            </a:r>
            <a:r>
              <a:rPr lang="en-US" dirty="0" err="1"/>
              <a:t>biznesa</a:t>
            </a:r>
            <a:r>
              <a:rPr lang="en-US" dirty="0"/>
              <a:t> </a:t>
            </a:r>
            <a:r>
              <a:rPr lang="en-US" dirty="0" err="1"/>
              <a:t>procesus</a:t>
            </a:r>
            <a:r>
              <a:rPr lang="en-US" dirty="0"/>
              <a:t>, </a:t>
            </a:r>
            <a:r>
              <a:rPr lang="en-US" dirty="0" err="1"/>
              <a:t>komunicē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iesaistītajiem</a:t>
            </a:r>
            <a:r>
              <a:rPr lang="en-US" dirty="0"/>
              <a:t>, </a:t>
            </a:r>
            <a:r>
              <a:rPr lang="en-US" dirty="0" err="1"/>
              <a:t>pakalpojuma</a:t>
            </a:r>
            <a:r>
              <a:rPr lang="en-US" dirty="0"/>
              <a:t> </a:t>
            </a:r>
            <a:r>
              <a:rPr lang="en-US" dirty="0" err="1"/>
              <a:t>saņēmējiem</a:t>
            </a:r>
            <a:endParaRPr lang="en-US" dirty="0"/>
          </a:p>
          <a:p>
            <a:pPr marL="305435" indent="-305435"/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vīziju</a:t>
            </a:r>
            <a:r>
              <a:rPr lang="en-US" dirty="0"/>
              <a:t>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pakalpojumam</a:t>
            </a:r>
            <a:r>
              <a:rPr lang="en-US" dirty="0"/>
              <a:t> </a:t>
            </a:r>
            <a:r>
              <a:rPr lang="en-US" dirty="0" err="1"/>
              <a:t>jāizskatās</a:t>
            </a:r>
            <a:r>
              <a:rPr lang="en-US" dirty="0"/>
              <a:t> id</a:t>
            </a:r>
            <a:r>
              <a:rPr lang="lv-LV" dirty="0"/>
              <a:t>e</a:t>
            </a:r>
            <a:r>
              <a:rPr lang="en-US" dirty="0" err="1"/>
              <a:t>ālajā</a:t>
            </a:r>
            <a:r>
              <a:rPr lang="en-US" dirty="0"/>
              <a:t> pas</a:t>
            </a:r>
            <a:r>
              <a:rPr lang="lv-LV" dirty="0"/>
              <a:t>au</a:t>
            </a:r>
            <a:r>
              <a:rPr lang="en-US" dirty="0" err="1"/>
              <a:t>lē</a:t>
            </a:r>
            <a:r>
              <a:rPr lang="en-US" dirty="0"/>
              <a:t> un </a:t>
            </a:r>
            <a:r>
              <a:rPr lang="en-US" dirty="0" err="1"/>
              <a:t>ej</a:t>
            </a:r>
            <a:r>
              <a:rPr lang="en-US" dirty="0"/>
              <a:t> </a:t>
            </a:r>
            <a:r>
              <a:rPr lang="en-US" dirty="0" err="1"/>
              <a:t>kamēr</a:t>
            </a:r>
            <a:r>
              <a:rPr lang="en-US" dirty="0"/>
              <a:t> to </a:t>
            </a:r>
            <a:r>
              <a:rPr lang="en-US" dirty="0" err="1"/>
              <a:t>sasniedz</a:t>
            </a:r>
            <a:r>
              <a:rPr lang="en-US" dirty="0"/>
              <a:t>!</a:t>
            </a:r>
          </a:p>
          <a:p>
            <a:pPr marL="305435" indent="-305435"/>
            <a:r>
              <a:rPr lang="en-US" dirty="0" err="1"/>
              <a:t>Komunicē</a:t>
            </a:r>
            <a:r>
              <a:rPr lang="en-US" dirty="0"/>
              <a:t>, </a:t>
            </a:r>
            <a:r>
              <a:rPr lang="en-US" dirty="0" err="1"/>
              <a:t>komunicē</a:t>
            </a:r>
            <a:r>
              <a:rPr lang="en-US" dirty="0"/>
              <a:t> un </a:t>
            </a:r>
            <a:r>
              <a:rPr lang="en-US" dirty="0" err="1"/>
              <a:t>vēlreiz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lv-LV" dirty="0"/>
              <a:t>u</a:t>
            </a:r>
            <a:r>
              <a:rPr lang="en-US" dirty="0" err="1"/>
              <a:t>nicē</a:t>
            </a:r>
            <a:r>
              <a:rPr lang="en-US" dirty="0"/>
              <a:t>. </a:t>
            </a:r>
          </a:p>
          <a:p>
            <a:pPr marL="305435" indent="-305435"/>
            <a:endParaRPr lang="en-US" dirty="0"/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FBB7798-7E6C-47EA-AEBE-41972CE8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989827"/>
            <a:ext cx="6735272" cy="46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1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F5ED3-5E57-42AC-BF6E-6CFB0AA7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Ieviešot inovācijas sākuma punktam ir jābūt biznesa procesam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AE0E6-C5F6-4A47-BBE8-58EA0E082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21" y="4739780"/>
            <a:ext cx="3511233" cy="1147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cap="all">
                <a:solidFill>
                  <a:schemeClr val="accent1"/>
                </a:solidFill>
              </a:rPr>
              <a:t>Stāsts par nākotnes neatliekamo palīdzību un ģimenes ārstu un e veselības darbību. 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A helicopter flying in the air&#10;&#10;Description generated with very high confidence">
            <a:extLst>
              <a:ext uri="{FF2B5EF4-FFF2-40B4-BE49-F238E27FC236}">
                <a16:creationId xmlns:a16="http://schemas.microsoft.com/office/drawing/2014/main" id="{DE9CCFA4-9585-41C0-9009-A5BB14907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827" r="12478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398577-7233-470A-B643-AD836067497E}"/>
              </a:ext>
            </a:extLst>
          </p:cNvPr>
          <p:cNvSpPr txBox="1"/>
          <p:nvPr/>
        </p:nvSpPr>
        <p:spPr>
          <a:xfrm>
            <a:off x="9699010" y="6657945"/>
            <a:ext cx="249299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8681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233D3E"/>
      </a:dk2>
      <a:lt2>
        <a:srgbClr val="EAE7E5"/>
      </a:lt2>
      <a:accent1>
        <a:srgbClr val="88A4BE"/>
      </a:accent1>
      <a:accent2>
        <a:srgbClr val="77ABAE"/>
      </a:accent2>
      <a:accent3>
        <a:srgbClr val="81AA9B"/>
      </a:accent3>
      <a:accent4>
        <a:srgbClr val="78AF84"/>
      </a:accent4>
      <a:accent5>
        <a:srgbClr val="89AA81"/>
      </a:accent5>
      <a:accent6>
        <a:srgbClr val="94A873"/>
      </a:accent6>
      <a:hlink>
        <a:srgbClr val="9F7C5D"/>
      </a:hlink>
      <a:folHlink>
        <a:srgbClr val="848484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513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 Nova Light</vt:lpstr>
      <vt:lpstr>Gill Sans MT</vt:lpstr>
      <vt:lpstr>Wingdings 2</vt:lpstr>
      <vt:lpstr>DividendVTI</vt:lpstr>
      <vt:lpstr>Inovatīvi produkti, kas var palīdzēt sociālo pakalpojumu sniegšanā</vt:lpstr>
      <vt:lpstr>Kas ir inovācija? </vt:lpstr>
      <vt:lpstr>Saskaņā ar Ekonomiskās sadarbības un attīstības organizācijas (OECD) pieņemto definīciju, inovācija tiek iedalīta:</vt:lpstr>
      <vt:lpstr>PowerPoint Presentation</vt:lpstr>
      <vt:lpstr>PowerPoint Presentation</vt:lpstr>
      <vt:lpstr>Kā darbojas inovāciju saplūšana ?</vt:lpstr>
      <vt:lpstr>PowerPoint Presentation</vt:lpstr>
      <vt:lpstr>Inovācijas pakalpojumos  </vt:lpstr>
      <vt:lpstr>Ieviešot inovācijas sākuma punktam ir jābūt biznesa procesam </vt:lpstr>
      <vt:lpstr>Pasaulē veselības aprūpes nav </vt:lpstr>
      <vt:lpstr>Veselības aprūpe </vt:lpstr>
      <vt:lpstr>Veselības aprūpe</vt:lpstr>
      <vt:lpstr>Veselības aprūpe, kur ārstu konsīlijs ir viena zvana attālumā! </vt:lpstr>
      <vt:lpstr>Veselības aprūpe</vt:lpstr>
      <vt:lpstr>Veselības aprūpe, kurā rokas vairs netrīc :) </vt:lpstr>
      <vt:lpstr>Veselības aprūpe, kurā ikviena ierīce palīdz novērot veselības stāvokli.  </vt:lpstr>
      <vt:lpstr>Veselības aprūpe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Ina Miķelsone</dc:creator>
  <cp:lastModifiedBy>Ina Miķelsone</cp:lastModifiedBy>
  <cp:revision>283</cp:revision>
  <dcterms:created xsi:type="dcterms:W3CDTF">2020-02-17T15:37:48Z</dcterms:created>
  <dcterms:modified xsi:type="dcterms:W3CDTF">2020-02-24T16:14:06Z</dcterms:modified>
</cp:coreProperties>
</file>