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6.jpg" ContentType="image/jpg"/>
  <Override PartName="/ppt/media/image26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43.jpg" ContentType="image/jpg"/>
  <Override PartName="/ppt/media/image44.jpg" ContentType="image/jpg"/>
  <Override PartName="/ppt/media/image50.jpg" ContentType="image/jpg"/>
  <Override PartName="/ppt/media/image51.jpg" ContentType="image/jpg"/>
  <Override PartName="/ppt/media/image52.jpg" ContentType="image/jpg"/>
  <Override PartName="/ppt/media/image53.jpg" ContentType="image/jpg"/>
  <Override PartName="/ppt/media/image54.jpg" ContentType="image/jpg"/>
  <Override PartName="/ppt/media/image65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sldIdLst>
    <p:sldId id="256" r:id="rId2"/>
    <p:sldId id="398" r:id="rId3"/>
    <p:sldId id="260" r:id="rId4"/>
    <p:sldId id="258" r:id="rId5"/>
    <p:sldId id="259" r:id="rId6"/>
    <p:sldId id="291" r:id="rId7"/>
    <p:sldId id="286" r:id="rId8"/>
    <p:sldId id="282" r:id="rId9"/>
    <p:sldId id="320" r:id="rId10"/>
    <p:sldId id="321" r:id="rId11"/>
    <p:sldId id="323" r:id="rId12"/>
    <p:sldId id="324" r:id="rId13"/>
    <p:sldId id="322" r:id="rId14"/>
    <p:sldId id="325" r:id="rId15"/>
    <p:sldId id="326" r:id="rId16"/>
    <p:sldId id="292" r:id="rId17"/>
    <p:sldId id="293" r:id="rId18"/>
    <p:sldId id="285" r:id="rId19"/>
    <p:sldId id="328" r:id="rId20"/>
    <p:sldId id="368" r:id="rId21"/>
    <p:sldId id="284" r:id="rId22"/>
    <p:sldId id="294" r:id="rId23"/>
    <p:sldId id="295" r:id="rId24"/>
    <p:sldId id="397" r:id="rId25"/>
    <p:sldId id="296" r:id="rId26"/>
    <p:sldId id="297" r:id="rId27"/>
    <p:sldId id="394" r:id="rId28"/>
    <p:sldId id="395" r:id="rId29"/>
    <p:sldId id="379" r:id="rId30"/>
    <p:sldId id="303" r:id="rId31"/>
    <p:sldId id="305" r:id="rId32"/>
    <p:sldId id="371" r:id="rId33"/>
    <p:sldId id="332" r:id="rId34"/>
    <p:sldId id="306" r:id="rId35"/>
    <p:sldId id="372" r:id="rId36"/>
    <p:sldId id="327" r:id="rId37"/>
    <p:sldId id="307" r:id="rId38"/>
    <p:sldId id="380" r:id="rId39"/>
    <p:sldId id="374" r:id="rId40"/>
    <p:sldId id="375" r:id="rId41"/>
    <p:sldId id="376" r:id="rId42"/>
    <p:sldId id="370" r:id="rId43"/>
    <p:sldId id="334" r:id="rId44"/>
    <p:sldId id="378" r:id="rId45"/>
    <p:sldId id="377" r:id="rId46"/>
    <p:sldId id="309" r:id="rId47"/>
    <p:sldId id="335" r:id="rId48"/>
    <p:sldId id="382" r:id="rId49"/>
    <p:sldId id="310" r:id="rId50"/>
    <p:sldId id="311" r:id="rId51"/>
    <p:sldId id="390" r:id="rId52"/>
    <p:sldId id="391" r:id="rId53"/>
    <p:sldId id="312" r:id="rId54"/>
    <p:sldId id="383" r:id="rId55"/>
    <p:sldId id="384" r:id="rId56"/>
    <p:sldId id="393" r:id="rId57"/>
    <p:sldId id="386" r:id="rId58"/>
    <p:sldId id="389" r:id="rId59"/>
    <p:sldId id="367" r:id="rId60"/>
  </p:sldIdLst>
  <p:sldSz cx="9144000" cy="6858000" type="screen4x3"/>
  <p:notesSz cx="9866313" cy="673576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45" d="100"/>
          <a:sy n="45" d="100"/>
        </p:scale>
        <p:origin x="127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ne Zālīte" userId="1d504879-ac39-4f00-8aee-fb6f92e7b12a" providerId="ADAL" clId="{A219CEDB-E897-451A-B56D-36CB78A6B893}"/>
    <pc:docChg chg="modSld">
      <pc:chgData name="Laine Zālīte" userId="1d504879-ac39-4f00-8aee-fb6f92e7b12a" providerId="ADAL" clId="{A219CEDB-E897-451A-B56D-36CB78A6B893}" dt="2020-10-30T07:40:09.581" v="1" actId="6549"/>
      <pc:docMkLst>
        <pc:docMk/>
      </pc:docMkLst>
      <pc:sldChg chg="modSp mod">
        <pc:chgData name="Laine Zālīte" userId="1d504879-ac39-4f00-8aee-fb6f92e7b12a" providerId="ADAL" clId="{A219CEDB-E897-451A-B56D-36CB78A6B893}" dt="2020-10-30T07:40:05.707" v="0" actId="20577"/>
        <pc:sldMkLst>
          <pc:docMk/>
          <pc:sldMk cId="0" sldId="328"/>
        </pc:sldMkLst>
        <pc:spChg chg="mod">
          <ac:chgData name="Laine Zālīte" userId="1d504879-ac39-4f00-8aee-fb6f92e7b12a" providerId="ADAL" clId="{A219CEDB-E897-451A-B56D-36CB78A6B893}" dt="2020-10-30T07:40:05.707" v="0" actId="20577"/>
          <ac:spMkLst>
            <pc:docMk/>
            <pc:sldMk cId="0" sldId="328"/>
            <ac:spMk id="3" creationId="{00000000-0000-0000-0000-000000000000}"/>
          </ac:spMkLst>
        </pc:spChg>
      </pc:sldChg>
      <pc:sldChg chg="modSp mod">
        <pc:chgData name="Laine Zālīte" userId="1d504879-ac39-4f00-8aee-fb6f92e7b12a" providerId="ADAL" clId="{A219CEDB-E897-451A-B56D-36CB78A6B893}" dt="2020-10-30T07:40:09.581" v="1" actId="6549"/>
        <pc:sldMkLst>
          <pc:docMk/>
          <pc:sldMk cId="2687762769" sldId="368"/>
        </pc:sldMkLst>
        <pc:spChg chg="mod">
          <ac:chgData name="Laine Zālīte" userId="1d504879-ac39-4f00-8aee-fb6f92e7b12a" providerId="ADAL" clId="{A219CEDB-E897-451A-B56D-36CB78A6B893}" dt="2020-10-30T07:40:09.581" v="1" actId="6549"/>
          <ac:spMkLst>
            <pc:docMk/>
            <pc:sldMk cId="2687762769" sldId="368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9CC19-3FB7-43D8-8318-E2CCB1EB5EF6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886F1806-AD3D-4664-B75C-1B24FE870869}">
      <dgm:prSet phldrT="[Text]"/>
      <dgm:spPr/>
      <dgm:t>
        <a:bodyPr/>
        <a:lstStyle/>
        <a:p>
          <a:r>
            <a:rPr lang="lv-LV" dirty="0"/>
            <a:t>Sensorās sajūtas pārslodze</a:t>
          </a:r>
        </a:p>
      </dgm:t>
    </dgm:pt>
    <dgm:pt modelId="{FA0F2555-20F0-4958-8215-FEB7E4582073}" type="parTrans" cxnId="{F18509BF-2830-4EC3-A542-3D6D1223FF97}">
      <dgm:prSet/>
      <dgm:spPr/>
      <dgm:t>
        <a:bodyPr/>
        <a:lstStyle/>
        <a:p>
          <a:endParaRPr lang="lv-LV"/>
        </a:p>
      </dgm:t>
    </dgm:pt>
    <dgm:pt modelId="{25390BC4-9FA4-4A58-A93C-D349E1F32FCE}" type="sibTrans" cxnId="{F18509BF-2830-4EC3-A542-3D6D1223FF97}">
      <dgm:prSet/>
      <dgm:spPr/>
      <dgm:t>
        <a:bodyPr/>
        <a:lstStyle/>
        <a:p>
          <a:endParaRPr lang="lv-LV"/>
        </a:p>
      </dgm:t>
    </dgm:pt>
    <dgm:pt modelId="{D79EDD98-C905-4661-840A-0A74C91291CF}">
      <dgm:prSet phldrT="[Text]"/>
      <dgm:spPr/>
      <dgm:t>
        <a:bodyPr/>
        <a:lstStyle/>
        <a:p>
          <a:r>
            <a:rPr lang="lv-LV" dirty="0"/>
            <a:t>Motoro prasmju traucējumi</a:t>
          </a:r>
        </a:p>
      </dgm:t>
    </dgm:pt>
    <dgm:pt modelId="{7A2331D5-1D9E-4EC9-BFE1-F5ABCE9EB3D4}" type="parTrans" cxnId="{91BFDDEC-4567-427D-8F8B-62856206C53D}">
      <dgm:prSet/>
      <dgm:spPr/>
      <dgm:t>
        <a:bodyPr/>
        <a:lstStyle/>
        <a:p>
          <a:endParaRPr lang="lv-LV"/>
        </a:p>
      </dgm:t>
    </dgm:pt>
    <dgm:pt modelId="{580C05E0-7844-4A95-819E-76F449D93409}" type="sibTrans" cxnId="{91BFDDEC-4567-427D-8F8B-62856206C53D}">
      <dgm:prSet/>
      <dgm:spPr/>
      <dgm:t>
        <a:bodyPr/>
        <a:lstStyle/>
        <a:p>
          <a:endParaRPr lang="lv-LV"/>
        </a:p>
      </dgm:t>
    </dgm:pt>
    <dgm:pt modelId="{18A2C20D-8529-47F0-9401-2D2D6BED3456}">
      <dgm:prSet phldrT="[Text]"/>
      <dgm:spPr/>
      <dgm:t>
        <a:bodyPr/>
        <a:lstStyle/>
        <a:p>
          <a:r>
            <a:rPr lang="lv-LV" dirty="0"/>
            <a:t>Trūkst izpratnes kāpēc jāģērbjas</a:t>
          </a:r>
        </a:p>
      </dgm:t>
    </dgm:pt>
    <dgm:pt modelId="{9800DA41-132D-41CD-BB66-3C6ACA64BCD6}" type="parTrans" cxnId="{16C4E3E1-8D81-4B22-8655-CF9B4E6CC0F3}">
      <dgm:prSet/>
      <dgm:spPr/>
      <dgm:t>
        <a:bodyPr/>
        <a:lstStyle/>
        <a:p>
          <a:endParaRPr lang="lv-LV"/>
        </a:p>
      </dgm:t>
    </dgm:pt>
    <dgm:pt modelId="{995D6316-8A7A-4FC8-9114-178BF17D0E34}" type="sibTrans" cxnId="{16C4E3E1-8D81-4B22-8655-CF9B4E6CC0F3}">
      <dgm:prSet/>
      <dgm:spPr/>
      <dgm:t>
        <a:bodyPr/>
        <a:lstStyle/>
        <a:p>
          <a:endParaRPr lang="lv-LV"/>
        </a:p>
      </dgm:t>
    </dgm:pt>
    <dgm:pt modelId="{1485DD9C-A655-41EB-9943-DE8BB960829D}" type="pres">
      <dgm:prSet presAssocID="{7589CC19-3FB7-43D8-8318-E2CCB1EB5EF6}" presName="Name0" presStyleCnt="0">
        <dgm:presLayoutVars>
          <dgm:dir/>
          <dgm:resizeHandles val="exact"/>
        </dgm:presLayoutVars>
      </dgm:prSet>
      <dgm:spPr/>
    </dgm:pt>
    <dgm:pt modelId="{46A6B946-9F29-4340-83AD-4EEC769CDB52}" type="pres">
      <dgm:prSet presAssocID="{886F1806-AD3D-4664-B75C-1B24FE870869}" presName="node" presStyleLbl="node1" presStyleIdx="0" presStyleCnt="3">
        <dgm:presLayoutVars>
          <dgm:bulletEnabled val="1"/>
        </dgm:presLayoutVars>
      </dgm:prSet>
      <dgm:spPr/>
    </dgm:pt>
    <dgm:pt modelId="{5C7F0927-D914-47CD-80E4-295E21586E7A}" type="pres">
      <dgm:prSet presAssocID="{25390BC4-9FA4-4A58-A93C-D349E1F32FCE}" presName="sibTrans" presStyleLbl="sibTrans2D1" presStyleIdx="0" presStyleCnt="2"/>
      <dgm:spPr/>
    </dgm:pt>
    <dgm:pt modelId="{6BBA899C-C5E0-4B1A-875E-2A6823CF6C42}" type="pres">
      <dgm:prSet presAssocID="{25390BC4-9FA4-4A58-A93C-D349E1F32FCE}" presName="connectorText" presStyleLbl="sibTrans2D1" presStyleIdx="0" presStyleCnt="2"/>
      <dgm:spPr/>
    </dgm:pt>
    <dgm:pt modelId="{F3CF71E6-D8AC-4B6A-84A0-EBE940CF25AE}" type="pres">
      <dgm:prSet presAssocID="{D79EDD98-C905-4661-840A-0A74C91291CF}" presName="node" presStyleLbl="node1" presStyleIdx="1" presStyleCnt="3">
        <dgm:presLayoutVars>
          <dgm:bulletEnabled val="1"/>
        </dgm:presLayoutVars>
      </dgm:prSet>
      <dgm:spPr/>
    </dgm:pt>
    <dgm:pt modelId="{2C44E0F6-EC18-499D-A748-84B550EB9FD2}" type="pres">
      <dgm:prSet presAssocID="{580C05E0-7844-4A95-819E-76F449D93409}" presName="sibTrans" presStyleLbl="sibTrans2D1" presStyleIdx="1" presStyleCnt="2"/>
      <dgm:spPr/>
    </dgm:pt>
    <dgm:pt modelId="{BE4154B0-AD4B-4F96-89E1-3EDB313A7354}" type="pres">
      <dgm:prSet presAssocID="{580C05E0-7844-4A95-819E-76F449D93409}" presName="connectorText" presStyleLbl="sibTrans2D1" presStyleIdx="1" presStyleCnt="2"/>
      <dgm:spPr/>
    </dgm:pt>
    <dgm:pt modelId="{F7A3425A-D9B4-4468-8D26-4848604DFCCE}" type="pres">
      <dgm:prSet presAssocID="{18A2C20D-8529-47F0-9401-2D2D6BED3456}" presName="node" presStyleLbl="node1" presStyleIdx="2" presStyleCnt="3">
        <dgm:presLayoutVars>
          <dgm:bulletEnabled val="1"/>
        </dgm:presLayoutVars>
      </dgm:prSet>
      <dgm:spPr/>
    </dgm:pt>
  </dgm:ptLst>
  <dgm:cxnLst>
    <dgm:cxn modelId="{C608A50A-4211-4A5B-ABE4-441814DA4C63}" type="presOf" srcId="{25390BC4-9FA4-4A58-A93C-D349E1F32FCE}" destId="{5C7F0927-D914-47CD-80E4-295E21586E7A}" srcOrd="0" destOrd="0" presId="urn:microsoft.com/office/officeart/2005/8/layout/process1"/>
    <dgm:cxn modelId="{19320D1F-9C00-463B-856B-87B8FFEC5026}" type="presOf" srcId="{7589CC19-3FB7-43D8-8318-E2CCB1EB5EF6}" destId="{1485DD9C-A655-41EB-9943-DE8BB960829D}" srcOrd="0" destOrd="0" presId="urn:microsoft.com/office/officeart/2005/8/layout/process1"/>
    <dgm:cxn modelId="{6E560755-3CAB-453E-A4E4-D7A14DC1A0DA}" type="presOf" srcId="{886F1806-AD3D-4664-B75C-1B24FE870869}" destId="{46A6B946-9F29-4340-83AD-4EEC769CDB52}" srcOrd="0" destOrd="0" presId="urn:microsoft.com/office/officeart/2005/8/layout/process1"/>
    <dgm:cxn modelId="{4A0D9E59-E87F-49E0-A7DB-4D248EE6629F}" type="presOf" srcId="{580C05E0-7844-4A95-819E-76F449D93409}" destId="{2C44E0F6-EC18-499D-A748-84B550EB9FD2}" srcOrd="0" destOrd="0" presId="urn:microsoft.com/office/officeart/2005/8/layout/process1"/>
    <dgm:cxn modelId="{6CBED68C-B474-4ED3-B0F2-7BA0E85B00FE}" type="presOf" srcId="{D79EDD98-C905-4661-840A-0A74C91291CF}" destId="{F3CF71E6-D8AC-4B6A-84A0-EBE940CF25AE}" srcOrd="0" destOrd="0" presId="urn:microsoft.com/office/officeart/2005/8/layout/process1"/>
    <dgm:cxn modelId="{D825BBAF-A898-4BC6-8A99-48958D1B5018}" type="presOf" srcId="{25390BC4-9FA4-4A58-A93C-D349E1F32FCE}" destId="{6BBA899C-C5E0-4B1A-875E-2A6823CF6C42}" srcOrd="1" destOrd="0" presId="urn:microsoft.com/office/officeart/2005/8/layout/process1"/>
    <dgm:cxn modelId="{F18509BF-2830-4EC3-A542-3D6D1223FF97}" srcId="{7589CC19-3FB7-43D8-8318-E2CCB1EB5EF6}" destId="{886F1806-AD3D-4664-B75C-1B24FE870869}" srcOrd="0" destOrd="0" parTransId="{FA0F2555-20F0-4958-8215-FEB7E4582073}" sibTransId="{25390BC4-9FA4-4A58-A93C-D349E1F32FCE}"/>
    <dgm:cxn modelId="{CED4FED7-0A1F-4478-B0CE-745331166265}" type="presOf" srcId="{18A2C20D-8529-47F0-9401-2D2D6BED3456}" destId="{F7A3425A-D9B4-4468-8D26-4848604DFCCE}" srcOrd="0" destOrd="0" presId="urn:microsoft.com/office/officeart/2005/8/layout/process1"/>
    <dgm:cxn modelId="{16C4E3E1-8D81-4B22-8655-CF9B4E6CC0F3}" srcId="{7589CC19-3FB7-43D8-8318-E2CCB1EB5EF6}" destId="{18A2C20D-8529-47F0-9401-2D2D6BED3456}" srcOrd="2" destOrd="0" parTransId="{9800DA41-132D-41CD-BB66-3C6ACA64BCD6}" sibTransId="{995D6316-8A7A-4FC8-9114-178BF17D0E34}"/>
    <dgm:cxn modelId="{91BFDDEC-4567-427D-8F8B-62856206C53D}" srcId="{7589CC19-3FB7-43D8-8318-E2CCB1EB5EF6}" destId="{D79EDD98-C905-4661-840A-0A74C91291CF}" srcOrd="1" destOrd="0" parTransId="{7A2331D5-1D9E-4EC9-BFE1-F5ABCE9EB3D4}" sibTransId="{580C05E0-7844-4A95-819E-76F449D93409}"/>
    <dgm:cxn modelId="{14E082F3-6551-4E39-8688-A5A1F280EBFF}" type="presOf" srcId="{580C05E0-7844-4A95-819E-76F449D93409}" destId="{BE4154B0-AD4B-4F96-89E1-3EDB313A7354}" srcOrd="1" destOrd="0" presId="urn:microsoft.com/office/officeart/2005/8/layout/process1"/>
    <dgm:cxn modelId="{9885483C-944A-4C6D-9A0F-A671AB9A2017}" type="presParOf" srcId="{1485DD9C-A655-41EB-9943-DE8BB960829D}" destId="{46A6B946-9F29-4340-83AD-4EEC769CDB52}" srcOrd="0" destOrd="0" presId="urn:microsoft.com/office/officeart/2005/8/layout/process1"/>
    <dgm:cxn modelId="{D1D9A50E-3A64-459A-BC57-42EFD5560818}" type="presParOf" srcId="{1485DD9C-A655-41EB-9943-DE8BB960829D}" destId="{5C7F0927-D914-47CD-80E4-295E21586E7A}" srcOrd="1" destOrd="0" presId="urn:microsoft.com/office/officeart/2005/8/layout/process1"/>
    <dgm:cxn modelId="{28C4439B-5521-4A72-9225-1336EBD88930}" type="presParOf" srcId="{5C7F0927-D914-47CD-80E4-295E21586E7A}" destId="{6BBA899C-C5E0-4B1A-875E-2A6823CF6C42}" srcOrd="0" destOrd="0" presId="urn:microsoft.com/office/officeart/2005/8/layout/process1"/>
    <dgm:cxn modelId="{3417B956-CA32-414D-9DF8-739D90EA07EB}" type="presParOf" srcId="{1485DD9C-A655-41EB-9943-DE8BB960829D}" destId="{F3CF71E6-D8AC-4B6A-84A0-EBE940CF25AE}" srcOrd="2" destOrd="0" presId="urn:microsoft.com/office/officeart/2005/8/layout/process1"/>
    <dgm:cxn modelId="{F37D920C-78BA-418E-A010-1E20EFA1D03F}" type="presParOf" srcId="{1485DD9C-A655-41EB-9943-DE8BB960829D}" destId="{2C44E0F6-EC18-499D-A748-84B550EB9FD2}" srcOrd="3" destOrd="0" presId="urn:microsoft.com/office/officeart/2005/8/layout/process1"/>
    <dgm:cxn modelId="{0FEF0AE5-D19F-43AA-A3DA-8E03C8A6AD74}" type="presParOf" srcId="{2C44E0F6-EC18-499D-A748-84B550EB9FD2}" destId="{BE4154B0-AD4B-4F96-89E1-3EDB313A7354}" srcOrd="0" destOrd="0" presId="urn:microsoft.com/office/officeart/2005/8/layout/process1"/>
    <dgm:cxn modelId="{C730AA07-FD48-4CBC-99A9-4ED235B653CA}" type="presParOf" srcId="{1485DD9C-A655-41EB-9943-DE8BB960829D}" destId="{F7A3425A-D9B4-4468-8D26-4848604DFCC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69CB9-1A82-4862-A8BE-A64F3A2C2C7B}" type="doc">
      <dgm:prSet loTypeId="urn:microsoft.com/office/officeart/2005/8/layout/radial6" loCatId="relationship" qsTypeId="urn:microsoft.com/office/officeart/2005/8/quickstyle/simple1" qsCatId="simple" csTypeId="urn:microsoft.com/office/officeart/2005/8/colors/accent2_1" csCatId="accent2" phldr="0"/>
      <dgm:spPr/>
      <dgm:t>
        <a:bodyPr/>
        <a:lstStyle/>
        <a:p>
          <a:endParaRPr lang="lv-LV"/>
        </a:p>
      </dgm:t>
    </dgm:pt>
    <dgm:pt modelId="{9E0D9DCB-D5E9-4F6F-B3FA-2FD1A551F12A}">
      <dgm:prSet phldrT="[Text]" phldr="1"/>
      <dgm:spPr/>
      <dgm:t>
        <a:bodyPr/>
        <a:lstStyle/>
        <a:p>
          <a:endParaRPr lang="lv-LV" dirty="0"/>
        </a:p>
      </dgm:t>
    </dgm:pt>
    <dgm:pt modelId="{9898A173-849D-41DB-B7DA-CDDD584B3C8E}" type="parTrans" cxnId="{A81D097F-602D-4971-B52E-6D570C64C377}">
      <dgm:prSet/>
      <dgm:spPr/>
      <dgm:t>
        <a:bodyPr/>
        <a:lstStyle/>
        <a:p>
          <a:endParaRPr lang="lv-LV"/>
        </a:p>
      </dgm:t>
    </dgm:pt>
    <dgm:pt modelId="{0F6F7BF5-D9A9-46EA-807A-A3F2006E57C7}" type="sibTrans" cxnId="{A81D097F-602D-4971-B52E-6D570C64C377}">
      <dgm:prSet/>
      <dgm:spPr/>
      <dgm:t>
        <a:bodyPr/>
        <a:lstStyle/>
        <a:p>
          <a:endParaRPr lang="lv-LV"/>
        </a:p>
      </dgm:t>
    </dgm:pt>
    <dgm:pt modelId="{1428D878-9CE3-4061-9B67-7C7C43050733}">
      <dgm:prSet phldrT="[Text]" phldr="1"/>
      <dgm:spPr/>
      <dgm:t>
        <a:bodyPr/>
        <a:lstStyle/>
        <a:p>
          <a:endParaRPr lang="lv-LV"/>
        </a:p>
      </dgm:t>
    </dgm:pt>
    <dgm:pt modelId="{25B4A550-0874-47DE-A439-D8B884007C8D}" type="parTrans" cxnId="{43E50D3C-5E76-4C32-969A-62E6B46BDBF9}">
      <dgm:prSet/>
      <dgm:spPr/>
      <dgm:t>
        <a:bodyPr/>
        <a:lstStyle/>
        <a:p>
          <a:endParaRPr lang="lv-LV"/>
        </a:p>
      </dgm:t>
    </dgm:pt>
    <dgm:pt modelId="{7427F943-5E6C-40B8-86DB-49B551454AF0}" type="sibTrans" cxnId="{43E50D3C-5E76-4C32-969A-62E6B46BDBF9}">
      <dgm:prSet/>
      <dgm:spPr/>
      <dgm:t>
        <a:bodyPr/>
        <a:lstStyle/>
        <a:p>
          <a:endParaRPr lang="lv-LV"/>
        </a:p>
      </dgm:t>
    </dgm:pt>
    <dgm:pt modelId="{67A3F8AD-336B-4540-A3F7-42857BFD369F}">
      <dgm:prSet phldrT="[Text]" phldr="1"/>
      <dgm:spPr/>
      <dgm:t>
        <a:bodyPr/>
        <a:lstStyle/>
        <a:p>
          <a:endParaRPr lang="lv-LV"/>
        </a:p>
      </dgm:t>
    </dgm:pt>
    <dgm:pt modelId="{21A3CF63-1E0B-4977-859B-D741CB21DD39}" type="parTrans" cxnId="{ABF1CD99-334B-4FE3-B185-8EC4B57BA337}">
      <dgm:prSet/>
      <dgm:spPr/>
      <dgm:t>
        <a:bodyPr/>
        <a:lstStyle/>
        <a:p>
          <a:endParaRPr lang="lv-LV"/>
        </a:p>
      </dgm:t>
    </dgm:pt>
    <dgm:pt modelId="{5459B888-A629-4E3F-8C75-4D7BE097E323}" type="sibTrans" cxnId="{ABF1CD99-334B-4FE3-B185-8EC4B57BA337}">
      <dgm:prSet/>
      <dgm:spPr/>
      <dgm:t>
        <a:bodyPr/>
        <a:lstStyle/>
        <a:p>
          <a:endParaRPr lang="lv-LV"/>
        </a:p>
      </dgm:t>
    </dgm:pt>
    <dgm:pt modelId="{C972A156-C765-4500-885C-0F5E5D31CCD9}">
      <dgm:prSet phldrT="[Text]" phldr="1"/>
      <dgm:spPr/>
      <dgm:t>
        <a:bodyPr/>
        <a:lstStyle/>
        <a:p>
          <a:endParaRPr lang="lv-LV" dirty="0"/>
        </a:p>
      </dgm:t>
    </dgm:pt>
    <dgm:pt modelId="{A851AA82-8B08-4EA6-A7C9-A014E75ABBF7}" type="parTrans" cxnId="{F38501AC-B1BD-4432-9BCA-67ADF9074647}">
      <dgm:prSet/>
      <dgm:spPr/>
      <dgm:t>
        <a:bodyPr/>
        <a:lstStyle/>
        <a:p>
          <a:endParaRPr lang="lv-LV"/>
        </a:p>
      </dgm:t>
    </dgm:pt>
    <dgm:pt modelId="{90506B28-734E-4297-B0C7-F6F2192730AF}" type="sibTrans" cxnId="{F38501AC-B1BD-4432-9BCA-67ADF9074647}">
      <dgm:prSet/>
      <dgm:spPr/>
      <dgm:t>
        <a:bodyPr/>
        <a:lstStyle/>
        <a:p>
          <a:endParaRPr lang="lv-LV"/>
        </a:p>
      </dgm:t>
    </dgm:pt>
    <dgm:pt modelId="{7A9E8291-B08D-4907-8408-6FB320964BDE}">
      <dgm:prSet phldrT="[Text]" phldr="1"/>
      <dgm:spPr/>
      <dgm:t>
        <a:bodyPr/>
        <a:lstStyle/>
        <a:p>
          <a:endParaRPr lang="lv-LV"/>
        </a:p>
      </dgm:t>
    </dgm:pt>
    <dgm:pt modelId="{551CDAD7-72E7-4C5F-9323-16E6DE6DA381}" type="parTrans" cxnId="{10C084BB-76DB-4BFE-91F3-E3F1960F8C33}">
      <dgm:prSet/>
      <dgm:spPr/>
      <dgm:t>
        <a:bodyPr/>
        <a:lstStyle/>
        <a:p>
          <a:endParaRPr lang="lv-LV"/>
        </a:p>
      </dgm:t>
    </dgm:pt>
    <dgm:pt modelId="{2743E055-111C-4F1C-B268-271B06F6DEB3}" type="sibTrans" cxnId="{10C084BB-76DB-4BFE-91F3-E3F1960F8C33}">
      <dgm:prSet/>
      <dgm:spPr/>
      <dgm:t>
        <a:bodyPr/>
        <a:lstStyle/>
        <a:p>
          <a:endParaRPr lang="lv-LV"/>
        </a:p>
      </dgm:t>
    </dgm:pt>
    <dgm:pt modelId="{41370FC4-EBAF-40C5-AB61-6BC9D622D199}" type="pres">
      <dgm:prSet presAssocID="{FA669CB9-1A82-4862-A8BE-A64F3A2C2C7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FC3BF2-72C6-41FF-90E9-AB790445E839}" type="pres">
      <dgm:prSet presAssocID="{9E0D9DCB-D5E9-4F6F-B3FA-2FD1A551F12A}" presName="centerShape" presStyleLbl="node0" presStyleIdx="0" presStyleCnt="1"/>
      <dgm:spPr/>
    </dgm:pt>
    <dgm:pt modelId="{809E722A-010B-4BC9-9CCC-E015A6D0D8D7}" type="pres">
      <dgm:prSet presAssocID="{1428D878-9CE3-4061-9B67-7C7C43050733}" presName="node" presStyleLbl="node1" presStyleIdx="0" presStyleCnt="4">
        <dgm:presLayoutVars>
          <dgm:bulletEnabled val="1"/>
        </dgm:presLayoutVars>
      </dgm:prSet>
      <dgm:spPr/>
    </dgm:pt>
    <dgm:pt modelId="{52BA95F7-2638-44FA-AFDB-264C51C8DEE3}" type="pres">
      <dgm:prSet presAssocID="{1428D878-9CE3-4061-9B67-7C7C43050733}" presName="dummy" presStyleCnt="0"/>
      <dgm:spPr/>
    </dgm:pt>
    <dgm:pt modelId="{F57FBAF6-E85A-4CE3-B7F2-FE277073F594}" type="pres">
      <dgm:prSet presAssocID="{7427F943-5E6C-40B8-86DB-49B551454AF0}" presName="sibTrans" presStyleLbl="sibTrans2D1" presStyleIdx="0" presStyleCnt="4"/>
      <dgm:spPr/>
    </dgm:pt>
    <dgm:pt modelId="{20591500-C5DA-4B56-B3DA-9E42C3AEAD9F}" type="pres">
      <dgm:prSet presAssocID="{67A3F8AD-336B-4540-A3F7-42857BFD369F}" presName="node" presStyleLbl="node1" presStyleIdx="1" presStyleCnt="4">
        <dgm:presLayoutVars>
          <dgm:bulletEnabled val="1"/>
        </dgm:presLayoutVars>
      </dgm:prSet>
      <dgm:spPr/>
    </dgm:pt>
    <dgm:pt modelId="{C5F05A3C-E09C-4569-A88A-4F40F5AFDA69}" type="pres">
      <dgm:prSet presAssocID="{67A3F8AD-336B-4540-A3F7-42857BFD369F}" presName="dummy" presStyleCnt="0"/>
      <dgm:spPr/>
    </dgm:pt>
    <dgm:pt modelId="{03D1C355-3B66-44C2-97FB-77F2050C7F46}" type="pres">
      <dgm:prSet presAssocID="{5459B888-A629-4E3F-8C75-4D7BE097E323}" presName="sibTrans" presStyleLbl="sibTrans2D1" presStyleIdx="1" presStyleCnt="4"/>
      <dgm:spPr/>
    </dgm:pt>
    <dgm:pt modelId="{7548DE57-FE7A-4A87-B13D-B873F8E04FD3}" type="pres">
      <dgm:prSet presAssocID="{C972A156-C765-4500-885C-0F5E5D31CCD9}" presName="node" presStyleLbl="node1" presStyleIdx="2" presStyleCnt="4">
        <dgm:presLayoutVars>
          <dgm:bulletEnabled val="1"/>
        </dgm:presLayoutVars>
      </dgm:prSet>
      <dgm:spPr/>
    </dgm:pt>
    <dgm:pt modelId="{66BEBBEB-1587-4739-AF43-B63A5DECDE96}" type="pres">
      <dgm:prSet presAssocID="{C972A156-C765-4500-885C-0F5E5D31CCD9}" presName="dummy" presStyleCnt="0"/>
      <dgm:spPr/>
    </dgm:pt>
    <dgm:pt modelId="{9EC776F2-6766-4650-B282-C9D9D347DB49}" type="pres">
      <dgm:prSet presAssocID="{90506B28-734E-4297-B0C7-F6F2192730AF}" presName="sibTrans" presStyleLbl="sibTrans2D1" presStyleIdx="2" presStyleCnt="4"/>
      <dgm:spPr/>
    </dgm:pt>
    <dgm:pt modelId="{64002B29-CB59-4D07-8AE1-2ABCA6F71B9F}" type="pres">
      <dgm:prSet presAssocID="{7A9E8291-B08D-4907-8408-6FB320964BDE}" presName="node" presStyleLbl="node1" presStyleIdx="3" presStyleCnt="4">
        <dgm:presLayoutVars>
          <dgm:bulletEnabled val="1"/>
        </dgm:presLayoutVars>
      </dgm:prSet>
      <dgm:spPr/>
    </dgm:pt>
    <dgm:pt modelId="{7DC2560D-606F-4863-B74F-A75C36DB8F4A}" type="pres">
      <dgm:prSet presAssocID="{7A9E8291-B08D-4907-8408-6FB320964BDE}" presName="dummy" presStyleCnt="0"/>
      <dgm:spPr/>
    </dgm:pt>
    <dgm:pt modelId="{849D502C-41ED-4BE4-9483-F1C883773964}" type="pres">
      <dgm:prSet presAssocID="{2743E055-111C-4F1C-B268-271B06F6DEB3}" presName="sibTrans" presStyleLbl="sibTrans2D1" presStyleIdx="3" presStyleCnt="4"/>
      <dgm:spPr/>
    </dgm:pt>
  </dgm:ptLst>
  <dgm:cxnLst>
    <dgm:cxn modelId="{B72D9309-3571-4B17-ABFB-0CAAA6875FCA}" type="presOf" srcId="{C972A156-C765-4500-885C-0F5E5D31CCD9}" destId="{7548DE57-FE7A-4A87-B13D-B873F8E04FD3}" srcOrd="0" destOrd="0" presId="urn:microsoft.com/office/officeart/2005/8/layout/radial6"/>
    <dgm:cxn modelId="{E7640F1D-4C92-48E3-AFD2-E806E06C5CA8}" type="presOf" srcId="{7427F943-5E6C-40B8-86DB-49B551454AF0}" destId="{F57FBAF6-E85A-4CE3-B7F2-FE277073F594}" srcOrd="0" destOrd="0" presId="urn:microsoft.com/office/officeart/2005/8/layout/radial6"/>
    <dgm:cxn modelId="{63A89B31-9E6F-44B9-92DA-9E5FCCDAE0BF}" type="presOf" srcId="{7A9E8291-B08D-4907-8408-6FB320964BDE}" destId="{64002B29-CB59-4D07-8AE1-2ABCA6F71B9F}" srcOrd="0" destOrd="0" presId="urn:microsoft.com/office/officeart/2005/8/layout/radial6"/>
    <dgm:cxn modelId="{64CDF033-A4DE-47CC-A1C9-E079F4B6FC58}" type="presOf" srcId="{FA669CB9-1A82-4862-A8BE-A64F3A2C2C7B}" destId="{41370FC4-EBAF-40C5-AB61-6BC9D622D199}" srcOrd="0" destOrd="0" presId="urn:microsoft.com/office/officeart/2005/8/layout/radial6"/>
    <dgm:cxn modelId="{43E50D3C-5E76-4C32-969A-62E6B46BDBF9}" srcId="{9E0D9DCB-D5E9-4F6F-B3FA-2FD1A551F12A}" destId="{1428D878-9CE3-4061-9B67-7C7C43050733}" srcOrd="0" destOrd="0" parTransId="{25B4A550-0874-47DE-A439-D8B884007C8D}" sibTransId="{7427F943-5E6C-40B8-86DB-49B551454AF0}"/>
    <dgm:cxn modelId="{B061A747-1AC6-4DFF-AEDF-910DAC415D5D}" type="presOf" srcId="{9E0D9DCB-D5E9-4F6F-B3FA-2FD1A551F12A}" destId="{A4FC3BF2-72C6-41FF-90E9-AB790445E839}" srcOrd="0" destOrd="0" presId="urn:microsoft.com/office/officeart/2005/8/layout/radial6"/>
    <dgm:cxn modelId="{74E46A79-B77D-493D-B647-16AE4D350982}" type="presOf" srcId="{1428D878-9CE3-4061-9B67-7C7C43050733}" destId="{809E722A-010B-4BC9-9CCC-E015A6D0D8D7}" srcOrd="0" destOrd="0" presId="urn:microsoft.com/office/officeart/2005/8/layout/radial6"/>
    <dgm:cxn modelId="{A81D097F-602D-4971-B52E-6D570C64C377}" srcId="{FA669CB9-1A82-4862-A8BE-A64F3A2C2C7B}" destId="{9E0D9DCB-D5E9-4F6F-B3FA-2FD1A551F12A}" srcOrd="0" destOrd="0" parTransId="{9898A173-849D-41DB-B7DA-CDDD584B3C8E}" sibTransId="{0F6F7BF5-D9A9-46EA-807A-A3F2006E57C7}"/>
    <dgm:cxn modelId="{DFA5D793-BDAC-4289-85F1-90098AB458B0}" type="presOf" srcId="{2743E055-111C-4F1C-B268-271B06F6DEB3}" destId="{849D502C-41ED-4BE4-9483-F1C883773964}" srcOrd="0" destOrd="0" presId="urn:microsoft.com/office/officeart/2005/8/layout/radial6"/>
    <dgm:cxn modelId="{ABF1CD99-334B-4FE3-B185-8EC4B57BA337}" srcId="{9E0D9DCB-D5E9-4F6F-B3FA-2FD1A551F12A}" destId="{67A3F8AD-336B-4540-A3F7-42857BFD369F}" srcOrd="1" destOrd="0" parTransId="{21A3CF63-1E0B-4977-859B-D741CB21DD39}" sibTransId="{5459B888-A629-4E3F-8C75-4D7BE097E323}"/>
    <dgm:cxn modelId="{F38501AC-B1BD-4432-9BCA-67ADF9074647}" srcId="{9E0D9DCB-D5E9-4F6F-B3FA-2FD1A551F12A}" destId="{C972A156-C765-4500-885C-0F5E5D31CCD9}" srcOrd="2" destOrd="0" parTransId="{A851AA82-8B08-4EA6-A7C9-A014E75ABBF7}" sibTransId="{90506B28-734E-4297-B0C7-F6F2192730AF}"/>
    <dgm:cxn modelId="{CE2FF9BA-4883-4E9C-8068-F89E64CB4271}" type="presOf" srcId="{67A3F8AD-336B-4540-A3F7-42857BFD369F}" destId="{20591500-C5DA-4B56-B3DA-9E42C3AEAD9F}" srcOrd="0" destOrd="0" presId="urn:microsoft.com/office/officeart/2005/8/layout/radial6"/>
    <dgm:cxn modelId="{10C084BB-76DB-4BFE-91F3-E3F1960F8C33}" srcId="{9E0D9DCB-D5E9-4F6F-B3FA-2FD1A551F12A}" destId="{7A9E8291-B08D-4907-8408-6FB320964BDE}" srcOrd="3" destOrd="0" parTransId="{551CDAD7-72E7-4C5F-9323-16E6DE6DA381}" sibTransId="{2743E055-111C-4F1C-B268-271B06F6DEB3}"/>
    <dgm:cxn modelId="{E7B0B7F4-7BC5-4BAD-8340-A00B0949AFC8}" type="presOf" srcId="{5459B888-A629-4E3F-8C75-4D7BE097E323}" destId="{03D1C355-3B66-44C2-97FB-77F2050C7F46}" srcOrd="0" destOrd="0" presId="urn:microsoft.com/office/officeart/2005/8/layout/radial6"/>
    <dgm:cxn modelId="{066291FA-D746-488E-8DE0-14CCB04EEAB9}" type="presOf" srcId="{90506B28-734E-4297-B0C7-F6F2192730AF}" destId="{9EC776F2-6766-4650-B282-C9D9D347DB49}" srcOrd="0" destOrd="0" presId="urn:microsoft.com/office/officeart/2005/8/layout/radial6"/>
    <dgm:cxn modelId="{26DE7749-18AC-424A-AD37-CF004B8C9121}" type="presParOf" srcId="{41370FC4-EBAF-40C5-AB61-6BC9D622D199}" destId="{A4FC3BF2-72C6-41FF-90E9-AB790445E839}" srcOrd="0" destOrd="0" presId="urn:microsoft.com/office/officeart/2005/8/layout/radial6"/>
    <dgm:cxn modelId="{403ECCA9-C740-48A1-9B69-604711B46A6C}" type="presParOf" srcId="{41370FC4-EBAF-40C5-AB61-6BC9D622D199}" destId="{809E722A-010B-4BC9-9CCC-E015A6D0D8D7}" srcOrd="1" destOrd="0" presId="urn:microsoft.com/office/officeart/2005/8/layout/radial6"/>
    <dgm:cxn modelId="{C28C246C-4008-49B3-A75F-585618B6A9CB}" type="presParOf" srcId="{41370FC4-EBAF-40C5-AB61-6BC9D622D199}" destId="{52BA95F7-2638-44FA-AFDB-264C51C8DEE3}" srcOrd="2" destOrd="0" presId="urn:microsoft.com/office/officeart/2005/8/layout/radial6"/>
    <dgm:cxn modelId="{AE4E39C8-2963-427C-A16E-AD303D31E774}" type="presParOf" srcId="{41370FC4-EBAF-40C5-AB61-6BC9D622D199}" destId="{F57FBAF6-E85A-4CE3-B7F2-FE277073F594}" srcOrd="3" destOrd="0" presId="urn:microsoft.com/office/officeart/2005/8/layout/radial6"/>
    <dgm:cxn modelId="{841908A9-E148-498E-BD46-F3C57EE3C5CA}" type="presParOf" srcId="{41370FC4-EBAF-40C5-AB61-6BC9D622D199}" destId="{20591500-C5DA-4B56-B3DA-9E42C3AEAD9F}" srcOrd="4" destOrd="0" presId="urn:microsoft.com/office/officeart/2005/8/layout/radial6"/>
    <dgm:cxn modelId="{13A333EF-E2AF-4F2A-A59F-F142E47DACD3}" type="presParOf" srcId="{41370FC4-EBAF-40C5-AB61-6BC9D622D199}" destId="{C5F05A3C-E09C-4569-A88A-4F40F5AFDA69}" srcOrd="5" destOrd="0" presId="urn:microsoft.com/office/officeart/2005/8/layout/radial6"/>
    <dgm:cxn modelId="{D63EB396-EB66-45A5-B8EB-6C2FE1F8216E}" type="presParOf" srcId="{41370FC4-EBAF-40C5-AB61-6BC9D622D199}" destId="{03D1C355-3B66-44C2-97FB-77F2050C7F46}" srcOrd="6" destOrd="0" presId="urn:microsoft.com/office/officeart/2005/8/layout/radial6"/>
    <dgm:cxn modelId="{573B7136-4A05-4912-A185-CAE5BAE3320D}" type="presParOf" srcId="{41370FC4-EBAF-40C5-AB61-6BC9D622D199}" destId="{7548DE57-FE7A-4A87-B13D-B873F8E04FD3}" srcOrd="7" destOrd="0" presId="urn:microsoft.com/office/officeart/2005/8/layout/radial6"/>
    <dgm:cxn modelId="{65F2911A-B5EC-4E8B-9AF9-69691ADD7EFB}" type="presParOf" srcId="{41370FC4-EBAF-40C5-AB61-6BC9D622D199}" destId="{66BEBBEB-1587-4739-AF43-B63A5DECDE96}" srcOrd="8" destOrd="0" presId="urn:microsoft.com/office/officeart/2005/8/layout/radial6"/>
    <dgm:cxn modelId="{EC8CF494-9897-483D-B58A-2B9486021848}" type="presParOf" srcId="{41370FC4-EBAF-40C5-AB61-6BC9D622D199}" destId="{9EC776F2-6766-4650-B282-C9D9D347DB49}" srcOrd="9" destOrd="0" presId="urn:microsoft.com/office/officeart/2005/8/layout/radial6"/>
    <dgm:cxn modelId="{54117AD4-B42A-42EA-BF0F-A2E86B8F0808}" type="presParOf" srcId="{41370FC4-EBAF-40C5-AB61-6BC9D622D199}" destId="{64002B29-CB59-4D07-8AE1-2ABCA6F71B9F}" srcOrd="10" destOrd="0" presId="urn:microsoft.com/office/officeart/2005/8/layout/radial6"/>
    <dgm:cxn modelId="{EA3104D6-DA66-465A-BB36-713969E66368}" type="presParOf" srcId="{41370FC4-EBAF-40C5-AB61-6BC9D622D199}" destId="{7DC2560D-606F-4863-B74F-A75C36DB8F4A}" srcOrd="11" destOrd="0" presId="urn:microsoft.com/office/officeart/2005/8/layout/radial6"/>
    <dgm:cxn modelId="{1894983D-A1B8-4864-BF87-E98B8FE906E4}" type="presParOf" srcId="{41370FC4-EBAF-40C5-AB61-6BC9D622D199}" destId="{849D502C-41ED-4BE4-9483-F1C88377396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6B946-9F29-4340-83AD-4EEC769CDB52}">
      <dsp:nvSpPr>
        <dsp:cNvPr id="0" name=""/>
        <dsp:cNvSpPr/>
      </dsp:nvSpPr>
      <dsp:spPr>
        <a:xfrm>
          <a:off x="5759" y="512251"/>
          <a:ext cx="1721494" cy="10328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Sensorās sajūtas pārslodze</a:t>
          </a:r>
        </a:p>
      </dsp:txBody>
      <dsp:txXfrm>
        <a:off x="36011" y="542503"/>
        <a:ext cx="1660990" cy="972392"/>
      </dsp:txXfrm>
    </dsp:sp>
    <dsp:sp modelId="{5C7F0927-D914-47CD-80E4-295E21586E7A}">
      <dsp:nvSpPr>
        <dsp:cNvPr id="0" name=""/>
        <dsp:cNvSpPr/>
      </dsp:nvSpPr>
      <dsp:spPr>
        <a:xfrm>
          <a:off x="1899404" y="815234"/>
          <a:ext cx="364956" cy="426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600" kern="1200"/>
        </a:p>
      </dsp:txBody>
      <dsp:txXfrm>
        <a:off x="1899404" y="900620"/>
        <a:ext cx="255469" cy="256158"/>
      </dsp:txXfrm>
    </dsp:sp>
    <dsp:sp modelId="{F3CF71E6-D8AC-4B6A-84A0-EBE940CF25AE}">
      <dsp:nvSpPr>
        <dsp:cNvPr id="0" name=""/>
        <dsp:cNvSpPr/>
      </dsp:nvSpPr>
      <dsp:spPr>
        <a:xfrm>
          <a:off x="2415852" y="512251"/>
          <a:ext cx="1721494" cy="1032896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Motoro prasmju traucējumi</a:t>
          </a:r>
        </a:p>
      </dsp:txBody>
      <dsp:txXfrm>
        <a:off x="2446104" y="542503"/>
        <a:ext cx="1660990" cy="972392"/>
      </dsp:txXfrm>
    </dsp:sp>
    <dsp:sp modelId="{2C44E0F6-EC18-499D-A748-84B550EB9FD2}">
      <dsp:nvSpPr>
        <dsp:cNvPr id="0" name=""/>
        <dsp:cNvSpPr/>
      </dsp:nvSpPr>
      <dsp:spPr>
        <a:xfrm>
          <a:off x="4309496" y="815234"/>
          <a:ext cx="364956" cy="426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600" kern="1200"/>
        </a:p>
      </dsp:txBody>
      <dsp:txXfrm>
        <a:off x="4309496" y="900620"/>
        <a:ext cx="255469" cy="256158"/>
      </dsp:txXfrm>
    </dsp:sp>
    <dsp:sp modelId="{F7A3425A-D9B4-4468-8D26-4848604DFCCE}">
      <dsp:nvSpPr>
        <dsp:cNvPr id="0" name=""/>
        <dsp:cNvSpPr/>
      </dsp:nvSpPr>
      <dsp:spPr>
        <a:xfrm>
          <a:off x="4825945" y="512251"/>
          <a:ext cx="1721494" cy="1032896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Trūkst izpratnes kāpēc jāģērbjas</a:t>
          </a:r>
        </a:p>
      </dsp:txBody>
      <dsp:txXfrm>
        <a:off x="4856197" y="542503"/>
        <a:ext cx="1660990" cy="972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D502C-41ED-4BE4-9483-F1C883773964}">
      <dsp:nvSpPr>
        <dsp:cNvPr id="0" name=""/>
        <dsp:cNvSpPr/>
      </dsp:nvSpPr>
      <dsp:spPr>
        <a:xfrm>
          <a:off x="1773729" y="668829"/>
          <a:ext cx="4453540" cy="4453540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776F2-6766-4650-B282-C9D9D347DB49}">
      <dsp:nvSpPr>
        <dsp:cNvPr id="0" name=""/>
        <dsp:cNvSpPr/>
      </dsp:nvSpPr>
      <dsp:spPr>
        <a:xfrm>
          <a:off x="1773729" y="668829"/>
          <a:ext cx="4453540" cy="4453540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1C355-3B66-44C2-97FB-77F2050C7F46}">
      <dsp:nvSpPr>
        <dsp:cNvPr id="0" name=""/>
        <dsp:cNvSpPr/>
      </dsp:nvSpPr>
      <dsp:spPr>
        <a:xfrm>
          <a:off x="1773729" y="668829"/>
          <a:ext cx="4453540" cy="4453540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FBAF6-E85A-4CE3-B7F2-FE277073F594}">
      <dsp:nvSpPr>
        <dsp:cNvPr id="0" name=""/>
        <dsp:cNvSpPr/>
      </dsp:nvSpPr>
      <dsp:spPr>
        <a:xfrm>
          <a:off x="1773729" y="668829"/>
          <a:ext cx="4453540" cy="4453540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C3BF2-72C6-41FF-90E9-AB790445E839}">
      <dsp:nvSpPr>
        <dsp:cNvPr id="0" name=""/>
        <dsp:cNvSpPr/>
      </dsp:nvSpPr>
      <dsp:spPr>
        <a:xfrm>
          <a:off x="2974981" y="1870081"/>
          <a:ext cx="2051037" cy="2051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4600" kern="1200" dirty="0"/>
        </a:p>
      </dsp:txBody>
      <dsp:txXfrm>
        <a:off x="3275348" y="2170448"/>
        <a:ext cx="1450303" cy="1450303"/>
      </dsp:txXfrm>
    </dsp:sp>
    <dsp:sp modelId="{809E722A-010B-4BC9-9CCC-E015A6D0D8D7}">
      <dsp:nvSpPr>
        <dsp:cNvPr id="0" name=""/>
        <dsp:cNvSpPr/>
      </dsp:nvSpPr>
      <dsp:spPr>
        <a:xfrm>
          <a:off x="3282636" y="2652"/>
          <a:ext cx="1435726" cy="1435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3200" kern="1200"/>
        </a:p>
      </dsp:txBody>
      <dsp:txXfrm>
        <a:off x="3492893" y="212909"/>
        <a:ext cx="1015212" cy="1015212"/>
      </dsp:txXfrm>
    </dsp:sp>
    <dsp:sp modelId="{20591500-C5DA-4B56-B3DA-9E42C3AEAD9F}">
      <dsp:nvSpPr>
        <dsp:cNvPr id="0" name=""/>
        <dsp:cNvSpPr/>
      </dsp:nvSpPr>
      <dsp:spPr>
        <a:xfrm>
          <a:off x="5457720" y="2177736"/>
          <a:ext cx="1435726" cy="1435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3200" kern="1200"/>
        </a:p>
      </dsp:txBody>
      <dsp:txXfrm>
        <a:off x="5667977" y="2387993"/>
        <a:ext cx="1015212" cy="1015212"/>
      </dsp:txXfrm>
    </dsp:sp>
    <dsp:sp modelId="{7548DE57-FE7A-4A87-B13D-B873F8E04FD3}">
      <dsp:nvSpPr>
        <dsp:cNvPr id="0" name=""/>
        <dsp:cNvSpPr/>
      </dsp:nvSpPr>
      <dsp:spPr>
        <a:xfrm>
          <a:off x="3282636" y="4352820"/>
          <a:ext cx="1435726" cy="1435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3200" kern="1200" dirty="0"/>
        </a:p>
      </dsp:txBody>
      <dsp:txXfrm>
        <a:off x="3492893" y="4563077"/>
        <a:ext cx="1015212" cy="1015212"/>
      </dsp:txXfrm>
    </dsp:sp>
    <dsp:sp modelId="{64002B29-CB59-4D07-8AE1-2ABCA6F71B9F}">
      <dsp:nvSpPr>
        <dsp:cNvPr id="0" name=""/>
        <dsp:cNvSpPr/>
      </dsp:nvSpPr>
      <dsp:spPr>
        <a:xfrm>
          <a:off x="1107552" y="2177736"/>
          <a:ext cx="1435726" cy="1435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3200" kern="1200"/>
        </a:p>
      </dsp:txBody>
      <dsp:txXfrm>
        <a:off x="1317809" y="2387993"/>
        <a:ext cx="1015212" cy="1015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A6199-4098-4DEE-A6EB-D893C7FFF750}" type="datetimeFigureOut">
              <a:rPr lang="lv-LV" smtClean="0"/>
              <a:t>30.10.2020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9198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4EA85-A136-4DAB-9956-947FBC15C29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506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50032" y="461899"/>
            <a:ext cx="404393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503" y="2115692"/>
            <a:ext cx="3728085" cy="3700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72838" y="1978533"/>
            <a:ext cx="3891915" cy="3837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9099" y="192150"/>
            <a:ext cx="7705801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0064" y="1608785"/>
            <a:ext cx="8103870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0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image" Target="../media/image70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55.jpeg"/><Relationship Id="rId4" Type="http://schemas.openxmlformats.org/officeDocument/2006/relationships/image" Target="../media/image6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kc.gov.lv/lv/funkcionesanas-nespejas-un-veselibas-klasifikacija" TargetMode="External"/><Relationship Id="rId2" Type="http://schemas.openxmlformats.org/officeDocument/2006/relationships/hyperlink" Target="https://likumi.lv/doc.php?id=6848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sagepub.com/doi/abs/10.1177/000841749606300103" TargetMode="External"/><Relationship Id="rId4" Type="http://schemas.openxmlformats.org/officeDocument/2006/relationships/hyperlink" Target="http://autisms.lv/index.php/lv/piktogrammas-pozitivai-uzvedibai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ikumi.lv/doc.php?id=6848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6040" y="1219200"/>
            <a:ext cx="785076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lv-LV" sz="6000" spc="-475" dirty="0"/>
              <a:t>Vides un atbalsta specifika personām ar garīga rakstura trauccējumiem 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2956305" y="4866843"/>
            <a:ext cx="3345815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00" spc="-90" dirty="0">
                <a:solidFill>
                  <a:srgbClr val="888888"/>
                </a:solidFill>
                <a:latin typeface="Arial"/>
                <a:cs typeface="Arial"/>
              </a:rPr>
              <a:t>Sertificēts</a:t>
            </a:r>
            <a:r>
              <a:rPr sz="2700" spc="-18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88888"/>
                </a:solidFill>
                <a:latin typeface="Carlito"/>
                <a:cs typeface="Carlito"/>
              </a:rPr>
              <a:t>Ergoterapeits</a:t>
            </a:r>
            <a:endParaRPr sz="27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700" spc="-145" dirty="0">
                <a:solidFill>
                  <a:srgbClr val="888888"/>
                </a:solidFill>
                <a:latin typeface="Arial"/>
                <a:cs typeface="Arial"/>
              </a:rPr>
              <a:t>Lotārs</a:t>
            </a:r>
            <a:r>
              <a:rPr sz="2700" spc="-15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888888"/>
                </a:solidFill>
                <a:latin typeface="Carlito"/>
                <a:cs typeface="Carlito"/>
              </a:rPr>
              <a:t>Freivalds</a:t>
            </a:r>
            <a:endParaRPr sz="27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lang="lv-LV" sz="2700" spc="-280" dirty="0">
                <a:solidFill>
                  <a:srgbClr val="888888"/>
                </a:solidFill>
                <a:latin typeface="Arial"/>
                <a:cs typeface="Arial"/>
              </a:rPr>
              <a:t>Rūjiena</a:t>
            </a:r>
            <a:endParaRPr sz="27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700" spc="-5" dirty="0">
                <a:solidFill>
                  <a:srgbClr val="888888"/>
                </a:solidFill>
                <a:latin typeface="Carlito"/>
                <a:cs typeface="Carlito"/>
              </a:rPr>
              <a:t>20</a:t>
            </a:r>
            <a:r>
              <a:rPr lang="lv-LV" sz="2700" spc="-5" dirty="0">
                <a:solidFill>
                  <a:srgbClr val="888888"/>
                </a:solidFill>
                <a:latin typeface="Carlito"/>
                <a:cs typeface="Carlito"/>
              </a:rPr>
              <a:t>20</a:t>
            </a:r>
            <a:endParaRPr sz="27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333" y="461899"/>
            <a:ext cx="77228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0" dirty="0"/>
              <a:t>Intelektuālās </a:t>
            </a:r>
            <a:r>
              <a:rPr sz="4400" spc="-160" dirty="0"/>
              <a:t>attīstības</a:t>
            </a:r>
            <a:r>
              <a:rPr sz="4400" spc="-300" dirty="0"/>
              <a:t> </a:t>
            </a:r>
            <a:r>
              <a:rPr sz="4400" spc="-100" dirty="0"/>
              <a:t>traucējumi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8210"/>
            <a:ext cx="8074659" cy="4994316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43935">
              <a:lnSpc>
                <a:spcPct val="100000"/>
              </a:lnSpc>
              <a:spcBef>
                <a:spcPts val="885"/>
              </a:spcBef>
            </a:pPr>
            <a:r>
              <a:rPr sz="3200" spc="-30" dirty="0">
                <a:cs typeface="Carlito"/>
              </a:rPr>
              <a:t>Redze</a:t>
            </a:r>
            <a:endParaRPr sz="3200" dirty="0">
              <a:cs typeface="Carlito"/>
            </a:endParaRPr>
          </a:p>
          <a:p>
            <a:pPr marL="469900" marR="6985" indent="-457200">
              <a:lnSpc>
                <a:spcPct val="100000"/>
              </a:lnSpc>
              <a:spcBef>
                <a:spcPts val="73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90" dirty="0">
                <a:cs typeface="Arial"/>
              </a:rPr>
              <a:t>Izkropļota </a:t>
            </a:r>
            <a:r>
              <a:rPr sz="3200" spc="-20" dirty="0">
                <a:cs typeface="Carlito"/>
              </a:rPr>
              <a:t>redzes </a:t>
            </a:r>
            <a:r>
              <a:rPr sz="3200" spc="-15" dirty="0">
                <a:cs typeface="Carlito"/>
              </a:rPr>
              <a:t>uztvere </a:t>
            </a:r>
            <a:r>
              <a:rPr sz="3200" i="1" spc="-5" dirty="0">
                <a:cs typeface="Carlito"/>
              </a:rPr>
              <a:t>(nepieciešams </a:t>
            </a:r>
            <a:r>
              <a:rPr sz="3200" i="1" spc="-30" dirty="0">
                <a:cs typeface="Carlito"/>
              </a:rPr>
              <a:t>kontrasts  </a:t>
            </a:r>
            <a:r>
              <a:rPr sz="3200" i="1" dirty="0">
                <a:cs typeface="Carlito"/>
              </a:rPr>
              <a:t>vai </a:t>
            </a:r>
            <a:r>
              <a:rPr sz="3200" i="1" spc="-5" dirty="0">
                <a:cs typeface="Carlito"/>
              </a:rPr>
              <a:t>traucē </a:t>
            </a:r>
            <a:r>
              <a:rPr sz="3200" i="1" spc="-10" dirty="0">
                <a:cs typeface="Carlito"/>
              </a:rPr>
              <a:t>spilgta</a:t>
            </a:r>
            <a:r>
              <a:rPr sz="3200" i="1" spc="-65" dirty="0">
                <a:cs typeface="Carlito"/>
              </a:rPr>
              <a:t> </a:t>
            </a:r>
            <a:r>
              <a:rPr sz="3200" i="1" dirty="0">
                <a:cs typeface="Carlito"/>
              </a:rPr>
              <a:t>gaisma)</a:t>
            </a:r>
            <a:r>
              <a:rPr sz="3200" dirty="0">
                <a:cs typeface="Carlito"/>
              </a:rPr>
              <a:t>;</a:t>
            </a: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45" dirty="0">
                <a:cs typeface="Arial"/>
              </a:rPr>
              <a:t>Centrālā </a:t>
            </a:r>
            <a:r>
              <a:rPr sz="3200" spc="-25" dirty="0">
                <a:cs typeface="Carlito"/>
              </a:rPr>
              <a:t>redze </a:t>
            </a:r>
            <a:r>
              <a:rPr sz="3200" spc="-5" dirty="0">
                <a:cs typeface="Carlito"/>
              </a:rPr>
              <a:t>aizmiglota </a:t>
            </a:r>
            <a:r>
              <a:rPr sz="3200" spc="-85" dirty="0">
                <a:cs typeface="Arial"/>
              </a:rPr>
              <a:t>perifērā</a:t>
            </a:r>
            <a:r>
              <a:rPr sz="3200" spc="-204" dirty="0">
                <a:cs typeface="Arial"/>
              </a:rPr>
              <a:t> </a:t>
            </a:r>
            <a:r>
              <a:rPr sz="3200" dirty="0">
                <a:cs typeface="Carlito"/>
              </a:rPr>
              <a:t>asa;</a:t>
            </a:r>
          </a:p>
          <a:p>
            <a:pPr marL="469900" indent="-457200">
              <a:lnSpc>
                <a:spcPct val="100000"/>
              </a:lnSpc>
              <a:spcBef>
                <a:spcPts val="72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45" dirty="0">
                <a:cs typeface="Arial"/>
              </a:rPr>
              <a:t>Centrālā </a:t>
            </a:r>
            <a:r>
              <a:rPr sz="3200" spc="-25" dirty="0">
                <a:cs typeface="Carlito"/>
              </a:rPr>
              <a:t>redze </a:t>
            </a:r>
            <a:r>
              <a:rPr sz="3200" dirty="0">
                <a:cs typeface="Carlito"/>
              </a:rPr>
              <a:t>asa </a:t>
            </a:r>
            <a:r>
              <a:rPr sz="3200" spc="-85" dirty="0">
                <a:cs typeface="Arial"/>
              </a:rPr>
              <a:t>perifērā</a:t>
            </a:r>
            <a:r>
              <a:rPr sz="3200" spc="-204" dirty="0">
                <a:cs typeface="Arial"/>
              </a:rPr>
              <a:t> </a:t>
            </a:r>
            <a:r>
              <a:rPr sz="3200" spc="-5" dirty="0">
                <a:cs typeface="Carlito"/>
              </a:rPr>
              <a:t>aizmiglota;</a:t>
            </a:r>
            <a:endParaRPr sz="3200" dirty="0">
              <a:cs typeface="Carlito"/>
            </a:endParaRPr>
          </a:p>
          <a:p>
            <a:pPr marL="469900" marR="5080" indent="-457200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78890" algn="l"/>
                <a:tab pos="2763520" algn="l"/>
                <a:tab pos="4281805" algn="l"/>
                <a:tab pos="5053330" algn="l"/>
                <a:tab pos="5805805" algn="l"/>
                <a:tab pos="6800215" algn="l"/>
              </a:tabLst>
            </a:pPr>
            <a:r>
              <a:rPr sz="3200" spc="-465" dirty="0">
                <a:cs typeface="Arial"/>
              </a:rPr>
              <a:t>V</a:t>
            </a:r>
            <a:r>
              <a:rPr sz="3200" spc="-130" dirty="0">
                <a:cs typeface="Arial"/>
              </a:rPr>
              <a:t>ā</a:t>
            </a:r>
            <a:r>
              <a:rPr sz="3200" spc="-50" dirty="0">
                <a:cs typeface="Arial"/>
              </a:rPr>
              <a:t>j</a:t>
            </a:r>
            <a:r>
              <a:rPr sz="3200" spc="-235" dirty="0">
                <a:cs typeface="Arial"/>
              </a:rPr>
              <a:t>a</a:t>
            </a:r>
            <a:r>
              <a:rPr sz="3200" dirty="0">
                <a:cs typeface="Arial"/>
              </a:rPr>
              <a:t>	</a:t>
            </a:r>
            <a:r>
              <a:rPr sz="3200" spc="-110" dirty="0">
                <a:cs typeface="Arial"/>
              </a:rPr>
              <a:t>dzi</a:t>
            </a:r>
            <a:r>
              <a:rPr sz="3200" spc="-70" dirty="0">
                <a:cs typeface="Arial"/>
              </a:rPr>
              <a:t>ļ</a:t>
            </a:r>
            <a:r>
              <a:rPr sz="3200" spc="-160" dirty="0">
                <a:cs typeface="Arial"/>
              </a:rPr>
              <a:t>um</a:t>
            </a:r>
            <a:r>
              <a:rPr sz="3200" spc="-125" dirty="0">
                <a:cs typeface="Arial"/>
              </a:rPr>
              <a:t>a</a:t>
            </a:r>
            <a:r>
              <a:rPr sz="3200" dirty="0">
                <a:cs typeface="Arial"/>
              </a:rPr>
              <a:t>	</a:t>
            </a:r>
            <a:r>
              <a:rPr sz="3200" spc="-5" dirty="0">
                <a:cs typeface="Carlito"/>
              </a:rPr>
              <a:t>uz</a:t>
            </a:r>
            <a:r>
              <a:rPr sz="3200" spc="-15" dirty="0">
                <a:cs typeface="Carlito"/>
              </a:rPr>
              <a:t>t</a:t>
            </a:r>
            <a:r>
              <a:rPr sz="3200" spc="-25" dirty="0">
                <a:cs typeface="Carlito"/>
              </a:rPr>
              <a:t>v</a:t>
            </a:r>
            <a:r>
              <a:rPr sz="3200" dirty="0">
                <a:cs typeface="Carlito"/>
              </a:rPr>
              <a:t>e</a:t>
            </a:r>
            <a:r>
              <a:rPr sz="3200" spc="-45" dirty="0">
                <a:cs typeface="Carlito"/>
              </a:rPr>
              <a:t>r</a:t>
            </a:r>
            <a:r>
              <a:rPr sz="3200" dirty="0">
                <a:cs typeface="Carlito"/>
              </a:rPr>
              <a:t>e,	</a:t>
            </a:r>
            <a:r>
              <a:rPr sz="3200" spc="-45" dirty="0">
                <a:cs typeface="Carlito"/>
              </a:rPr>
              <a:t>k</a:t>
            </a:r>
            <a:r>
              <a:rPr sz="3200" dirty="0">
                <a:cs typeface="Carlito"/>
              </a:rPr>
              <a:t>as	</a:t>
            </a:r>
            <a:r>
              <a:rPr sz="3200" spc="-50" dirty="0">
                <a:cs typeface="Carlito"/>
              </a:rPr>
              <a:t>v</a:t>
            </a:r>
            <a:r>
              <a:rPr sz="3200" dirty="0">
                <a:cs typeface="Carlito"/>
              </a:rPr>
              <a:t>ar	</a:t>
            </a:r>
            <a:r>
              <a:rPr sz="3200" spc="-20" dirty="0">
                <a:cs typeface="Arial"/>
              </a:rPr>
              <a:t>r</a:t>
            </a:r>
            <a:r>
              <a:rPr sz="3200" spc="-75" dirty="0">
                <a:cs typeface="Arial"/>
              </a:rPr>
              <a:t>adīt</a:t>
            </a:r>
            <a:r>
              <a:rPr sz="3200" dirty="0">
                <a:cs typeface="Arial"/>
              </a:rPr>
              <a:t>	</a:t>
            </a:r>
            <a:r>
              <a:rPr sz="3200" spc="-60" dirty="0">
                <a:cs typeface="Arial"/>
              </a:rPr>
              <a:t>grūtī</a:t>
            </a:r>
            <a:r>
              <a:rPr sz="3200" spc="-70" dirty="0">
                <a:cs typeface="Arial"/>
              </a:rPr>
              <a:t>b</a:t>
            </a:r>
            <a:r>
              <a:rPr sz="3200" spc="-215" dirty="0">
                <a:cs typeface="Arial"/>
              </a:rPr>
              <a:t>as  </a:t>
            </a:r>
            <a:r>
              <a:rPr sz="3200" spc="-75" dirty="0">
                <a:cs typeface="Arial"/>
              </a:rPr>
              <a:t>pārvietoties, </a:t>
            </a:r>
            <a:r>
              <a:rPr sz="3200" spc="-120" dirty="0">
                <a:cs typeface="Arial"/>
              </a:rPr>
              <a:t>neveiklība, </a:t>
            </a:r>
            <a:r>
              <a:rPr sz="3200" spc="-140" dirty="0">
                <a:cs typeface="Arial"/>
              </a:rPr>
              <a:t>precīzi</a:t>
            </a:r>
            <a:r>
              <a:rPr sz="3200" spc="-320" dirty="0">
                <a:cs typeface="Arial"/>
              </a:rPr>
              <a:t> </a:t>
            </a:r>
            <a:r>
              <a:rPr sz="3200" spc="-35" dirty="0">
                <a:cs typeface="Arial"/>
              </a:rPr>
              <a:t>mest/ķert</a:t>
            </a:r>
            <a:r>
              <a:rPr sz="3200" spc="-35" dirty="0">
                <a:cs typeface="Carlito"/>
              </a:rPr>
              <a:t>.</a:t>
            </a:r>
            <a:endParaRPr sz="3200" dirty="0"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lv-LV" sz="3200" i="1" spc="-5" dirty="0">
                <a:cs typeface="Carlito"/>
              </a:rPr>
              <a:t>(</a:t>
            </a:r>
            <a:r>
              <a:rPr sz="3200" i="1" spc="-5" dirty="0" err="1">
                <a:cs typeface="Carlito"/>
              </a:rPr>
              <a:t>Saulesbrilles</a:t>
            </a:r>
            <a:r>
              <a:rPr sz="3200" i="1" spc="-5" dirty="0">
                <a:cs typeface="Carlito"/>
              </a:rPr>
              <a:t>, </a:t>
            </a:r>
            <a:r>
              <a:rPr sz="3200" i="1" spc="-15" dirty="0">
                <a:cs typeface="Carlito"/>
              </a:rPr>
              <a:t>norobežojošas </a:t>
            </a:r>
            <a:r>
              <a:rPr sz="3200" i="1" spc="-5" dirty="0">
                <a:cs typeface="Carlito"/>
              </a:rPr>
              <a:t>sienas </a:t>
            </a:r>
            <a:r>
              <a:rPr sz="3200" i="1" dirty="0" err="1">
                <a:cs typeface="Carlito"/>
              </a:rPr>
              <a:t>darba</a:t>
            </a:r>
            <a:r>
              <a:rPr sz="3200" i="1" spc="-65" dirty="0">
                <a:cs typeface="Carlito"/>
              </a:rPr>
              <a:t> </a:t>
            </a:r>
            <a:r>
              <a:rPr sz="3200" i="1" dirty="0" err="1">
                <a:cs typeface="Carlito"/>
              </a:rPr>
              <a:t>galdam</a:t>
            </a:r>
            <a:r>
              <a:rPr lang="lv-LV" sz="3200" i="1" dirty="0">
                <a:cs typeface="Carlito"/>
              </a:rPr>
              <a:t>, darba vietas pielāgošana)</a:t>
            </a:r>
            <a:endParaRPr sz="3200" dirty="0"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333" y="461899"/>
            <a:ext cx="77228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0" dirty="0"/>
              <a:t>Intelektuālās </a:t>
            </a:r>
            <a:r>
              <a:rPr sz="4400" spc="-160" dirty="0"/>
              <a:t>attīstības</a:t>
            </a:r>
            <a:r>
              <a:rPr sz="4400" spc="-300" dirty="0"/>
              <a:t> </a:t>
            </a:r>
            <a:r>
              <a:rPr sz="4400" spc="-100" dirty="0"/>
              <a:t>traucējumi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8074025" cy="4461477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sz="3200" spc="-395" dirty="0">
                <a:cs typeface="Arial"/>
              </a:rPr>
              <a:t>OŽA</a:t>
            </a:r>
            <a:endParaRPr sz="3200" dirty="0">
              <a:cs typeface="Arial"/>
            </a:endParaRPr>
          </a:p>
          <a:p>
            <a:pPr marL="469900" indent="-457200" algn="just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275" dirty="0">
                <a:cs typeface="Arial"/>
              </a:rPr>
              <a:t>Spēcīga </a:t>
            </a:r>
            <a:r>
              <a:rPr sz="3200" spc="-220" dirty="0">
                <a:cs typeface="Arial"/>
              </a:rPr>
              <a:t>smarža </a:t>
            </a:r>
            <a:r>
              <a:rPr sz="3200" spc="-15" dirty="0">
                <a:cs typeface="Carlito"/>
              </a:rPr>
              <a:t>var </a:t>
            </a:r>
            <a:r>
              <a:rPr sz="3200" spc="-114" dirty="0">
                <a:cs typeface="Arial"/>
              </a:rPr>
              <a:t>izraisīt</a:t>
            </a:r>
            <a:r>
              <a:rPr sz="3200" spc="30" dirty="0">
                <a:cs typeface="Arial"/>
              </a:rPr>
              <a:t> </a:t>
            </a:r>
            <a:r>
              <a:rPr sz="3200" spc="-10" dirty="0">
                <a:cs typeface="Carlito"/>
              </a:rPr>
              <a:t>nepatiku;</a:t>
            </a:r>
            <a:endParaRPr sz="3200" dirty="0">
              <a:cs typeface="Carlito"/>
            </a:endParaRPr>
          </a:p>
          <a:p>
            <a:pPr marL="469900" marR="6350" indent="-457200" algn="just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092835" algn="l"/>
                <a:tab pos="2304415" algn="l"/>
                <a:tab pos="3039745" algn="l"/>
                <a:tab pos="5107940" algn="l"/>
                <a:tab pos="6494780" algn="l"/>
              </a:tabLst>
            </a:pPr>
            <a:r>
              <a:rPr sz="3200" spc="-185" dirty="0">
                <a:cs typeface="Carlito"/>
              </a:rPr>
              <a:t>V</a:t>
            </a:r>
            <a:r>
              <a:rPr sz="3200" dirty="0">
                <a:cs typeface="Carlito"/>
              </a:rPr>
              <a:t>ar	</a:t>
            </a:r>
            <a:r>
              <a:rPr sz="3200" spc="-5" dirty="0">
                <a:cs typeface="Carlito"/>
              </a:rPr>
              <a:t>neju</a:t>
            </a:r>
            <a:r>
              <a:rPr sz="3200" spc="-45" dirty="0">
                <a:cs typeface="Carlito"/>
              </a:rPr>
              <a:t>s</a:t>
            </a:r>
            <a:r>
              <a:rPr sz="3200" dirty="0">
                <a:cs typeface="Carlito"/>
              </a:rPr>
              <a:t>t	</a:t>
            </a:r>
            <a:r>
              <a:rPr sz="3200" spc="-5" dirty="0">
                <a:cs typeface="Carlito"/>
              </a:rPr>
              <a:t>p</a:t>
            </a:r>
            <a:r>
              <a:rPr sz="3200" spc="-25" dirty="0">
                <a:cs typeface="Carlito"/>
              </a:rPr>
              <a:t>a</a:t>
            </a:r>
            <a:r>
              <a:rPr sz="3200" dirty="0">
                <a:cs typeface="Carlito"/>
              </a:rPr>
              <a:t>t	</a:t>
            </a:r>
            <a:r>
              <a:rPr sz="3200" spc="145" dirty="0">
                <a:cs typeface="Arial"/>
              </a:rPr>
              <a:t>“</a:t>
            </a:r>
            <a:r>
              <a:rPr sz="3200" spc="-175" dirty="0">
                <a:cs typeface="Arial"/>
              </a:rPr>
              <a:t>e</a:t>
            </a:r>
            <a:r>
              <a:rPr sz="3200" spc="-190" dirty="0">
                <a:cs typeface="Arial"/>
              </a:rPr>
              <a:t>k</a:t>
            </a:r>
            <a:r>
              <a:rPr sz="3200" spc="-395" dirty="0">
                <a:cs typeface="Arial"/>
              </a:rPr>
              <a:t>s</a:t>
            </a:r>
            <a:r>
              <a:rPr sz="3200" spc="105" dirty="0">
                <a:cs typeface="Arial"/>
              </a:rPr>
              <a:t>t</a:t>
            </a:r>
            <a:r>
              <a:rPr sz="3200" spc="70" dirty="0">
                <a:cs typeface="Arial"/>
              </a:rPr>
              <a:t>r</a:t>
            </a:r>
            <a:r>
              <a:rPr sz="3200" spc="-30" dirty="0">
                <a:cs typeface="Arial"/>
              </a:rPr>
              <a:t>ēmu”</a:t>
            </a:r>
            <a:r>
              <a:rPr sz="3200" dirty="0">
                <a:cs typeface="Arial"/>
              </a:rPr>
              <a:t>	</a:t>
            </a:r>
            <a:r>
              <a:rPr sz="3200" spc="-190" dirty="0">
                <a:cs typeface="Arial"/>
              </a:rPr>
              <a:t>sma</a:t>
            </a:r>
            <a:r>
              <a:rPr sz="3200" spc="-110" dirty="0">
                <a:cs typeface="Arial"/>
              </a:rPr>
              <a:t>r</a:t>
            </a:r>
            <a:r>
              <a:rPr sz="3200" spc="-355" dirty="0">
                <a:cs typeface="Arial"/>
              </a:rPr>
              <a:t>ž</a:t>
            </a:r>
            <a:r>
              <a:rPr sz="3200" spc="-100" dirty="0">
                <a:cs typeface="Arial"/>
              </a:rPr>
              <a:t>u</a:t>
            </a:r>
            <a:r>
              <a:rPr sz="3200" dirty="0">
                <a:cs typeface="Arial"/>
              </a:rPr>
              <a:t>	</a:t>
            </a:r>
            <a:r>
              <a:rPr sz="3200" spc="-5" dirty="0">
                <a:cs typeface="Carlito"/>
              </a:rPr>
              <a:t>(</a:t>
            </a:r>
            <a:r>
              <a:rPr sz="3200" spc="-110" dirty="0">
                <a:cs typeface="Carlito"/>
              </a:rPr>
              <a:t>ķ</a:t>
            </a:r>
            <a:r>
              <a:rPr sz="3200" dirty="0">
                <a:cs typeface="Carlito"/>
              </a:rPr>
              <a:t>e</a:t>
            </a:r>
            <a:r>
              <a:rPr sz="3200" spc="10" dirty="0">
                <a:cs typeface="Carlito"/>
              </a:rPr>
              <a:t>r</a:t>
            </a:r>
            <a:r>
              <a:rPr sz="3200" spc="-5" dirty="0">
                <a:cs typeface="Carlito"/>
              </a:rPr>
              <a:t>meņa  aromāts, netīrs apģērbs</a:t>
            </a:r>
            <a:r>
              <a:rPr sz="3200" spc="20" dirty="0">
                <a:cs typeface="Carlito"/>
              </a:rPr>
              <a:t> </a:t>
            </a:r>
            <a:r>
              <a:rPr sz="3200" spc="-5" dirty="0">
                <a:cs typeface="Carlito"/>
              </a:rPr>
              <a:t>u.c.).</a:t>
            </a:r>
            <a:endParaRPr sz="3200" dirty="0">
              <a:cs typeface="Carlito"/>
            </a:endParaRPr>
          </a:p>
          <a:p>
            <a:pPr marL="469900" indent="-457200" algn="just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1838325" algn="l"/>
                <a:tab pos="2959100" algn="l"/>
                <a:tab pos="4624705" algn="l"/>
                <a:tab pos="6482715" algn="l"/>
              </a:tabLst>
            </a:pPr>
            <a:r>
              <a:rPr sz="3200" dirty="0">
                <a:cs typeface="Carlito"/>
              </a:rPr>
              <a:t>Iz</a:t>
            </a:r>
            <a:r>
              <a:rPr sz="3200" spc="-10" dirty="0">
                <a:cs typeface="Carlito"/>
              </a:rPr>
              <a:t>v</a:t>
            </a:r>
            <a:r>
              <a:rPr sz="3200" spc="-5" dirty="0">
                <a:cs typeface="Carlito"/>
              </a:rPr>
              <a:t>airī</a:t>
            </a:r>
            <a:r>
              <a:rPr sz="3200" spc="5" dirty="0">
                <a:cs typeface="Carlito"/>
              </a:rPr>
              <a:t>t</a:t>
            </a:r>
            <a:r>
              <a:rPr sz="3200" dirty="0">
                <a:cs typeface="Carlito"/>
              </a:rPr>
              <a:t>ies	lie</a:t>
            </a:r>
            <a:r>
              <a:rPr sz="3200" spc="-50" dirty="0">
                <a:cs typeface="Carlito"/>
              </a:rPr>
              <a:t>t</a:t>
            </a:r>
            <a:r>
              <a:rPr sz="3200" spc="-5" dirty="0">
                <a:cs typeface="Carlito"/>
              </a:rPr>
              <a:t>o</a:t>
            </a:r>
            <a:r>
              <a:rPr sz="3200" dirty="0">
                <a:cs typeface="Carlito"/>
              </a:rPr>
              <a:t>t	</a:t>
            </a:r>
            <a:r>
              <a:rPr sz="3200" spc="-5" dirty="0">
                <a:cs typeface="Carlito"/>
              </a:rPr>
              <a:t>spēcīgu</a:t>
            </a:r>
            <a:r>
              <a:rPr sz="3200" dirty="0">
                <a:cs typeface="Carlito"/>
              </a:rPr>
              <a:t>s	</a:t>
            </a:r>
            <a:r>
              <a:rPr sz="3200" spc="-5" dirty="0" err="1">
                <a:cs typeface="Carlito"/>
              </a:rPr>
              <a:t>aromā</a:t>
            </a:r>
            <a:r>
              <a:rPr sz="3200" spc="10" dirty="0" err="1">
                <a:cs typeface="Carlito"/>
              </a:rPr>
              <a:t>t</a:t>
            </a:r>
            <a:r>
              <a:rPr sz="3200" spc="-5" dirty="0" err="1">
                <a:cs typeface="Carlito"/>
              </a:rPr>
              <a:t>u</a:t>
            </a:r>
            <a:r>
              <a:rPr sz="3200" dirty="0" err="1">
                <a:cs typeface="Carlito"/>
              </a:rPr>
              <a:t>s</a:t>
            </a:r>
            <a:r>
              <a:rPr lang="lv-LV" sz="3200" dirty="0">
                <a:cs typeface="Carlito"/>
              </a:rPr>
              <a:t> </a:t>
            </a:r>
            <a:r>
              <a:rPr sz="3200" spc="-5" dirty="0">
                <a:cs typeface="Carlito"/>
              </a:rPr>
              <a:t>(</a:t>
            </a:r>
            <a:r>
              <a:rPr sz="3200" i="1" spc="-5" dirty="0" err="1">
                <a:cs typeface="Carlito"/>
              </a:rPr>
              <a:t>s</a:t>
            </a:r>
            <a:r>
              <a:rPr sz="3200" i="1" spc="15" dirty="0" err="1">
                <a:cs typeface="Carlito"/>
              </a:rPr>
              <a:t>m</a:t>
            </a:r>
            <a:r>
              <a:rPr sz="3200" i="1" spc="5" dirty="0" err="1">
                <a:cs typeface="Carlito"/>
              </a:rPr>
              <a:t>a</a:t>
            </a:r>
            <a:r>
              <a:rPr sz="3200" i="1" dirty="0" err="1">
                <a:cs typeface="Carlito"/>
              </a:rPr>
              <a:t>r</a:t>
            </a:r>
            <a:r>
              <a:rPr sz="3200" i="1" spc="-55" dirty="0" err="1">
                <a:cs typeface="Carlito"/>
              </a:rPr>
              <a:t>ž</a:t>
            </a:r>
            <a:r>
              <a:rPr sz="3200" i="1" spc="-5" dirty="0" err="1">
                <a:cs typeface="Carlito"/>
              </a:rPr>
              <a:t>as,</a:t>
            </a:r>
            <a:r>
              <a:rPr sz="3200" i="1" spc="-10" dirty="0" err="1">
                <a:cs typeface="Carlito"/>
              </a:rPr>
              <a:t>tualetes</a:t>
            </a:r>
            <a:r>
              <a:rPr sz="3200" i="1" spc="-10" dirty="0">
                <a:cs typeface="Carlito"/>
              </a:rPr>
              <a:t> </a:t>
            </a:r>
            <a:r>
              <a:rPr sz="3200" i="1" spc="-10" dirty="0" err="1">
                <a:cs typeface="Carlito"/>
              </a:rPr>
              <a:t>atsvaidzinātājs</a:t>
            </a:r>
            <a:r>
              <a:rPr sz="3200" i="1" spc="-10" dirty="0">
                <a:cs typeface="Carlito"/>
              </a:rPr>
              <a:t>,</a:t>
            </a:r>
            <a:r>
              <a:rPr lang="lv-LV" sz="3200" i="1" spc="-10" dirty="0">
                <a:cs typeface="Carlito"/>
              </a:rPr>
              <a:t> </a:t>
            </a:r>
            <a:r>
              <a:rPr sz="3200" i="1" spc="-10" dirty="0" err="1">
                <a:cs typeface="Carlito"/>
              </a:rPr>
              <a:t>mazgāšanas</a:t>
            </a:r>
            <a:r>
              <a:rPr sz="3200" i="1" spc="114" dirty="0">
                <a:cs typeface="Carlito"/>
              </a:rPr>
              <a:t> </a:t>
            </a:r>
            <a:r>
              <a:rPr sz="3200" i="1" spc="-10" dirty="0">
                <a:cs typeface="Carlito"/>
              </a:rPr>
              <a:t>līdzekļi</a:t>
            </a:r>
            <a:r>
              <a:rPr sz="3200" spc="-10" dirty="0">
                <a:cs typeface="Carlito"/>
              </a:rPr>
              <a:t>).</a:t>
            </a:r>
            <a:endParaRPr sz="3200" dirty="0">
              <a:cs typeface="Carlito"/>
            </a:endParaRPr>
          </a:p>
          <a:p>
            <a:pPr marL="469900" indent="-457200" algn="just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spc="-10" dirty="0">
                <a:cs typeface="Carlito"/>
              </a:rPr>
              <a:t>Palīdzība </a:t>
            </a:r>
            <a:r>
              <a:rPr sz="3200" spc="-25" dirty="0">
                <a:cs typeface="Carlito"/>
              </a:rPr>
              <a:t>sekot </a:t>
            </a:r>
            <a:r>
              <a:rPr sz="3200" spc="-5" dirty="0">
                <a:cs typeface="Carlito"/>
              </a:rPr>
              <a:t>līdzi</a:t>
            </a:r>
            <a:r>
              <a:rPr sz="3200" spc="65" dirty="0">
                <a:cs typeface="Carlito"/>
              </a:rPr>
              <a:t> </a:t>
            </a:r>
            <a:r>
              <a:rPr sz="3200" spc="-5" dirty="0">
                <a:cs typeface="Carlito"/>
              </a:rPr>
              <a:t>higiēnai.</a:t>
            </a:r>
            <a:endParaRPr sz="3200" dirty="0"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987" y="686765"/>
            <a:ext cx="7714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0" dirty="0"/>
              <a:t>Intelektuālās </a:t>
            </a:r>
            <a:r>
              <a:rPr sz="4400" spc="-160" dirty="0"/>
              <a:t>attīstības</a:t>
            </a:r>
            <a:r>
              <a:rPr sz="4400" spc="-330" dirty="0"/>
              <a:t> </a:t>
            </a:r>
            <a:r>
              <a:rPr sz="4400" spc="-100" dirty="0"/>
              <a:t>traucējumi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8869"/>
            <a:ext cx="8072755" cy="52627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55" dirty="0">
                <a:cs typeface="Carlito"/>
              </a:rPr>
              <a:t>Tauste</a:t>
            </a:r>
            <a:endParaRPr sz="3200" dirty="0">
              <a:cs typeface="Carlito"/>
            </a:endParaRPr>
          </a:p>
          <a:p>
            <a:pPr marL="469900" marR="5080" indent="-457200" algn="just">
              <a:lnSpc>
                <a:spcPct val="80000"/>
              </a:lnSpc>
              <a:spcBef>
                <a:spcPts val="73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200" spc="-170" dirty="0">
                <a:cs typeface="Arial"/>
              </a:rPr>
              <a:t>Paaugstināts </a:t>
            </a:r>
            <a:r>
              <a:rPr sz="3200" spc="-105" dirty="0">
                <a:cs typeface="Arial"/>
              </a:rPr>
              <a:t>jūtīgums, </a:t>
            </a:r>
            <a:r>
              <a:rPr sz="3200" spc="-20" dirty="0">
                <a:cs typeface="Carlito"/>
              </a:rPr>
              <a:t>var </a:t>
            </a:r>
            <a:r>
              <a:rPr sz="3200" spc="-10" dirty="0">
                <a:cs typeface="Carlito"/>
              </a:rPr>
              <a:t>nepatikt </a:t>
            </a:r>
            <a:r>
              <a:rPr sz="3200" spc="-145" dirty="0">
                <a:cs typeface="Arial"/>
              </a:rPr>
              <a:t>pieskāriens  </a:t>
            </a:r>
            <a:r>
              <a:rPr sz="3200" spc="-15" dirty="0">
                <a:cs typeface="Carlito"/>
              </a:rPr>
              <a:t>vai </a:t>
            </a:r>
            <a:r>
              <a:rPr sz="3200" spc="-10" dirty="0">
                <a:cs typeface="Carlito"/>
              </a:rPr>
              <a:t>fizisks </a:t>
            </a:r>
            <a:r>
              <a:rPr sz="3200" spc="-25" dirty="0">
                <a:cs typeface="Carlito"/>
              </a:rPr>
              <a:t>kontakts </a:t>
            </a:r>
            <a:r>
              <a:rPr sz="3200" dirty="0">
                <a:cs typeface="Carlito"/>
              </a:rPr>
              <a:t>ar </a:t>
            </a:r>
            <a:r>
              <a:rPr sz="3200" spc="-5" dirty="0">
                <a:cs typeface="Carlito"/>
              </a:rPr>
              <a:t>citu </a:t>
            </a:r>
            <a:r>
              <a:rPr sz="3200" spc="-114" dirty="0">
                <a:cs typeface="Arial"/>
              </a:rPr>
              <a:t>cilvēku, </a:t>
            </a:r>
            <a:r>
              <a:rPr sz="3200" spc="-25" dirty="0">
                <a:cs typeface="Carlito"/>
              </a:rPr>
              <a:t>roku </a:t>
            </a:r>
            <a:r>
              <a:rPr sz="3200" spc="-5" dirty="0">
                <a:cs typeface="Carlito"/>
              </a:rPr>
              <a:t>un </a:t>
            </a:r>
            <a:r>
              <a:rPr sz="3200" spc="-10" dirty="0">
                <a:cs typeface="Carlito"/>
              </a:rPr>
              <a:t>matu  </a:t>
            </a:r>
            <a:r>
              <a:rPr sz="3200" spc="-235" dirty="0">
                <a:cs typeface="Arial"/>
              </a:rPr>
              <a:t>mazgāšana</a:t>
            </a:r>
            <a:r>
              <a:rPr sz="3200" spc="-180" dirty="0">
                <a:cs typeface="Arial"/>
              </a:rPr>
              <a:t> </a:t>
            </a:r>
            <a:r>
              <a:rPr sz="3200" spc="-5" dirty="0">
                <a:cs typeface="Carlito"/>
              </a:rPr>
              <a:t>u.c.;</a:t>
            </a:r>
            <a:endParaRPr sz="3200" dirty="0">
              <a:cs typeface="Carlito"/>
            </a:endParaRPr>
          </a:p>
          <a:p>
            <a:pPr marL="469900" indent="-4572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25" dirty="0" err="1">
                <a:cs typeface="Arial"/>
              </a:rPr>
              <a:t>Nepatīk</a:t>
            </a:r>
            <a:r>
              <a:rPr lang="lv-LV" sz="3200" spc="-125" dirty="0">
                <a:cs typeface="Arial"/>
              </a:rPr>
              <a:t>,</a:t>
            </a:r>
            <a:r>
              <a:rPr sz="3200" spc="-125" dirty="0">
                <a:cs typeface="Arial"/>
              </a:rPr>
              <a:t> </a:t>
            </a:r>
            <a:r>
              <a:rPr sz="3200" dirty="0">
                <a:cs typeface="Carlito"/>
              </a:rPr>
              <a:t>ja </a:t>
            </a:r>
            <a:r>
              <a:rPr sz="3200" spc="-20" dirty="0">
                <a:cs typeface="Carlito"/>
              </a:rPr>
              <a:t>rokas </a:t>
            </a:r>
            <a:r>
              <a:rPr sz="3200" spc="-5" dirty="0">
                <a:cs typeface="Carlito"/>
              </a:rPr>
              <a:t>slapjas,</a:t>
            </a:r>
            <a:r>
              <a:rPr sz="3200" spc="-65" dirty="0">
                <a:cs typeface="Carlito"/>
              </a:rPr>
              <a:t> </a:t>
            </a:r>
            <a:r>
              <a:rPr sz="3200" spc="-110" dirty="0">
                <a:cs typeface="Arial"/>
              </a:rPr>
              <a:t>netīras</a:t>
            </a:r>
            <a:r>
              <a:rPr sz="3200" spc="-110" dirty="0">
                <a:cs typeface="Carlito"/>
              </a:rPr>
              <a:t>;</a:t>
            </a:r>
            <a:endParaRPr sz="3200" dirty="0">
              <a:cs typeface="Carlito"/>
            </a:endParaRPr>
          </a:p>
          <a:p>
            <a:pPr marL="469900" marR="5080" indent="-457200" algn="just">
              <a:lnSpc>
                <a:spcPts val="288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200" spc="-55" dirty="0">
                <a:cs typeface="Carlito"/>
              </a:rPr>
              <a:t>Var </a:t>
            </a:r>
            <a:r>
              <a:rPr sz="3200" spc="-15" dirty="0">
                <a:cs typeface="Carlito"/>
              </a:rPr>
              <a:t>patikt </a:t>
            </a:r>
            <a:r>
              <a:rPr sz="3200" spc="-20" dirty="0">
                <a:cs typeface="Carlito"/>
              </a:rPr>
              <a:t>vai </a:t>
            </a:r>
            <a:r>
              <a:rPr sz="3200" spc="-110" dirty="0">
                <a:cs typeface="Arial"/>
              </a:rPr>
              <a:t>izvairīties </a:t>
            </a:r>
            <a:r>
              <a:rPr sz="3200" spc="-5" dirty="0">
                <a:cs typeface="Carlito"/>
              </a:rPr>
              <a:t>no </a:t>
            </a:r>
            <a:r>
              <a:rPr sz="3200" spc="-15" dirty="0">
                <a:cs typeface="Carlito"/>
              </a:rPr>
              <a:t>noteikta </a:t>
            </a:r>
            <a:r>
              <a:rPr sz="3200" spc="-150" dirty="0">
                <a:cs typeface="Arial"/>
              </a:rPr>
              <a:t>apģērba,  </a:t>
            </a:r>
            <a:r>
              <a:rPr sz="3200" spc="-80" dirty="0">
                <a:cs typeface="Arial"/>
              </a:rPr>
              <a:t>materiāla</a:t>
            </a:r>
            <a:r>
              <a:rPr sz="3200" spc="-80" dirty="0">
                <a:cs typeface="Carlito"/>
              </a:rPr>
              <a:t>;</a:t>
            </a:r>
            <a:endParaRPr sz="3200" dirty="0">
              <a:cs typeface="Carlito"/>
            </a:endParaRPr>
          </a:p>
          <a:p>
            <a:pPr marL="469900" marR="5080" indent="-457200" algn="just">
              <a:lnSpc>
                <a:spcPct val="80000"/>
              </a:lnSpc>
              <a:spcBef>
                <a:spcPts val="74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200" spc="-170" dirty="0">
                <a:cs typeface="Arial"/>
              </a:rPr>
              <a:t>Nepieciešams </a:t>
            </a:r>
            <a:r>
              <a:rPr sz="3200" spc="-5" dirty="0">
                <a:cs typeface="Carlito"/>
              </a:rPr>
              <a:t>liels </a:t>
            </a:r>
            <a:r>
              <a:rPr sz="3200" spc="-105" dirty="0">
                <a:cs typeface="Arial"/>
              </a:rPr>
              <a:t>kairinājums, </a:t>
            </a:r>
            <a:r>
              <a:rPr sz="3200" dirty="0">
                <a:cs typeface="Carlito"/>
              </a:rPr>
              <a:t>lai </a:t>
            </a:r>
            <a:r>
              <a:rPr sz="3200" spc="-25" dirty="0">
                <a:cs typeface="Carlito"/>
              </a:rPr>
              <a:t>rastos </a:t>
            </a:r>
            <a:r>
              <a:rPr sz="3200" spc="-65" dirty="0">
                <a:cs typeface="Arial"/>
              </a:rPr>
              <a:t>taktīlā  </a:t>
            </a:r>
            <a:r>
              <a:rPr sz="3200" spc="-120" dirty="0">
                <a:cs typeface="Arial"/>
              </a:rPr>
              <a:t>sajūta </a:t>
            </a:r>
            <a:r>
              <a:rPr sz="3200" spc="-10" dirty="0">
                <a:cs typeface="Carlito"/>
              </a:rPr>
              <a:t>(stipri </a:t>
            </a:r>
            <a:r>
              <a:rPr sz="3200" spc="-190" dirty="0">
                <a:cs typeface="Arial"/>
              </a:rPr>
              <a:t>spiež </a:t>
            </a:r>
            <a:r>
              <a:rPr sz="3200" spc="-114" dirty="0">
                <a:cs typeface="Arial"/>
              </a:rPr>
              <a:t>priekšmetus, </a:t>
            </a:r>
            <a:r>
              <a:rPr sz="3200" spc="-220" dirty="0">
                <a:cs typeface="Arial"/>
              </a:rPr>
              <a:t>mazgājas  </a:t>
            </a:r>
            <a:r>
              <a:rPr sz="3200" spc="-114" dirty="0">
                <a:cs typeface="Arial"/>
              </a:rPr>
              <a:t>aukstā/karstā</a:t>
            </a:r>
            <a:r>
              <a:rPr sz="3200" spc="-225" dirty="0">
                <a:cs typeface="Arial"/>
              </a:rPr>
              <a:t> </a:t>
            </a:r>
            <a:r>
              <a:rPr sz="3200" spc="-110" dirty="0">
                <a:cs typeface="Arial"/>
              </a:rPr>
              <a:t>ūdenī</a:t>
            </a:r>
            <a:r>
              <a:rPr sz="3200" spc="-110" dirty="0">
                <a:cs typeface="Carlito"/>
              </a:rPr>
              <a:t>.</a:t>
            </a:r>
            <a:endParaRPr sz="3200" dirty="0">
              <a:cs typeface="Carlito"/>
            </a:endParaRPr>
          </a:p>
          <a:p>
            <a:pPr marL="469900" marR="5080" indent="-457200" algn="just">
              <a:lnSpc>
                <a:spcPct val="80000"/>
              </a:lnSpc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sz="3200" i="1" spc="-10" dirty="0">
                <a:cs typeface="Carlito"/>
              </a:rPr>
              <a:t>Iepazīstināt </a:t>
            </a:r>
            <a:r>
              <a:rPr sz="3200" i="1" dirty="0">
                <a:cs typeface="Carlito"/>
              </a:rPr>
              <a:t>ar </a:t>
            </a:r>
            <a:r>
              <a:rPr sz="3200" i="1" spc="-15" dirty="0">
                <a:cs typeface="Carlito"/>
              </a:rPr>
              <a:t>dažādām faktūrām, </a:t>
            </a:r>
            <a:r>
              <a:rPr sz="3200" i="1" spc="-10" dirty="0">
                <a:cs typeface="Carlito"/>
              </a:rPr>
              <a:t>matereāliem </a:t>
            </a:r>
            <a:r>
              <a:rPr sz="3200" i="1" dirty="0">
                <a:cs typeface="Carlito"/>
              </a:rPr>
              <a:t>u.c.  </a:t>
            </a:r>
            <a:r>
              <a:rPr sz="3200" i="1" spc="-5" dirty="0">
                <a:cs typeface="Carlito"/>
              </a:rPr>
              <a:t>stimuliem.</a:t>
            </a:r>
            <a:endParaRPr sz="3200" dirty="0"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333" y="461899"/>
            <a:ext cx="77228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0" dirty="0"/>
              <a:t>Intelektuālās </a:t>
            </a:r>
            <a:r>
              <a:rPr sz="4400" spc="-160" dirty="0"/>
              <a:t>attīstības</a:t>
            </a:r>
            <a:r>
              <a:rPr sz="4400" spc="-300" dirty="0"/>
              <a:t> </a:t>
            </a:r>
            <a:r>
              <a:rPr sz="4400" spc="-100" dirty="0"/>
              <a:t>traucējumi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703184" cy="383095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5525">
              <a:lnSpc>
                <a:spcPct val="100000"/>
              </a:lnSpc>
              <a:spcBef>
                <a:spcPts val="869"/>
              </a:spcBef>
            </a:pPr>
            <a:r>
              <a:rPr sz="3200" spc="-270" dirty="0">
                <a:cs typeface="Arial"/>
              </a:rPr>
              <a:t>Garša</a:t>
            </a:r>
            <a:endParaRPr sz="3200" dirty="0"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85" dirty="0">
                <a:cs typeface="Arial"/>
              </a:rPr>
              <a:t>Izvairās </a:t>
            </a:r>
            <a:r>
              <a:rPr sz="3200" spc="-130" dirty="0">
                <a:cs typeface="Arial"/>
              </a:rPr>
              <a:t>ēst </a:t>
            </a:r>
            <a:r>
              <a:rPr sz="3200" spc="-175" dirty="0">
                <a:cs typeface="Arial"/>
              </a:rPr>
              <a:t>atsevišķus </a:t>
            </a:r>
            <a:r>
              <a:rPr sz="3200" spc="-135" dirty="0">
                <a:cs typeface="Arial"/>
              </a:rPr>
              <a:t>ēdienus, </a:t>
            </a:r>
            <a:r>
              <a:rPr sz="3200" spc="-140" dirty="0">
                <a:cs typeface="Arial"/>
              </a:rPr>
              <a:t>kurus </a:t>
            </a:r>
            <a:r>
              <a:rPr sz="3200" spc="-130" dirty="0">
                <a:cs typeface="Arial"/>
              </a:rPr>
              <a:t>ēst</a:t>
            </a:r>
            <a:r>
              <a:rPr sz="3200" spc="-250" dirty="0">
                <a:cs typeface="Arial"/>
              </a:rPr>
              <a:t> </a:t>
            </a:r>
            <a:r>
              <a:rPr sz="3200" spc="-180" dirty="0">
                <a:cs typeface="Arial"/>
              </a:rPr>
              <a:t>nav  </a:t>
            </a:r>
            <a:r>
              <a:rPr sz="3200" spc="-120" dirty="0">
                <a:cs typeface="Arial"/>
              </a:rPr>
              <a:t>pieredzējuši;</a:t>
            </a:r>
            <a:endParaRPr sz="3200" dirty="0"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235" dirty="0">
                <a:cs typeface="Arial"/>
              </a:rPr>
              <a:t>Var </a:t>
            </a:r>
            <a:r>
              <a:rPr sz="3200" spc="-195" dirty="0">
                <a:cs typeface="Arial"/>
              </a:rPr>
              <a:t>sagādāt </a:t>
            </a:r>
            <a:r>
              <a:rPr sz="3200" spc="-130" dirty="0">
                <a:cs typeface="Arial"/>
              </a:rPr>
              <a:t>problēmas </a:t>
            </a:r>
            <a:r>
              <a:rPr sz="3200" spc="-130" dirty="0" err="1">
                <a:cs typeface="Arial"/>
              </a:rPr>
              <a:t>ēst</a:t>
            </a:r>
            <a:r>
              <a:rPr sz="3200" spc="-85" dirty="0">
                <a:cs typeface="Arial"/>
              </a:rPr>
              <a:t> </a:t>
            </a:r>
            <a:r>
              <a:rPr sz="3200" spc="-195" dirty="0" err="1">
                <a:cs typeface="Arial"/>
              </a:rPr>
              <a:t>atsevišķas</a:t>
            </a:r>
            <a:r>
              <a:rPr lang="lv-LV" sz="3200" dirty="0">
                <a:cs typeface="Arial"/>
              </a:rPr>
              <a:t> </a:t>
            </a:r>
            <a:r>
              <a:rPr sz="3200" spc="-95" dirty="0" err="1">
                <a:cs typeface="Arial"/>
              </a:rPr>
              <a:t>struktūras</a:t>
            </a:r>
            <a:r>
              <a:rPr sz="3200" spc="-95" dirty="0">
                <a:cs typeface="Arial"/>
              </a:rPr>
              <a:t> </a:t>
            </a:r>
            <a:r>
              <a:rPr sz="3200" spc="-145" dirty="0">
                <a:cs typeface="Arial"/>
              </a:rPr>
              <a:t>ēdienus </a:t>
            </a:r>
            <a:r>
              <a:rPr sz="3200" i="1" spc="-5" dirty="0">
                <a:cs typeface="Carlito"/>
              </a:rPr>
              <a:t>(sauss, nesadalīts)</a:t>
            </a:r>
            <a:r>
              <a:rPr sz="3200" i="1" spc="-40" dirty="0">
                <a:cs typeface="Carlito"/>
              </a:rPr>
              <a:t> </a:t>
            </a:r>
            <a:r>
              <a:rPr sz="3200" spc="-15" dirty="0" err="1">
                <a:cs typeface="Carlito"/>
              </a:rPr>
              <a:t>vai</a:t>
            </a:r>
            <a:r>
              <a:rPr lang="lv-LV" sz="3200" dirty="0">
                <a:cs typeface="Carlito"/>
              </a:rPr>
              <a:t> </a:t>
            </a:r>
            <a:r>
              <a:rPr sz="3200" spc="-190" dirty="0" err="1">
                <a:cs typeface="Arial"/>
              </a:rPr>
              <a:t>mainīgas</a:t>
            </a:r>
            <a:r>
              <a:rPr sz="3200" spc="-190" dirty="0">
                <a:cs typeface="Arial"/>
              </a:rPr>
              <a:t> </a:t>
            </a:r>
            <a:r>
              <a:rPr sz="3200" spc="-175" dirty="0">
                <a:cs typeface="Arial"/>
              </a:rPr>
              <a:t>konsistences </a:t>
            </a:r>
            <a:r>
              <a:rPr sz="3200" spc="-110" dirty="0">
                <a:cs typeface="Arial"/>
              </a:rPr>
              <a:t>ēdienu</a:t>
            </a:r>
            <a:r>
              <a:rPr sz="3200" spc="-145" dirty="0">
                <a:cs typeface="Arial"/>
              </a:rPr>
              <a:t> </a:t>
            </a:r>
            <a:r>
              <a:rPr sz="3200" i="1" spc="-10" dirty="0">
                <a:cs typeface="Carlito"/>
              </a:rPr>
              <a:t>(zupas);</a:t>
            </a:r>
            <a:endParaRPr sz="3200" dirty="0"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235" dirty="0">
                <a:cs typeface="Arial"/>
              </a:rPr>
              <a:t>Var </a:t>
            </a:r>
            <a:r>
              <a:rPr sz="3200" spc="-130" dirty="0">
                <a:cs typeface="Arial"/>
              </a:rPr>
              <a:t>ēst </a:t>
            </a:r>
            <a:r>
              <a:rPr sz="3200" spc="-190" dirty="0">
                <a:cs typeface="Arial"/>
              </a:rPr>
              <a:t>neēdamas</a:t>
            </a:r>
            <a:r>
              <a:rPr sz="3200" spc="-135" dirty="0">
                <a:cs typeface="Arial"/>
              </a:rPr>
              <a:t> </a:t>
            </a:r>
            <a:r>
              <a:rPr sz="3200" spc="-100" dirty="0">
                <a:cs typeface="Arial"/>
              </a:rPr>
              <a:t>lietas.</a:t>
            </a:r>
            <a:endParaRPr sz="3200" dirty="0"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333" y="461899"/>
            <a:ext cx="77228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0" dirty="0"/>
              <a:t>Intelektuālās </a:t>
            </a:r>
            <a:r>
              <a:rPr sz="4400" spc="-160" dirty="0"/>
              <a:t>attīstības</a:t>
            </a:r>
            <a:r>
              <a:rPr sz="4400" spc="-300" dirty="0"/>
              <a:t> </a:t>
            </a:r>
            <a:r>
              <a:rPr sz="4400" spc="-100" dirty="0"/>
              <a:t>traucējumi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8210"/>
            <a:ext cx="8072120" cy="474809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631440">
              <a:lnSpc>
                <a:spcPct val="100000"/>
              </a:lnSpc>
              <a:spcBef>
                <a:spcPts val="885"/>
              </a:spcBef>
            </a:pPr>
            <a:r>
              <a:rPr sz="3200" spc="-190" dirty="0">
                <a:cs typeface="Arial"/>
              </a:rPr>
              <a:t>Ķermeņa</a:t>
            </a:r>
            <a:r>
              <a:rPr sz="3200" spc="-170" dirty="0">
                <a:cs typeface="Arial"/>
              </a:rPr>
              <a:t> </a:t>
            </a:r>
            <a:r>
              <a:rPr sz="3200" spc="-120" dirty="0">
                <a:cs typeface="Arial"/>
              </a:rPr>
              <a:t>uztvere</a:t>
            </a:r>
            <a:endParaRPr sz="3200" dirty="0">
              <a:cs typeface="Arial"/>
            </a:endParaRPr>
          </a:p>
          <a:p>
            <a:pPr marL="469900" indent="-457200" algn="just">
              <a:lnSpc>
                <a:spcPct val="100000"/>
              </a:lnSpc>
              <a:spcBef>
                <a:spcPts val="73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000" spc="-140" dirty="0">
                <a:cs typeface="Arial"/>
              </a:rPr>
              <a:t>Grūtības </a:t>
            </a:r>
            <a:r>
              <a:rPr sz="3000" spc="-110" dirty="0">
                <a:cs typeface="Arial"/>
              </a:rPr>
              <a:t>izvairīties </a:t>
            </a:r>
            <a:r>
              <a:rPr sz="3000" spc="-5" dirty="0">
                <a:cs typeface="Carlito"/>
              </a:rPr>
              <a:t>no</a:t>
            </a:r>
            <a:r>
              <a:rPr sz="3000" spc="-65" dirty="0">
                <a:cs typeface="Carlito"/>
              </a:rPr>
              <a:t> </a:t>
            </a:r>
            <a:r>
              <a:rPr sz="3000" spc="-135" dirty="0">
                <a:cs typeface="Arial"/>
              </a:rPr>
              <a:t>šķēršļiem</a:t>
            </a:r>
            <a:r>
              <a:rPr sz="3000" spc="-135" dirty="0">
                <a:cs typeface="Carlito"/>
              </a:rPr>
              <a:t>;</a:t>
            </a:r>
            <a:endParaRPr sz="3000" dirty="0">
              <a:cs typeface="Carlito"/>
            </a:endParaRPr>
          </a:p>
          <a:p>
            <a:pPr marL="469900" indent="-457200" algn="just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cs typeface="Carlito"/>
              </a:rPr>
              <a:t>Lai uz </a:t>
            </a:r>
            <a:r>
              <a:rPr sz="3000" spc="-15" dirty="0">
                <a:cs typeface="Carlito"/>
              </a:rPr>
              <a:t>kaut </a:t>
            </a:r>
            <a:r>
              <a:rPr sz="3000" spc="-50" dirty="0">
                <a:cs typeface="Carlito"/>
              </a:rPr>
              <a:t>ko </a:t>
            </a:r>
            <a:r>
              <a:rPr sz="3000" spc="-140" dirty="0">
                <a:cs typeface="Arial"/>
              </a:rPr>
              <a:t>paraudzītos </a:t>
            </a:r>
            <a:r>
              <a:rPr sz="3000" spc="-145" dirty="0">
                <a:cs typeface="Arial"/>
              </a:rPr>
              <a:t>griež </a:t>
            </a:r>
            <a:r>
              <a:rPr sz="3000" dirty="0">
                <a:cs typeface="Carlito"/>
              </a:rPr>
              <a:t>visu</a:t>
            </a:r>
            <a:r>
              <a:rPr sz="3000" spc="5" dirty="0">
                <a:cs typeface="Carlito"/>
              </a:rPr>
              <a:t> </a:t>
            </a:r>
            <a:r>
              <a:rPr sz="3000" spc="-95" dirty="0">
                <a:cs typeface="Arial"/>
              </a:rPr>
              <a:t>ķermeni</a:t>
            </a:r>
            <a:r>
              <a:rPr sz="3000" spc="-95" dirty="0">
                <a:cs typeface="Carlito"/>
              </a:rPr>
              <a:t>;</a:t>
            </a:r>
            <a:endParaRPr sz="3000" dirty="0">
              <a:cs typeface="Carlito"/>
            </a:endParaRPr>
          </a:p>
          <a:p>
            <a:pPr marL="469900" indent="-457200" algn="just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000" spc="-215" dirty="0">
                <a:cs typeface="Arial"/>
              </a:rPr>
              <a:t>Trīce</a:t>
            </a:r>
            <a:r>
              <a:rPr sz="3000" spc="-180" dirty="0">
                <a:cs typeface="Arial"/>
              </a:rPr>
              <a:t> </a:t>
            </a:r>
            <a:r>
              <a:rPr sz="3000" spc="-140" dirty="0">
                <a:cs typeface="Arial"/>
              </a:rPr>
              <a:t>rokās</a:t>
            </a:r>
            <a:r>
              <a:rPr sz="3000" spc="-140" dirty="0">
                <a:cs typeface="Carlito"/>
              </a:rPr>
              <a:t>;</a:t>
            </a:r>
            <a:endParaRPr sz="3000" dirty="0">
              <a:cs typeface="Carlito"/>
            </a:endParaRPr>
          </a:p>
          <a:p>
            <a:pPr marL="469900" marR="5715" indent="-457200" algn="just">
              <a:lnSpc>
                <a:spcPct val="100000"/>
              </a:lnSpc>
              <a:spcBef>
                <a:spcPts val="72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2001520" algn="l"/>
                <a:tab pos="3462020" algn="l"/>
                <a:tab pos="4102100" algn="l"/>
                <a:tab pos="5417185" algn="l"/>
                <a:tab pos="7868284" algn="l"/>
              </a:tabLst>
            </a:pPr>
            <a:r>
              <a:rPr sz="3000" spc="-90" dirty="0">
                <a:cs typeface="Arial"/>
              </a:rPr>
              <a:t>Grū</a:t>
            </a:r>
            <a:r>
              <a:rPr sz="3000" spc="-40" dirty="0">
                <a:cs typeface="Arial"/>
              </a:rPr>
              <a:t>t</a:t>
            </a:r>
            <a:r>
              <a:rPr sz="3000" spc="-145" dirty="0">
                <a:cs typeface="Arial"/>
              </a:rPr>
              <a:t>īb</a:t>
            </a:r>
            <a:r>
              <a:rPr sz="3000" spc="-180" dirty="0">
                <a:cs typeface="Arial"/>
              </a:rPr>
              <a:t>a</a:t>
            </a:r>
            <a:r>
              <a:rPr sz="3000" spc="-330" dirty="0">
                <a:cs typeface="Arial"/>
              </a:rPr>
              <a:t>s</a:t>
            </a:r>
            <a:r>
              <a:rPr sz="3000" dirty="0">
                <a:cs typeface="Arial"/>
              </a:rPr>
              <a:t>	</a:t>
            </a:r>
            <a:r>
              <a:rPr sz="3000" spc="-65" dirty="0">
                <a:cs typeface="Arial"/>
              </a:rPr>
              <a:t>rī</a:t>
            </a:r>
            <a:r>
              <a:rPr sz="3000" spc="-200" dirty="0">
                <a:cs typeface="Arial"/>
              </a:rPr>
              <a:t>k</a:t>
            </a:r>
            <a:r>
              <a:rPr sz="3000" spc="-85" dirty="0">
                <a:cs typeface="Arial"/>
              </a:rPr>
              <a:t>otie</a:t>
            </a:r>
            <a:r>
              <a:rPr sz="3000" spc="-95" dirty="0">
                <a:cs typeface="Arial"/>
              </a:rPr>
              <a:t>s</a:t>
            </a:r>
            <a:r>
              <a:rPr sz="3000" dirty="0">
                <a:cs typeface="Arial"/>
              </a:rPr>
              <a:t>	</a:t>
            </a:r>
            <a:r>
              <a:rPr sz="3000" dirty="0">
                <a:cs typeface="Carlito"/>
              </a:rPr>
              <a:t>ar	</a:t>
            </a:r>
            <a:r>
              <a:rPr sz="3000" spc="-310" dirty="0">
                <a:cs typeface="Arial"/>
              </a:rPr>
              <a:t>s</a:t>
            </a:r>
            <a:r>
              <a:rPr sz="3000" spc="-165" dirty="0">
                <a:cs typeface="Arial"/>
              </a:rPr>
              <a:t>ī</a:t>
            </a:r>
            <a:r>
              <a:rPr sz="3000" spc="-80" dirty="0">
                <a:cs typeface="Arial"/>
              </a:rPr>
              <a:t>k</a:t>
            </a:r>
            <a:r>
              <a:rPr sz="3000" spc="-55" dirty="0">
                <a:cs typeface="Arial"/>
              </a:rPr>
              <a:t>i</a:t>
            </a:r>
            <a:r>
              <a:rPr sz="3000" spc="-140" dirty="0">
                <a:cs typeface="Arial"/>
              </a:rPr>
              <a:t>em</a:t>
            </a:r>
            <a:r>
              <a:rPr sz="3000" dirty="0">
                <a:cs typeface="Arial"/>
              </a:rPr>
              <a:t>	</a:t>
            </a:r>
            <a:r>
              <a:rPr sz="3000" spc="-15" dirty="0">
                <a:cs typeface="Arial"/>
              </a:rPr>
              <a:t>pr</a:t>
            </a:r>
            <a:r>
              <a:rPr sz="3000" spc="-20" dirty="0">
                <a:cs typeface="Arial"/>
              </a:rPr>
              <a:t>i</a:t>
            </a:r>
            <a:r>
              <a:rPr sz="3000" spc="-165" dirty="0">
                <a:cs typeface="Arial"/>
              </a:rPr>
              <a:t>e</a:t>
            </a:r>
            <a:r>
              <a:rPr sz="3000" spc="-180" dirty="0">
                <a:cs typeface="Arial"/>
              </a:rPr>
              <a:t>k</a:t>
            </a:r>
            <a:r>
              <a:rPr sz="3000" spc="-220" dirty="0">
                <a:cs typeface="Arial"/>
              </a:rPr>
              <a:t>šm</a:t>
            </a:r>
            <a:r>
              <a:rPr sz="3000" spc="-204" dirty="0">
                <a:cs typeface="Arial"/>
              </a:rPr>
              <a:t>e</a:t>
            </a:r>
            <a:r>
              <a:rPr sz="3000" dirty="0">
                <a:cs typeface="Arial"/>
              </a:rPr>
              <a:t>ti</a:t>
            </a:r>
            <a:r>
              <a:rPr sz="3000" spc="-5" dirty="0">
                <a:cs typeface="Arial"/>
              </a:rPr>
              <a:t>e</a:t>
            </a:r>
            <a:r>
              <a:rPr sz="3000" spc="-105" dirty="0">
                <a:cs typeface="Arial"/>
              </a:rPr>
              <a:t>m</a:t>
            </a:r>
            <a:r>
              <a:rPr sz="3000" dirty="0">
                <a:cs typeface="Arial"/>
              </a:rPr>
              <a:t>	</a:t>
            </a:r>
            <a:r>
              <a:rPr sz="3000" spc="-120" dirty="0">
                <a:cs typeface="Arial"/>
              </a:rPr>
              <a:t>–  </a:t>
            </a:r>
            <a:r>
              <a:rPr sz="3000" spc="-114" dirty="0">
                <a:cs typeface="Arial"/>
              </a:rPr>
              <a:t>kustību</a:t>
            </a:r>
            <a:r>
              <a:rPr sz="3000" spc="-170" dirty="0">
                <a:cs typeface="Arial"/>
              </a:rPr>
              <a:t> </a:t>
            </a:r>
            <a:r>
              <a:rPr sz="3000" spc="-130" dirty="0">
                <a:cs typeface="Arial"/>
              </a:rPr>
              <a:t>organizācija</a:t>
            </a:r>
            <a:r>
              <a:rPr sz="3000" spc="-130" dirty="0">
                <a:cs typeface="Carlito"/>
              </a:rPr>
              <a:t>;</a:t>
            </a:r>
            <a:endParaRPr sz="3000" dirty="0">
              <a:cs typeface="Carlito"/>
            </a:endParaRPr>
          </a:p>
          <a:p>
            <a:pPr marL="469900" indent="-457200" algn="just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  <a:tabLst>
                <a:tab pos="573405" algn="l"/>
                <a:tab pos="1689100" algn="l"/>
                <a:tab pos="3024505" algn="l"/>
                <a:tab pos="4470400" algn="l"/>
                <a:tab pos="5915660" algn="l"/>
                <a:tab pos="7539355" algn="l"/>
              </a:tabLst>
            </a:pPr>
            <a:r>
              <a:rPr sz="3000" i="1" spc="-10" dirty="0">
                <a:cs typeface="Carlito"/>
              </a:rPr>
              <a:t>U</a:t>
            </a:r>
            <a:r>
              <a:rPr sz="3000" i="1" dirty="0">
                <a:cs typeface="Carlito"/>
              </a:rPr>
              <a:t>z	</a:t>
            </a:r>
            <a:r>
              <a:rPr sz="3000" i="1" spc="-5" dirty="0">
                <a:cs typeface="Carlito"/>
              </a:rPr>
              <a:t>gr</a:t>
            </a:r>
            <a:r>
              <a:rPr sz="3000" i="1" spc="-15" dirty="0">
                <a:cs typeface="Carlito"/>
              </a:rPr>
              <a:t>ī</a:t>
            </a:r>
            <a:r>
              <a:rPr sz="3000" i="1" spc="-5" dirty="0">
                <a:cs typeface="Carlito"/>
              </a:rPr>
              <a:t>da</a:t>
            </a:r>
            <a:r>
              <a:rPr sz="3000" i="1" dirty="0">
                <a:cs typeface="Carlito"/>
              </a:rPr>
              <a:t>s	</a:t>
            </a:r>
            <a:r>
              <a:rPr sz="3000" i="1" spc="-5" dirty="0">
                <a:cs typeface="Carlito"/>
              </a:rPr>
              <a:t>at</a:t>
            </a:r>
            <a:r>
              <a:rPr sz="3000" i="1" spc="5" dirty="0">
                <a:cs typeface="Carlito"/>
              </a:rPr>
              <a:t>z</a:t>
            </a:r>
            <a:r>
              <a:rPr sz="3000" i="1" dirty="0">
                <a:cs typeface="Carlito"/>
              </a:rPr>
              <a:t>īm</a:t>
            </a:r>
            <a:r>
              <a:rPr sz="3000" i="1" spc="-25" dirty="0">
                <a:cs typeface="Carlito"/>
              </a:rPr>
              <a:t>ē</a:t>
            </a:r>
            <a:r>
              <a:rPr sz="3000" i="1" dirty="0">
                <a:cs typeface="Carlito"/>
              </a:rPr>
              <a:t>t	</a:t>
            </a:r>
            <a:r>
              <a:rPr sz="3000" i="1" dirty="0" err="1">
                <a:cs typeface="Carlito"/>
              </a:rPr>
              <a:t>rob</a:t>
            </a:r>
            <a:r>
              <a:rPr sz="3000" i="1" spc="-40" dirty="0" err="1">
                <a:cs typeface="Carlito"/>
              </a:rPr>
              <a:t>e</a:t>
            </a:r>
            <a:r>
              <a:rPr sz="3000" i="1" spc="-60" dirty="0" err="1">
                <a:cs typeface="Carlito"/>
              </a:rPr>
              <a:t>ž</a:t>
            </a:r>
            <a:r>
              <a:rPr sz="3000" i="1" spc="-5" dirty="0" err="1">
                <a:cs typeface="Carlito"/>
              </a:rPr>
              <a:t>as</a:t>
            </a:r>
            <a:r>
              <a:rPr sz="3000" i="1" dirty="0">
                <a:cs typeface="Carlito"/>
              </a:rPr>
              <a:t>,</a:t>
            </a:r>
            <a:r>
              <a:rPr lang="lv-LV" sz="3000" i="1" dirty="0">
                <a:cs typeface="Carlito"/>
              </a:rPr>
              <a:t> </a:t>
            </a:r>
            <a:r>
              <a:rPr sz="3000" i="1" dirty="0">
                <a:cs typeface="Carlito"/>
              </a:rPr>
              <a:t>	</a:t>
            </a:r>
            <a:r>
              <a:rPr sz="3000" i="1" dirty="0" err="1">
                <a:cs typeface="Carlito"/>
              </a:rPr>
              <a:t>mēbe</a:t>
            </a:r>
            <a:r>
              <a:rPr sz="3000" i="1" spc="5" dirty="0" err="1">
                <a:cs typeface="Carlito"/>
              </a:rPr>
              <a:t>l</a:t>
            </a:r>
            <a:r>
              <a:rPr sz="3000" i="1" dirty="0" err="1">
                <a:cs typeface="Carlito"/>
              </a:rPr>
              <a:t>es</a:t>
            </a:r>
            <a:r>
              <a:rPr lang="lv-LV" sz="3000" i="1" dirty="0">
                <a:cs typeface="Carlito"/>
              </a:rPr>
              <a:t> </a:t>
            </a:r>
            <a:r>
              <a:rPr sz="3000" i="1" dirty="0">
                <a:cs typeface="Carlito"/>
              </a:rPr>
              <a:t>	iz</a:t>
            </a:r>
            <a:r>
              <a:rPr sz="3000" i="1" spc="-15" dirty="0">
                <a:cs typeface="Carlito"/>
              </a:rPr>
              <a:t>v</a:t>
            </a:r>
            <a:r>
              <a:rPr sz="3000" i="1" dirty="0">
                <a:cs typeface="Carlito"/>
              </a:rPr>
              <a:t>i</a:t>
            </a:r>
            <a:r>
              <a:rPr sz="3000" i="1" spc="-30" dirty="0">
                <a:cs typeface="Carlito"/>
              </a:rPr>
              <a:t>e</a:t>
            </a:r>
            <a:r>
              <a:rPr sz="3000" i="1" spc="-35" dirty="0">
                <a:cs typeface="Carlito"/>
              </a:rPr>
              <a:t>t</a:t>
            </a:r>
            <a:r>
              <a:rPr sz="3000" i="1" spc="-5" dirty="0">
                <a:cs typeface="Carlito"/>
              </a:rPr>
              <a:t>o</a:t>
            </a:r>
            <a:r>
              <a:rPr sz="3000" i="1" spc="-40" dirty="0">
                <a:cs typeface="Carlito"/>
              </a:rPr>
              <a:t>t</a:t>
            </a:r>
            <a:r>
              <a:rPr sz="3000" i="1" spc="-5" dirty="0">
                <a:cs typeface="Carlito"/>
              </a:rPr>
              <a:t>a</a:t>
            </a:r>
            <a:r>
              <a:rPr sz="3000" i="1" dirty="0">
                <a:cs typeface="Carlito"/>
              </a:rPr>
              <a:t>s	</a:t>
            </a:r>
            <a:r>
              <a:rPr sz="3000" i="1" spc="-10" dirty="0">
                <a:cs typeface="Carlito"/>
              </a:rPr>
              <a:t>gar</a:t>
            </a:r>
            <a:r>
              <a:rPr lang="lv-LV" sz="3000" dirty="0">
                <a:cs typeface="Carlito"/>
              </a:rPr>
              <a:t> </a:t>
            </a:r>
            <a:r>
              <a:rPr sz="3000" i="1" spc="-5" dirty="0" err="1">
                <a:cs typeface="Carlito"/>
              </a:rPr>
              <a:t>sienām</a:t>
            </a:r>
            <a:r>
              <a:rPr sz="3000" i="1" spc="-5" dirty="0">
                <a:cs typeface="Carlito"/>
              </a:rPr>
              <a:t>, pēc iespējas plašāki iešanas</a:t>
            </a:r>
            <a:r>
              <a:rPr sz="3000" i="1" spc="-85" dirty="0">
                <a:cs typeface="Carlito"/>
              </a:rPr>
              <a:t> </a:t>
            </a:r>
            <a:r>
              <a:rPr sz="3000" i="1" spc="-15" dirty="0">
                <a:cs typeface="Carlito"/>
              </a:rPr>
              <a:t>koridori.</a:t>
            </a:r>
            <a:endParaRPr sz="3000" dirty="0"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333" y="461899"/>
            <a:ext cx="77228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0" dirty="0"/>
              <a:t>Intelektuālās </a:t>
            </a:r>
            <a:r>
              <a:rPr sz="4400" spc="-160" dirty="0"/>
              <a:t>attīstības</a:t>
            </a:r>
            <a:r>
              <a:rPr sz="4400" spc="-300" dirty="0"/>
              <a:t> </a:t>
            </a:r>
            <a:r>
              <a:rPr sz="4400" spc="-100" dirty="0"/>
              <a:t>traucējumi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8074025" cy="396903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869"/>
              </a:spcBef>
            </a:pPr>
            <a:r>
              <a:rPr sz="3200" i="1" spc="-10" dirty="0">
                <a:cs typeface="Carlito"/>
              </a:rPr>
              <a:t>Līdzsvars </a:t>
            </a:r>
            <a:r>
              <a:rPr sz="3200" i="1" dirty="0">
                <a:cs typeface="Carlito"/>
              </a:rPr>
              <a:t>un </a:t>
            </a:r>
            <a:r>
              <a:rPr sz="3200" i="1" spc="-20" dirty="0">
                <a:cs typeface="Carlito"/>
              </a:rPr>
              <a:t>kustību</a:t>
            </a:r>
            <a:r>
              <a:rPr sz="3200" i="1" spc="40" dirty="0">
                <a:cs typeface="Carlito"/>
              </a:rPr>
              <a:t> </a:t>
            </a:r>
            <a:r>
              <a:rPr sz="3200" i="1" spc="-15" dirty="0">
                <a:cs typeface="Carlito"/>
              </a:rPr>
              <a:t>koordinācija</a:t>
            </a:r>
            <a:endParaRPr sz="3200" dirty="0"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65" dirty="0">
                <a:cs typeface="Arial"/>
              </a:rPr>
              <a:t>Grūti </a:t>
            </a:r>
            <a:r>
              <a:rPr sz="3200" spc="-180" dirty="0">
                <a:cs typeface="Arial"/>
              </a:rPr>
              <a:t>uzsākt </a:t>
            </a:r>
            <a:r>
              <a:rPr sz="3200" spc="-120" dirty="0">
                <a:cs typeface="Arial"/>
              </a:rPr>
              <a:t>kustību </a:t>
            </a:r>
            <a:r>
              <a:rPr sz="3200" spc="-15" dirty="0">
                <a:cs typeface="Carlito"/>
              </a:rPr>
              <a:t>vai </a:t>
            </a:r>
            <a:r>
              <a:rPr sz="3200" spc="-5" dirty="0">
                <a:cs typeface="Arial"/>
              </a:rPr>
              <a:t>ātri</a:t>
            </a:r>
            <a:r>
              <a:rPr sz="3200" spc="-250" dirty="0">
                <a:cs typeface="Arial"/>
              </a:rPr>
              <a:t> </a:t>
            </a:r>
            <a:r>
              <a:rPr sz="3200" spc="-125" dirty="0">
                <a:cs typeface="Arial"/>
              </a:rPr>
              <a:t>apstāties</a:t>
            </a:r>
            <a:r>
              <a:rPr sz="3200" spc="-125" dirty="0">
                <a:cs typeface="Carlito"/>
              </a:rPr>
              <a:t>;</a:t>
            </a:r>
            <a:endParaRPr sz="3200" dirty="0"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  <a:tab pos="2013585" algn="l"/>
                <a:tab pos="3771265" algn="l"/>
                <a:tab pos="4761865" algn="l"/>
                <a:tab pos="6357620" algn="l"/>
              </a:tabLst>
            </a:pPr>
            <a:r>
              <a:rPr sz="3200" spc="-110" dirty="0">
                <a:cs typeface="Arial"/>
              </a:rPr>
              <a:t>Grūt</a:t>
            </a:r>
            <a:r>
              <a:rPr sz="3200" spc="-40" dirty="0">
                <a:cs typeface="Arial"/>
              </a:rPr>
              <a:t>ī</a:t>
            </a:r>
            <a:r>
              <a:rPr sz="3200" spc="-180" dirty="0">
                <a:cs typeface="Arial"/>
              </a:rPr>
              <a:t>b</a:t>
            </a:r>
            <a:r>
              <a:rPr sz="3200" spc="-165" dirty="0">
                <a:cs typeface="Arial"/>
              </a:rPr>
              <a:t>a</a:t>
            </a:r>
            <a:r>
              <a:rPr sz="3200" spc="-350" dirty="0">
                <a:cs typeface="Arial"/>
              </a:rPr>
              <a:t>s</a:t>
            </a:r>
            <a:r>
              <a:rPr sz="3200" dirty="0">
                <a:cs typeface="Arial"/>
              </a:rPr>
              <a:t>	</a:t>
            </a:r>
            <a:r>
              <a:rPr sz="3200" spc="-260" dirty="0">
                <a:cs typeface="Arial"/>
              </a:rPr>
              <a:t>k</a:t>
            </a:r>
            <a:r>
              <a:rPr sz="3200" spc="-100" dirty="0">
                <a:cs typeface="Arial"/>
              </a:rPr>
              <a:t>o</a:t>
            </a:r>
            <a:r>
              <a:rPr sz="3200" spc="-120" dirty="0">
                <a:cs typeface="Arial"/>
              </a:rPr>
              <a:t>n</a:t>
            </a:r>
            <a:r>
              <a:rPr sz="3200" spc="105" dirty="0">
                <a:cs typeface="Arial"/>
              </a:rPr>
              <a:t>t</a:t>
            </a:r>
            <a:r>
              <a:rPr sz="3200" spc="70" dirty="0">
                <a:cs typeface="Arial"/>
              </a:rPr>
              <a:t>r</a:t>
            </a:r>
            <a:r>
              <a:rPr sz="3200" spc="-55" dirty="0">
                <a:cs typeface="Arial"/>
              </a:rPr>
              <a:t>o</a:t>
            </a:r>
            <a:r>
              <a:rPr sz="3200" spc="-15" dirty="0">
                <a:cs typeface="Arial"/>
              </a:rPr>
              <a:t>l</a:t>
            </a:r>
            <a:r>
              <a:rPr sz="3200" spc="-204" dirty="0">
                <a:cs typeface="Arial"/>
              </a:rPr>
              <a:t>ē</a:t>
            </a:r>
            <a:r>
              <a:rPr sz="3200" spc="180" dirty="0">
                <a:cs typeface="Arial"/>
              </a:rPr>
              <a:t>t</a:t>
            </a:r>
            <a:r>
              <a:rPr sz="3200" dirty="0">
                <a:cs typeface="Arial"/>
              </a:rPr>
              <a:t>	</a:t>
            </a:r>
            <a:r>
              <a:rPr sz="3200" spc="-5" dirty="0">
                <a:cs typeface="Carlito"/>
              </a:rPr>
              <a:t>s</a:t>
            </a:r>
            <a:r>
              <a:rPr sz="3200" spc="-55" dirty="0">
                <a:cs typeface="Carlito"/>
              </a:rPr>
              <a:t>a</a:t>
            </a:r>
            <a:r>
              <a:rPr sz="3200" dirty="0">
                <a:cs typeface="Carlito"/>
              </a:rPr>
              <a:t>vu	</a:t>
            </a:r>
            <a:r>
              <a:rPr sz="3200" spc="-260" dirty="0">
                <a:cs typeface="Arial"/>
              </a:rPr>
              <a:t>ķ</a:t>
            </a:r>
            <a:r>
              <a:rPr sz="3200" spc="-85" dirty="0">
                <a:cs typeface="Arial"/>
              </a:rPr>
              <a:t>ermeni</a:t>
            </a:r>
            <a:r>
              <a:rPr sz="3200" dirty="0">
                <a:cs typeface="Arial"/>
              </a:rPr>
              <a:t>	</a:t>
            </a:r>
            <a:r>
              <a:rPr sz="3200" spc="-140" dirty="0">
                <a:cs typeface="Arial"/>
              </a:rPr>
              <a:t>(p</a:t>
            </a:r>
            <a:r>
              <a:rPr sz="3200" spc="-160" dirty="0">
                <a:cs typeface="Arial"/>
              </a:rPr>
              <a:t>a</a:t>
            </a:r>
            <a:r>
              <a:rPr sz="3200" spc="-95" dirty="0">
                <a:cs typeface="Arial"/>
              </a:rPr>
              <a:t>lē</a:t>
            </a:r>
            <a:r>
              <a:rPr sz="3200" spc="-140" dirty="0">
                <a:cs typeface="Arial"/>
              </a:rPr>
              <a:t>k</a:t>
            </a:r>
            <a:r>
              <a:rPr sz="3200" spc="114" dirty="0">
                <a:cs typeface="Arial"/>
              </a:rPr>
              <a:t>t</a:t>
            </a:r>
            <a:r>
              <a:rPr sz="3200" spc="80" dirty="0">
                <a:cs typeface="Arial"/>
              </a:rPr>
              <a:t>i</a:t>
            </a:r>
            <a:r>
              <a:rPr sz="3200" spc="-285" dirty="0">
                <a:cs typeface="Arial"/>
              </a:rPr>
              <a:t>e</a:t>
            </a:r>
            <a:r>
              <a:rPr sz="3200" spc="-270" dirty="0">
                <a:cs typeface="Arial"/>
              </a:rPr>
              <a:t>s</a:t>
            </a:r>
            <a:r>
              <a:rPr sz="3200" spc="-90" dirty="0">
                <a:cs typeface="Arial"/>
              </a:rPr>
              <a:t>,</a:t>
            </a:r>
            <a:endParaRPr sz="3200" dirty="0">
              <a:cs typeface="Arial"/>
            </a:endParaRPr>
          </a:p>
          <a:p>
            <a:pPr marL="355600" algn="just">
              <a:lnSpc>
                <a:spcPct val="100000"/>
              </a:lnSpc>
            </a:pPr>
            <a:r>
              <a:rPr sz="3200" spc="-5" dirty="0">
                <a:cs typeface="Carlito"/>
              </a:rPr>
              <a:t>pietupties, </a:t>
            </a:r>
            <a:r>
              <a:rPr sz="3200" spc="-110" dirty="0">
                <a:cs typeface="Arial"/>
              </a:rPr>
              <a:t>spēlēt </a:t>
            </a:r>
            <a:r>
              <a:rPr sz="3200" spc="-10" dirty="0">
                <a:cs typeface="Carlito"/>
              </a:rPr>
              <a:t>sporta</a:t>
            </a:r>
            <a:r>
              <a:rPr sz="3200" spc="-50" dirty="0">
                <a:cs typeface="Carlito"/>
              </a:rPr>
              <a:t> </a:t>
            </a:r>
            <a:r>
              <a:rPr sz="3200" spc="-160" dirty="0">
                <a:cs typeface="Arial"/>
              </a:rPr>
              <a:t>spēles)</a:t>
            </a:r>
            <a:r>
              <a:rPr sz="3200" spc="-160" dirty="0">
                <a:cs typeface="Carlito"/>
              </a:rPr>
              <a:t>;</a:t>
            </a:r>
            <a:endParaRPr sz="3200" dirty="0"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15" dirty="0">
                <a:cs typeface="Arial"/>
              </a:rPr>
              <a:t>Šūpojās </a:t>
            </a:r>
            <a:r>
              <a:rPr sz="3200" spc="-15" dirty="0">
                <a:cs typeface="Carlito"/>
              </a:rPr>
              <a:t>vai </a:t>
            </a:r>
            <a:r>
              <a:rPr sz="3200" spc="-204" dirty="0">
                <a:cs typeface="Arial"/>
              </a:rPr>
              <a:t>griežas </a:t>
            </a:r>
            <a:r>
              <a:rPr sz="3200" dirty="0">
                <a:cs typeface="Carlito"/>
              </a:rPr>
              <a:t>ap</a:t>
            </a:r>
            <a:r>
              <a:rPr sz="3200" spc="120" dirty="0">
                <a:cs typeface="Carlito"/>
              </a:rPr>
              <a:t> </a:t>
            </a:r>
            <a:r>
              <a:rPr sz="3200" spc="-5" dirty="0">
                <a:cs typeface="Carlito"/>
              </a:rPr>
              <a:t>asi.</a:t>
            </a:r>
            <a:endParaRPr sz="3200" dirty="0">
              <a:cs typeface="Carlito"/>
            </a:endParaRPr>
          </a:p>
          <a:p>
            <a:pPr algn="just">
              <a:lnSpc>
                <a:spcPct val="100000"/>
              </a:lnSpc>
              <a:spcBef>
                <a:spcPts val="770"/>
              </a:spcBef>
              <a:tabLst>
                <a:tab pos="1398905" algn="l"/>
                <a:tab pos="2832100" algn="l"/>
                <a:tab pos="4810125" algn="l"/>
                <a:tab pos="6214110" algn="l"/>
              </a:tabLst>
            </a:pPr>
            <a:r>
              <a:rPr sz="3200" i="1" spc="-30" dirty="0">
                <a:cs typeface="Carlito"/>
              </a:rPr>
              <a:t>Vēlams	</a:t>
            </a:r>
            <a:r>
              <a:rPr sz="3200" i="1" spc="-10" dirty="0">
                <a:cs typeface="Carlito"/>
              </a:rPr>
              <a:t>novērst	</a:t>
            </a:r>
            <a:r>
              <a:rPr sz="3200" i="1" spc="-5" dirty="0">
                <a:cs typeface="Carlito"/>
              </a:rPr>
              <a:t>nevēlamus	</a:t>
            </a:r>
            <a:r>
              <a:rPr lang="lv-LV" sz="3200" i="1" spc="-5" dirty="0">
                <a:cs typeface="Carlito"/>
              </a:rPr>
              <a:t> </a:t>
            </a:r>
            <a:r>
              <a:rPr sz="3200" i="1" spc="-15" dirty="0" err="1">
                <a:cs typeface="Carlito"/>
              </a:rPr>
              <a:t>kustību</a:t>
            </a:r>
            <a:r>
              <a:rPr lang="lv-LV" sz="3200" i="1" spc="-15" dirty="0">
                <a:cs typeface="Carlito"/>
              </a:rPr>
              <a:t> </a:t>
            </a:r>
            <a:r>
              <a:rPr sz="3200" i="1" spc="-10" dirty="0" err="1">
                <a:cs typeface="Carlito"/>
              </a:rPr>
              <a:t>steriotipus</a:t>
            </a:r>
            <a:r>
              <a:rPr sz="3200" i="1" spc="-10" dirty="0">
                <a:cs typeface="Carlito"/>
              </a:rPr>
              <a:t>,</a:t>
            </a:r>
            <a:r>
              <a:rPr lang="lv-LV" sz="3200" dirty="0">
                <a:cs typeface="Carlito"/>
              </a:rPr>
              <a:t> </a:t>
            </a:r>
            <a:r>
              <a:rPr sz="3200" i="1" spc="-5" dirty="0" err="1">
                <a:cs typeface="Carlito"/>
              </a:rPr>
              <a:t>sadalīt</a:t>
            </a:r>
            <a:r>
              <a:rPr sz="3200" i="1" spc="-5" dirty="0">
                <a:cs typeface="Carlito"/>
              </a:rPr>
              <a:t> </a:t>
            </a:r>
            <a:r>
              <a:rPr sz="3200" i="1" spc="-15" dirty="0">
                <a:cs typeface="Carlito"/>
              </a:rPr>
              <a:t>aktivitāti </a:t>
            </a:r>
            <a:r>
              <a:rPr sz="3200" i="1" spc="-35" dirty="0">
                <a:cs typeface="Carlito"/>
              </a:rPr>
              <a:t>sīkākos</a:t>
            </a:r>
            <a:r>
              <a:rPr sz="3200" i="1" spc="100" dirty="0">
                <a:cs typeface="Carlito"/>
              </a:rPr>
              <a:t> </a:t>
            </a:r>
            <a:r>
              <a:rPr sz="3200" i="1" spc="-10" dirty="0">
                <a:cs typeface="Carlito"/>
              </a:rPr>
              <a:t>uzdevumos.</a:t>
            </a:r>
            <a:endParaRPr sz="3200" dirty="0"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1641" y="461899"/>
            <a:ext cx="4217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0" dirty="0"/>
              <a:t>Fiziskie</a:t>
            </a:r>
            <a:r>
              <a:rPr sz="4400" spc="-270" dirty="0"/>
              <a:t> </a:t>
            </a:r>
            <a:r>
              <a:rPr sz="4400" spc="-105" dirty="0"/>
              <a:t>traucējumi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819390" cy="45070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just">
              <a:lnSpc>
                <a:spcPts val="365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30" dirty="0">
                <a:latin typeface="Arial"/>
                <a:cs typeface="Arial"/>
              </a:rPr>
              <a:t>Palielināts </a:t>
            </a:r>
            <a:r>
              <a:rPr sz="3200" spc="-140" dirty="0">
                <a:latin typeface="Arial"/>
                <a:cs typeface="Arial"/>
              </a:rPr>
              <a:t>vai </a:t>
            </a:r>
            <a:r>
              <a:rPr sz="3200" spc="-185" dirty="0">
                <a:latin typeface="Arial"/>
                <a:cs typeface="Arial"/>
              </a:rPr>
              <a:t>samazināts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ķermeņa</a:t>
            </a:r>
            <a:endParaRPr sz="3200" dirty="0">
              <a:latin typeface="Arial"/>
              <a:cs typeface="Arial"/>
            </a:endParaRPr>
          </a:p>
          <a:p>
            <a:pPr marL="355600" algn="just">
              <a:lnSpc>
                <a:spcPts val="3650"/>
              </a:lnSpc>
            </a:pPr>
            <a:r>
              <a:rPr sz="3200" spc="-20" dirty="0">
                <a:latin typeface="Carlito"/>
                <a:cs typeface="Carlito"/>
              </a:rPr>
              <a:t>svars/augums;</a:t>
            </a:r>
            <a:endParaRPr sz="3200" dirty="0">
              <a:latin typeface="Carlito"/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04" dirty="0">
                <a:latin typeface="Arial"/>
                <a:cs typeface="Arial"/>
              </a:rPr>
              <a:t>Samazināta </a:t>
            </a:r>
            <a:r>
              <a:rPr sz="3200" spc="-150" dirty="0">
                <a:latin typeface="Arial"/>
                <a:cs typeface="Arial"/>
              </a:rPr>
              <a:t>fiziskā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izturība;</a:t>
            </a:r>
            <a:endParaRPr sz="3200" dirty="0">
              <a:latin typeface="Arial"/>
              <a:cs typeface="Arial"/>
            </a:endParaRPr>
          </a:p>
          <a:p>
            <a:pPr marL="355600" indent="-342900" algn="just">
              <a:lnSpc>
                <a:spcPts val="3650"/>
              </a:lnSpc>
              <a:spcBef>
                <a:spcPts val="38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15" dirty="0">
                <a:latin typeface="Arial"/>
                <a:cs typeface="Arial"/>
              </a:rPr>
              <a:t>Samazināts </a:t>
            </a:r>
            <a:r>
              <a:rPr sz="3200" spc="345" dirty="0">
                <a:latin typeface="Arial"/>
                <a:cs typeface="Arial"/>
              </a:rPr>
              <a:t>/ </a:t>
            </a:r>
            <a:r>
              <a:rPr sz="3200" spc="-140" dirty="0">
                <a:latin typeface="Arial"/>
                <a:cs typeface="Arial"/>
              </a:rPr>
              <a:t>paaugstināts </a:t>
            </a:r>
            <a:r>
              <a:rPr sz="3200" spc="345" dirty="0">
                <a:latin typeface="Arial"/>
                <a:cs typeface="Arial"/>
              </a:rPr>
              <a:t>/</a:t>
            </a:r>
            <a:r>
              <a:rPr sz="3200" spc="-59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mainīgs </a:t>
            </a:r>
            <a:r>
              <a:rPr sz="3200" spc="-100" dirty="0">
                <a:latin typeface="Arial"/>
                <a:cs typeface="Arial"/>
              </a:rPr>
              <a:t>mm.</a:t>
            </a:r>
            <a:endParaRPr sz="3200" dirty="0">
              <a:latin typeface="Arial"/>
              <a:cs typeface="Arial"/>
            </a:endParaRPr>
          </a:p>
          <a:p>
            <a:pPr marL="355600" algn="just">
              <a:lnSpc>
                <a:spcPts val="3650"/>
              </a:lnSpc>
            </a:pPr>
            <a:r>
              <a:rPr sz="3200" spc="-45" dirty="0">
                <a:latin typeface="Carlito"/>
                <a:cs typeface="Carlito"/>
              </a:rPr>
              <a:t>Tonuss;</a:t>
            </a:r>
            <a:endParaRPr sz="3200" dirty="0">
              <a:latin typeface="Carlito"/>
              <a:cs typeface="Carlito"/>
            </a:endParaRPr>
          </a:p>
          <a:p>
            <a:pPr marL="355600" marR="5080" indent="-342900" algn="just">
              <a:lnSpc>
                <a:spcPts val="3460"/>
              </a:lnSpc>
              <a:spcBef>
                <a:spcPts val="81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45" dirty="0">
                <a:latin typeface="Arial"/>
                <a:cs typeface="Arial"/>
              </a:rPr>
              <a:t>Līdzsvara </a:t>
            </a:r>
            <a:r>
              <a:rPr sz="3200" spc="-100" dirty="0">
                <a:latin typeface="Arial"/>
                <a:cs typeface="Arial"/>
              </a:rPr>
              <a:t>un </a:t>
            </a:r>
            <a:r>
              <a:rPr sz="3200" spc="-120" dirty="0">
                <a:latin typeface="Arial"/>
                <a:cs typeface="Arial"/>
              </a:rPr>
              <a:t>kustību </a:t>
            </a:r>
            <a:r>
              <a:rPr sz="3200" spc="-130" dirty="0">
                <a:latin typeface="Arial"/>
                <a:cs typeface="Arial"/>
              </a:rPr>
              <a:t>koordinācijas </a:t>
            </a:r>
            <a:r>
              <a:rPr sz="3200" spc="-75" dirty="0">
                <a:latin typeface="Arial"/>
                <a:cs typeface="Arial"/>
              </a:rPr>
              <a:t>traucējumi  </a:t>
            </a:r>
            <a:r>
              <a:rPr sz="3200" spc="-120" dirty="0">
                <a:latin typeface="Arial"/>
                <a:cs typeface="Arial"/>
              </a:rPr>
              <a:t>(grūtības </a:t>
            </a:r>
            <a:r>
              <a:rPr sz="3200" spc="-70" dirty="0">
                <a:latin typeface="Arial"/>
                <a:cs typeface="Arial"/>
              </a:rPr>
              <a:t>mainīt </a:t>
            </a:r>
            <a:r>
              <a:rPr sz="3200" spc="-140" dirty="0">
                <a:latin typeface="Arial"/>
                <a:cs typeface="Arial"/>
              </a:rPr>
              <a:t>vai </a:t>
            </a:r>
            <a:r>
              <a:rPr sz="3200" spc="-165" dirty="0">
                <a:latin typeface="Arial"/>
                <a:cs typeface="Arial"/>
              </a:rPr>
              <a:t>saglabāt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pozu);</a:t>
            </a:r>
            <a:endParaRPr sz="3200" dirty="0">
              <a:latin typeface="Arial"/>
              <a:cs typeface="Arial"/>
            </a:endParaRPr>
          </a:p>
          <a:p>
            <a:pPr marL="355600" marR="363220" indent="-342900" algn="just">
              <a:lnSpc>
                <a:spcPts val="346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00" dirty="0">
                <a:latin typeface="Arial"/>
                <a:cs typeface="Arial"/>
              </a:rPr>
              <a:t>Vienas </a:t>
            </a:r>
            <a:r>
              <a:rPr sz="3200" spc="-140" dirty="0">
                <a:latin typeface="Arial"/>
                <a:cs typeface="Arial"/>
              </a:rPr>
              <a:t>vai vairāku </a:t>
            </a:r>
            <a:r>
              <a:rPr sz="3200" spc="-114" dirty="0">
                <a:latin typeface="Arial"/>
                <a:cs typeface="Arial"/>
              </a:rPr>
              <a:t>ekstremitāšu </a:t>
            </a:r>
            <a:r>
              <a:rPr sz="3200" spc="-170" dirty="0">
                <a:latin typeface="Arial"/>
                <a:cs typeface="Arial"/>
              </a:rPr>
              <a:t>paralīze </a:t>
            </a:r>
            <a:r>
              <a:rPr sz="3200" spc="-140" dirty="0">
                <a:latin typeface="Arial"/>
                <a:cs typeface="Arial"/>
              </a:rPr>
              <a:t>vai  </a:t>
            </a:r>
            <a:r>
              <a:rPr sz="3200" spc="-170" dirty="0">
                <a:latin typeface="Arial"/>
                <a:cs typeface="Arial"/>
              </a:rPr>
              <a:t>parēze</a:t>
            </a:r>
            <a:r>
              <a:rPr sz="3200" spc="-170" dirty="0">
                <a:latin typeface="Carlito"/>
                <a:cs typeface="Carlito"/>
              </a:rPr>
              <a:t>;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1641" y="461899"/>
            <a:ext cx="4217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0" dirty="0"/>
              <a:t>Fiziskie</a:t>
            </a:r>
            <a:r>
              <a:rPr sz="4400" spc="-270" dirty="0"/>
              <a:t> </a:t>
            </a:r>
            <a:r>
              <a:rPr sz="4400" spc="-105" dirty="0"/>
              <a:t>traucējumi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371080" cy="344106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15" dirty="0">
                <a:latin typeface="Arial"/>
                <a:cs typeface="Arial"/>
              </a:rPr>
              <a:t>Samazināts </a:t>
            </a:r>
            <a:r>
              <a:rPr sz="3200" spc="-120" dirty="0">
                <a:latin typeface="Arial"/>
                <a:cs typeface="Arial"/>
              </a:rPr>
              <a:t>kustību </a:t>
            </a:r>
            <a:r>
              <a:rPr sz="3200" spc="-140" dirty="0">
                <a:latin typeface="Arial"/>
                <a:cs typeface="Arial"/>
              </a:rPr>
              <a:t>apjoms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locītavās;</a:t>
            </a:r>
            <a:endParaRPr sz="3200">
              <a:latin typeface="Arial"/>
              <a:cs typeface="Arial"/>
            </a:endParaRPr>
          </a:p>
          <a:p>
            <a:pPr marL="355600" marR="111442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0" dirty="0">
                <a:latin typeface="Arial"/>
                <a:cs typeface="Arial"/>
              </a:rPr>
              <a:t>Ekstremitāšu </a:t>
            </a:r>
            <a:r>
              <a:rPr sz="3200" spc="-105" dirty="0">
                <a:latin typeface="Arial"/>
                <a:cs typeface="Arial"/>
              </a:rPr>
              <a:t>iztrūkums </a:t>
            </a:r>
            <a:r>
              <a:rPr sz="3200" spc="-140" dirty="0">
                <a:latin typeface="Arial"/>
                <a:cs typeface="Arial"/>
              </a:rPr>
              <a:t>vai </a:t>
            </a:r>
            <a:r>
              <a:rPr sz="3200" spc="-125" dirty="0">
                <a:latin typeface="Arial"/>
                <a:cs typeface="Arial"/>
              </a:rPr>
              <a:t>papildus  </a:t>
            </a:r>
            <a:r>
              <a:rPr sz="3200" spc="-100" dirty="0">
                <a:latin typeface="Arial"/>
                <a:cs typeface="Arial"/>
              </a:rPr>
              <a:t>ekstremitātes;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0" dirty="0">
                <a:latin typeface="Arial"/>
                <a:cs typeface="Arial"/>
              </a:rPr>
              <a:t>Ekstremitāšu </a:t>
            </a:r>
            <a:r>
              <a:rPr sz="3200" spc="-160" dirty="0">
                <a:latin typeface="Arial"/>
                <a:cs typeface="Arial"/>
              </a:rPr>
              <a:t>garuma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atšķirība;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latin typeface="Carlito"/>
                <a:cs typeface="Carlito"/>
              </a:rPr>
              <a:t>Tremors</a:t>
            </a:r>
            <a:r>
              <a:rPr sz="3200" spc="-35" dirty="0">
                <a:latin typeface="Carlito"/>
                <a:cs typeface="Carlito"/>
              </a:rPr>
              <a:t> </a:t>
            </a:r>
            <a:r>
              <a:rPr sz="3200" i="1" spc="-5" dirty="0">
                <a:latin typeface="Carlito"/>
                <a:cs typeface="Carlito"/>
              </a:rPr>
              <a:t>(trīce);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80" dirty="0">
                <a:latin typeface="Arial"/>
                <a:cs typeface="Arial"/>
              </a:rPr>
              <a:t>Virspusējās </a:t>
            </a:r>
            <a:r>
              <a:rPr sz="3200" spc="345" dirty="0">
                <a:latin typeface="Arial"/>
                <a:cs typeface="Arial"/>
              </a:rPr>
              <a:t>/ </a:t>
            </a:r>
            <a:r>
              <a:rPr sz="3200" spc="-170" dirty="0">
                <a:latin typeface="Arial"/>
                <a:cs typeface="Arial"/>
              </a:rPr>
              <a:t>dziļās </a:t>
            </a:r>
            <a:r>
              <a:rPr sz="3200" spc="-195" dirty="0">
                <a:latin typeface="Arial"/>
                <a:cs typeface="Arial"/>
              </a:rPr>
              <a:t>jušanas </a:t>
            </a:r>
            <a:r>
              <a:rPr sz="3200" spc="-75" dirty="0">
                <a:latin typeface="Arial"/>
                <a:cs typeface="Arial"/>
              </a:rPr>
              <a:t>traucējumi</a:t>
            </a:r>
            <a:r>
              <a:rPr sz="3200" spc="-58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u.c.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5213" y="461899"/>
            <a:ext cx="49701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lv-LV" sz="4400" spc="-295" dirty="0"/>
              <a:t>Atbalsta</a:t>
            </a:r>
            <a:r>
              <a:rPr sz="4400" spc="-300" dirty="0"/>
              <a:t> </a:t>
            </a:r>
            <a:r>
              <a:rPr sz="4400" spc="-220" dirty="0"/>
              <a:t>plānošana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849870" cy="2676373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22250" algn="ctr">
              <a:lnSpc>
                <a:spcPct val="100000"/>
              </a:lnSpc>
              <a:spcBef>
                <a:spcPts val="869"/>
              </a:spcBef>
            </a:pPr>
            <a:r>
              <a:rPr sz="3200" spc="-295" dirty="0">
                <a:solidFill>
                  <a:srgbClr val="FF0000"/>
                </a:solidFill>
                <a:latin typeface="Carlito"/>
                <a:cs typeface="Carlito"/>
              </a:rPr>
              <a:t>!!!</a:t>
            </a:r>
            <a:r>
              <a:rPr sz="3200" spc="-295" dirty="0">
                <a:latin typeface="Arial"/>
                <a:cs typeface="Arial"/>
              </a:rPr>
              <a:t>KONFIDENCIALITĀTE</a:t>
            </a:r>
            <a:r>
              <a:rPr sz="3200" spc="-295" dirty="0">
                <a:solidFill>
                  <a:srgbClr val="FF0000"/>
                </a:solidFill>
                <a:latin typeface="Carlito"/>
                <a:cs typeface="Carlito"/>
              </a:rPr>
              <a:t>!!!</a:t>
            </a:r>
            <a:endParaRPr sz="3200" dirty="0">
              <a:latin typeface="Carlito"/>
              <a:cs typeface="Carlito"/>
            </a:endParaRPr>
          </a:p>
          <a:p>
            <a:pPr marL="355600" marR="196850" indent="-342900">
              <a:lnSpc>
                <a:spcPct val="100000"/>
              </a:lnSpc>
              <a:spcBef>
                <a:spcPts val="770"/>
              </a:spcBef>
            </a:pPr>
            <a:r>
              <a:rPr sz="3200" spc="-204" dirty="0">
                <a:latin typeface="Arial"/>
                <a:cs typeface="Arial"/>
              </a:rPr>
              <a:t>Jebkura </a:t>
            </a:r>
            <a:r>
              <a:rPr sz="3200" spc="-90" dirty="0">
                <a:latin typeface="Arial"/>
                <a:cs typeface="Arial"/>
              </a:rPr>
              <a:t>informācija, </a:t>
            </a:r>
            <a:r>
              <a:rPr sz="3200" spc="-270" dirty="0">
                <a:latin typeface="Arial"/>
                <a:cs typeface="Arial"/>
              </a:rPr>
              <a:t>kas </a:t>
            </a:r>
            <a:r>
              <a:rPr sz="3200" spc="-185" dirty="0">
                <a:latin typeface="Arial"/>
                <a:cs typeface="Arial"/>
              </a:rPr>
              <a:t>parādās </a:t>
            </a:r>
            <a:r>
              <a:rPr sz="3200" spc="-210" dirty="0">
                <a:latin typeface="Arial"/>
                <a:cs typeface="Arial"/>
              </a:rPr>
              <a:t>palīdzošās  </a:t>
            </a:r>
            <a:r>
              <a:rPr sz="3200" spc="-120" dirty="0">
                <a:latin typeface="Arial"/>
                <a:cs typeface="Arial"/>
              </a:rPr>
              <a:t>attiecībās </a:t>
            </a:r>
            <a:r>
              <a:rPr sz="3200" spc="35" dirty="0">
                <a:latin typeface="Arial"/>
                <a:cs typeface="Arial"/>
              </a:rPr>
              <a:t>ir </a:t>
            </a:r>
            <a:r>
              <a:rPr sz="3200" spc="-114" dirty="0">
                <a:latin typeface="Arial"/>
                <a:cs typeface="Arial"/>
              </a:rPr>
              <a:t>konfidenciāla. </a:t>
            </a:r>
            <a:r>
              <a:rPr sz="3200" i="1" dirty="0">
                <a:latin typeface="Carlito"/>
                <a:cs typeface="Carlito"/>
              </a:rPr>
              <a:t>No </a:t>
            </a:r>
            <a:r>
              <a:rPr sz="3200" i="1" spc="-5" dirty="0" err="1">
                <a:latin typeface="Carlito"/>
                <a:cs typeface="Carlito"/>
              </a:rPr>
              <a:t>pašu</a:t>
            </a:r>
            <a:r>
              <a:rPr sz="3200" i="1" spc="-265" dirty="0">
                <a:latin typeface="Carlito"/>
                <a:cs typeface="Carlito"/>
              </a:rPr>
              <a:t> </a:t>
            </a:r>
            <a:r>
              <a:rPr sz="3200" i="1" spc="-5" dirty="0" err="1">
                <a:latin typeface="Carlito"/>
                <a:cs typeface="Carlito"/>
              </a:rPr>
              <a:t>attiecību</a:t>
            </a:r>
            <a:r>
              <a:rPr lang="lv-LV" sz="3200" dirty="0">
                <a:latin typeface="Carlito"/>
                <a:cs typeface="Carlito"/>
              </a:rPr>
              <a:t> </a:t>
            </a:r>
            <a:r>
              <a:rPr sz="3200" i="1" spc="-15" dirty="0" err="1">
                <a:latin typeface="Carlito"/>
                <a:cs typeface="Carlito"/>
              </a:rPr>
              <a:t>sākuma</a:t>
            </a:r>
            <a:r>
              <a:rPr sz="3200" i="1" spc="-15" dirty="0">
                <a:latin typeface="Carlito"/>
                <a:cs typeface="Carlito"/>
              </a:rPr>
              <a:t> </a:t>
            </a:r>
            <a:r>
              <a:rPr sz="3200" i="1" spc="-20" dirty="0">
                <a:latin typeface="Carlito"/>
                <a:cs typeface="Carlito"/>
              </a:rPr>
              <a:t>tam </a:t>
            </a:r>
            <a:r>
              <a:rPr sz="3200" i="1" spc="-5" dirty="0">
                <a:latin typeface="Carlito"/>
                <a:cs typeface="Carlito"/>
              </a:rPr>
              <a:t>jābūt izrunātam </a:t>
            </a:r>
            <a:r>
              <a:rPr sz="3200" i="1" dirty="0">
                <a:latin typeface="Carlito"/>
                <a:cs typeface="Carlito"/>
              </a:rPr>
              <a:t>un</a:t>
            </a:r>
            <a:r>
              <a:rPr sz="3200" i="1" spc="110" dirty="0">
                <a:latin typeface="Carlito"/>
                <a:cs typeface="Carlito"/>
              </a:rPr>
              <a:t> </a:t>
            </a:r>
            <a:r>
              <a:rPr sz="3200" i="1" spc="-20" dirty="0" err="1">
                <a:latin typeface="Carlito"/>
                <a:cs typeface="Carlito"/>
              </a:rPr>
              <a:t>izskaidrotam</a:t>
            </a:r>
            <a:r>
              <a:rPr lang="lv-LV" sz="3200" dirty="0">
                <a:latin typeface="Carlito"/>
                <a:cs typeface="Carlito"/>
              </a:rPr>
              <a:t> </a:t>
            </a:r>
            <a:r>
              <a:rPr sz="3200" i="1" spc="-15" dirty="0" err="1">
                <a:latin typeface="Carlito"/>
                <a:cs typeface="Carlito"/>
              </a:rPr>
              <a:t>klientam</a:t>
            </a:r>
            <a:r>
              <a:rPr sz="3200" i="1" spc="-15" dirty="0">
                <a:latin typeface="Carlito"/>
                <a:cs typeface="Carlito"/>
              </a:rPr>
              <a:t>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6142" y="1752600"/>
            <a:ext cx="7399020" cy="43633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14604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spc="-204" dirty="0">
                <a:cs typeface="Arial"/>
              </a:rPr>
              <a:t>Personām </a:t>
            </a:r>
            <a:r>
              <a:rPr sz="3200" spc="-100" dirty="0">
                <a:cs typeface="Arial"/>
              </a:rPr>
              <a:t>ar </a:t>
            </a:r>
            <a:r>
              <a:rPr sz="3200" spc="-65" dirty="0">
                <a:cs typeface="Arial"/>
              </a:rPr>
              <a:t>intelektuāliem </a:t>
            </a:r>
            <a:r>
              <a:rPr sz="3200" spc="-90" dirty="0">
                <a:cs typeface="Arial"/>
              </a:rPr>
              <a:t>traucējumiem  </a:t>
            </a:r>
            <a:r>
              <a:rPr sz="3200" spc="35" dirty="0">
                <a:cs typeface="Arial"/>
              </a:rPr>
              <a:t>ir </a:t>
            </a:r>
            <a:r>
              <a:rPr sz="3200" spc="-125" dirty="0">
                <a:cs typeface="Arial"/>
              </a:rPr>
              <a:t>grūtības </a:t>
            </a:r>
            <a:r>
              <a:rPr sz="3200" spc="-60" dirty="0">
                <a:cs typeface="Arial"/>
              </a:rPr>
              <a:t>veidot </a:t>
            </a:r>
            <a:r>
              <a:rPr sz="3200" spc="-110" dirty="0">
                <a:cs typeface="Arial"/>
              </a:rPr>
              <a:t>priekšstatu </a:t>
            </a:r>
            <a:r>
              <a:rPr sz="3200" spc="-100" dirty="0">
                <a:cs typeface="Arial"/>
              </a:rPr>
              <a:t>par</a:t>
            </a:r>
            <a:r>
              <a:rPr sz="3200" spc="-585" dirty="0">
                <a:cs typeface="Arial"/>
              </a:rPr>
              <a:t> </a:t>
            </a:r>
            <a:r>
              <a:rPr sz="3200" spc="-95" dirty="0">
                <a:cs typeface="Arial"/>
              </a:rPr>
              <a:t>apkārtējo  </a:t>
            </a:r>
            <a:r>
              <a:rPr sz="3200" spc="-5" dirty="0">
                <a:cs typeface="Carlito"/>
              </a:rPr>
              <a:t>pasauli.</a:t>
            </a:r>
            <a:endParaRPr sz="3200" dirty="0"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sz="3200" spc="-135" dirty="0">
                <a:cs typeface="Arial"/>
              </a:rPr>
              <a:t>Atbalsts </a:t>
            </a:r>
            <a:r>
              <a:rPr sz="3200" spc="-100" dirty="0">
                <a:cs typeface="Arial"/>
              </a:rPr>
              <a:t>un </a:t>
            </a:r>
            <a:r>
              <a:rPr sz="3200" spc="-160" dirty="0">
                <a:cs typeface="Arial"/>
              </a:rPr>
              <a:t>palīdzība </a:t>
            </a:r>
            <a:r>
              <a:rPr sz="3200" spc="-140" dirty="0">
                <a:cs typeface="Arial"/>
              </a:rPr>
              <a:t>jāvirza </a:t>
            </a:r>
            <a:r>
              <a:rPr sz="3200" spc="-220" dirty="0">
                <a:cs typeface="Arial"/>
              </a:rPr>
              <a:t>uz </a:t>
            </a:r>
            <a:r>
              <a:rPr sz="3200" spc="-75" dirty="0">
                <a:cs typeface="Arial"/>
              </a:rPr>
              <a:t>mērķi</a:t>
            </a:r>
            <a:r>
              <a:rPr sz="3200" spc="-200" dirty="0">
                <a:cs typeface="Arial"/>
              </a:rPr>
              <a:t> </a:t>
            </a:r>
            <a:r>
              <a:rPr sz="3200" b="1" dirty="0">
                <a:cs typeface="Carlito"/>
              </a:rPr>
              <a:t>padarīt  </a:t>
            </a:r>
            <a:r>
              <a:rPr sz="3200" b="1" spc="-5" dirty="0">
                <a:cs typeface="Carlito"/>
              </a:rPr>
              <a:t>apkārtni</a:t>
            </a:r>
            <a:r>
              <a:rPr sz="3200" b="1" spc="-35" dirty="0">
                <a:cs typeface="Carlito"/>
              </a:rPr>
              <a:t> </a:t>
            </a:r>
            <a:r>
              <a:rPr sz="3200" b="1" spc="-5" dirty="0">
                <a:cs typeface="Carlito"/>
              </a:rPr>
              <a:t>saprotamu:</a:t>
            </a:r>
            <a:endParaRPr sz="3200" dirty="0"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130" dirty="0">
                <a:cs typeface="Arial"/>
              </a:rPr>
              <a:t>palīdzēt </a:t>
            </a:r>
            <a:r>
              <a:rPr sz="3200" spc="-170" dirty="0">
                <a:cs typeface="Arial"/>
              </a:rPr>
              <a:t>saprast </a:t>
            </a:r>
            <a:r>
              <a:rPr sz="3200" spc="-135" dirty="0">
                <a:cs typeface="Arial"/>
              </a:rPr>
              <a:t>laika</a:t>
            </a:r>
            <a:r>
              <a:rPr sz="3200" spc="-170" dirty="0">
                <a:cs typeface="Arial"/>
              </a:rPr>
              <a:t> </a:t>
            </a:r>
            <a:r>
              <a:rPr sz="3200" spc="-110" dirty="0">
                <a:cs typeface="Arial"/>
              </a:rPr>
              <a:t>jēdzienu;</a:t>
            </a:r>
            <a:endParaRPr sz="3200" dirty="0"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70" dirty="0">
                <a:cs typeface="Arial"/>
              </a:rPr>
              <a:t>orientēties </a:t>
            </a:r>
            <a:r>
              <a:rPr sz="3200" spc="-130" dirty="0">
                <a:cs typeface="Arial"/>
              </a:rPr>
              <a:t>tuvākajā</a:t>
            </a:r>
            <a:r>
              <a:rPr sz="3200" spc="-245" dirty="0">
                <a:cs typeface="Arial"/>
              </a:rPr>
              <a:t> </a:t>
            </a:r>
            <a:r>
              <a:rPr sz="3200" spc="-100" dirty="0">
                <a:cs typeface="Arial"/>
              </a:rPr>
              <a:t>apkārtnē;</a:t>
            </a:r>
            <a:endParaRPr sz="3200" dirty="0"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229" dirty="0">
                <a:cs typeface="Arial"/>
              </a:rPr>
              <a:t>kā </a:t>
            </a:r>
            <a:r>
              <a:rPr sz="3200" spc="10" dirty="0">
                <a:cs typeface="Arial"/>
              </a:rPr>
              <a:t>lietot </a:t>
            </a:r>
            <a:r>
              <a:rPr sz="3200" spc="-180" dirty="0">
                <a:cs typeface="Arial"/>
              </a:rPr>
              <a:t>zināmus</a:t>
            </a:r>
            <a:r>
              <a:rPr sz="3200" spc="-270" dirty="0">
                <a:cs typeface="Arial"/>
              </a:rPr>
              <a:t> </a:t>
            </a:r>
            <a:r>
              <a:rPr sz="3200" spc="-120" dirty="0">
                <a:cs typeface="Arial"/>
              </a:rPr>
              <a:t>priekšmetus.</a:t>
            </a:r>
            <a:endParaRPr sz="3200" dirty="0"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7725562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80" dirty="0"/>
              <a:t>D</a:t>
            </a:r>
            <a:r>
              <a:rPr lang="lv-LV" sz="3600" spc="-280" dirty="0" err="1"/>
              <a:t>alības</a:t>
            </a:r>
            <a:r>
              <a:rPr lang="lv-LV" sz="3600" spc="-280" dirty="0"/>
              <a:t> veicināšana - d</a:t>
            </a:r>
            <a:r>
              <a:rPr sz="3600" spc="-280" dirty="0" err="1"/>
              <a:t>rošības</a:t>
            </a:r>
            <a:r>
              <a:rPr sz="3600" spc="-325" dirty="0"/>
              <a:t> </a:t>
            </a:r>
            <a:r>
              <a:rPr sz="3600" spc="-165" dirty="0"/>
              <a:t>sajūta</a:t>
            </a:r>
            <a:endParaRPr sz="3600" dirty="0"/>
          </a:p>
        </p:txBody>
      </p:sp>
      <p:sp>
        <p:nvSpPr>
          <p:cNvPr id="4" name="Rectangle 3"/>
          <p:cNvSpPr/>
          <p:nvPr/>
        </p:nvSpPr>
        <p:spPr>
          <a:xfrm>
            <a:off x="603504" y="6076642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v-LV" sz="1600" i="1" dirty="0">
                <a:cs typeface="Arial"/>
              </a:rPr>
              <a:t>V. Rodins, I. Kalniņa, J. Jeremejeva, S. Pakalne, I. Dzervane, M. Grīva, T. Krivcova, L. Sniķere, E. Apine, V. Melne/ Psihosociālās rehabilitācijas programmas   «Patstāvīga dzīve» rokasgrāmata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533400"/>
            <a:ext cx="7705801" cy="615553"/>
          </a:xfrm>
        </p:spPr>
        <p:txBody>
          <a:bodyPr/>
          <a:lstStyle/>
          <a:p>
            <a:pPr algn="ctr"/>
            <a:r>
              <a:rPr lang="lv-LV" spc="-5" dirty="0">
                <a:latin typeface="Carlito"/>
                <a:cs typeface="Carlito"/>
              </a:rPr>
              <a:t>S</a:t>
            </a:r>
            <a:r>
              <a:rPr lang="lv-LV" spc="-30" dirty="0">
                <a:latin typeface="Carlito"/>
                <a:cs typeface="Carlito"/>
              </a:rPr>
              <a:t>a</a:t>
            </a:r>
            <a:r>
              <a:rPr lang="lv-LV" dirty="0">
                <a:latin typeface="Carlito"/>
                <a:cs typeface="Carlito"/>
              </a:rPr>
              <a:t>tu</a:t>
            </a:r>
            <a:r>
              <a:rPr lang="lv-LV" spc="-75" dirty="0">
                <a:latin typeface="Carlito"/>
                <a:cs typeface="Carlito"/>
              </a:rPr>
              <a:t>r</a:t>
            </a:r>
            <a:r>
              <a:rPr lang="lv-LV" dirty="0">
                <a:latin typeface="Carlito"/>
                <a:cs typeface="Carlito"/>
              </a:rPr>
              <a:t>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3880" y="1600200"/>
            <a:ext cx="4343400" cy="3503523"/>
          </a:xfrm>
        </p:spPr>
        <p:txBody>
          <a:bodyPr/>
          <a:lstStyle/>
          <a:p>
            <a:pPr marL="527685" indent="-515620">
              <a:lnSpc>
                <a:spcPct val="100000"/>
              </a:lnSpc>
              <a:spcBef>
                <a:spcPts val="7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lv-LV" sz="3200" b="0" spc="-10" dirty="0">
                <a:latin typeface="+mn-lt"/>
              </a:rPr>
              <a:t>Ievads</a:t>
            </a:r>
            <a:endParaRPr lang="lv-LV" sz="3200" b="0" dirty="0">
              <a:latin typeface="+mn-lt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Font typeface="Carlito"/>
              <a:buAutoNum type="arabicPeriod"/>
              <a:tabLst>
                <a:tab pos="527685" algn="l"/>
                <a:tab pos="528320" algn="l"/>
              </a:tabLst>
            </a:pPr>
            <a:r>
              <a:rPr lang="lv-LV" sz="3200" b="0" spc="-160" dirty="0">
                <a:latin typeface="+mn-lt"/>
                <a:cs typeface="Arial"/>
              </a:rPr>
              <a:t>Teorētiskie aspekti</a:t>
            </a:r>
            <a:endParaRPr lang="lv-LV" sz="3200" b="0" dirty="0">
              <a:latin typeface="+mn-lt"/>
              <a:cs typeface="Arial"/>
            </a:endParaRPr>
          </a:p>
          <a:p>
            <a:pPr marL="527685" marR="840105" indent="-515620">
              <a:lnSpc>
                <a:spcPct val="100000"/>
              </a:lnSpc>
              <a:spcBef>
                <a:spcPts val="675"/>
              </a:spcBef>
              <a:buFont typeface="Carlito"/>
              <a:buAutoNum type="arabicPeriod"/>
              <a:tabLst>
                <a:tab pos="527685" algn="l"/>
                <a:tab pos="528320" algn="l"/>
              </a:tabLst>
            </a:pPr>
            <a:r>
              <a:rPr lang="lv-LV" sz="3200" b="0" spc="-120" dirty="0">
                <a:latin typeface="+mn-lt"/>
                <a:cs typeface="Arial"/>
              </a:rPr>
              <a:t>A</a:t>
            </a:r>
            <a:r>
              <a:rPr lang="lv-LV" sz="3200" b="0" spc="-75" dirty="0">
                <a:latin typeface="+mn-lt"/>
                <a:cs typeface="Arial"/>
              </a:rPr>
              <a:t>tbalsta plānošana personām ar funkcionālajiem traucējumiem</a:t>
            </a:r>
          </a:p>
          <a:p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563880" y="4800600"/>
            <a:ext cx="8528304" cy="1354217"/>
          </a:xfrm>
        </p:spPr>
        <p:txBody>
          <a:bodyPr/>
          <a:lstStyle/>
          <a:p>
            <a:pPr marL="457200" indent="-457200">
              <a:buAutoNum type="arabicPeriod" startAt="4"/>
            </a:pPr>
            <a:r>
              <a:rPr lang="lv-LV" sz="3200" b="0" spc="-110" dirty="0">
                <a:latin typeface="+mn-lt"/>
                <a:cs typeface="Arial"/>
              </a:rPr>
              <a:t>Vides pielāgošana un     atbalsts nodarbju norisē personām  ar funkcionālajiem traucējumiem</a:t>
            </a:r>
            <a:endParaRPr lang="lv-LV" sz="3200" b="0" dirty="0">
              <a:latin typeface="+mn-lt"/>
            </a:endParaRPr>
          </a:p>
          <a:p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76400"/>
            <a:ext cx="459142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4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6142" y="1752600"/>
            <a:ext cx="7399020" cy="50866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 algn="just">
              <a:lnSpc>
                <a:spcPts val="365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lv-LV" sz="3200" spc="-20" dirty="0">
                <a:cs typeface="Arial"/>
              </a:rPr>
              <a:t>Ir </a:t>
            </a:r>
            <a:r>
              <a:rPr lang="lv-LV" sz="3200" spc="-160" dirty="0">
                <a:cs typeface="Arial"/>
              </a:rPr>
              <a:t>jāsniedz </a:t>
            </a:r>
            <a:r>
              <a:rPr lang="lv-LV" sz="3200" spc="-140" dirty="0">
                <a:cs typeface="Arial"/>
              </a:rPr>
              <a:t>iespēja </a:t>
            </a:r>
            <a:r>
              <a:rPr lang="lv-LV" sz="3200" spc="-110" dirty="0">
                <a:cs typeface="Arial"/>
              </a:rPr>
              <a:t>piedzīvot </a:t>
            </a:r>
            <a:r>
              <a:rPr lang="lv-LV" sz="3200" spc="-290" dirty="0">
                <a:cs typeface="Arial"/>
              </a:rPr>
              <a:t>savas</a:t>
            </a:r>
            <a:r>
              <a:rPr lang="lv-LV" sz="3200" spc="-409" dirty="0">
                <a:cs typeface="Arial"/>
              </a:rPr>
              <a:t>  </a:t>
            </a:r>
            <a:r>
              <a:rPr lang="lv-LV" sz="3200" spc="-155" dirty="0">
                <a:cs typeface="Arial"/>
              </a:rPr>
              <a:t>gribas</a:t>
            </a:r>
            <a:endParaRPr lang="lv-LV" sz="3200" dirty="0">
              <a:cs typeface="Arial"/>
            </a:endParaRPr>
          </a:p>
          <a:p>
            <a:pPr marL="354965" algn="just">
              <a:lnSpc>
                <a:spcPts val="3650"/>
              </a:lnSpc>
            </a:pPr>
            <a:r>
              <a:rPr lang="lv-LV" sz="3200" spc="-200" dirty="0">
                <a:cs typeface="Arial"/>
              </a:rPr>
              <a:t>izpausmes </a:t>
            </a:r>
            <a:r>
              <a:rPr lang="lv-LV" sz="3200" spc="-100" dirty="0">
                <a:cs typeface="Arial"/>
              </a:rPr>
              <a:t>un </a:t>
            </a:r>
            <a:r>
              <a:rPr lang="lv-LV" sz="3200" spc="-35" dirty="0">
                <a:cs typeface="Arial"/>
              </a:rPr>
              <a:t>to, </a:t>
            </a:r>
            <a:r>
              <a:rPr lang="lv-LV" sz="3200" spc="-229" dirty="0">
                <a:cs typeface="Arial"/>
              </a:rPr>
              <a:t>ka </a:t>
            </a:r>
            <a:r>
              <a:rPr lang="lv-LV" sz="3200" spc="-110" dirty="0">
                <a:cs typeface="Arial"/>
              </a:rPr>
              <a:t>apkārtne </a:t>
            </a:r>
            <a:r>
              <a:rPr lang="lv-LV" sz="3200" spc="-155" dirty="0">
                <a:cs typeface="Arial"/>
              </a:rPr>
              <a:t>tās</a:t>
            </a:r>
            <a:r>
              <a:rPr lang="lv-LV" sz="3200" spc="-275" dirty="0">
                <a:cs typeface="Arial"/>
              </a:rPr>
              <a:t> </a:t>
            </a:r>
            <a:r>
              <a:rPr lang="lv-LV" sz="3200" spc="-125" dirty="0">
                <a:cs typeface="Arial"/>
              </a:rPr>
              <a:t>respektē.</a:t>
            </a:r>
            <a:endParaRPr lang="lv-LV" sz="3200" dirty="0">
              <a:cs typeface="Arial"/>
            </a:endParaRPr>
          </a:p>
          <a:p>
            <a:pPr marL="354965" marR="1474470" indent="-342900" algn="just">
              <a:lnSpc>
                <a:spcPts val="3460"/>
              </a:lnSpc>
              <a:spcBef>
                <a:spcPts val="815"/>
              </a:spcBef>
              <a:buChar char="•"/>
              <a:tabLst>
                <a:tab pos="354965" algn="l"/>
                <a:tab pos="355600" algn="l"/>
              </a:tabLst>
            </a:pPr>
            <a:r>
              <a:rPr lang="lv-LV" sz="3200" spc="-220" dirty="0">
                <a:cs typeface="Arial"/>
              </a:rPr>
              <a:t>Pašaprūpes </a:t>
            </a:r>
            <a:r>
              <a:rPr lang="lv-LV" sz="3200" spc="-120" dirty="0">
                <a:cs typeface="Arial"/>
              </a:rPr>
              <a:t>iemaņu </a:t>
            </a:r>
            <a:r>
              <a:rPr lang="lv-LV" sz="3200" spc="-135" dirty="0">
                <a:cs typeface="Arial"/>
              </a:rPr>
              <a:t>attīstīšana </a:t>
            </a:r>
            <a:r>
              <a:rPr lang="lv-LV" sz="3200" spc="-105" dirty="0">
                <a:cs typeface="Arial"/>
              </a:rPr>
              <a:t>un  </a:t>
            </a:r>
            <a:r>
              <a:rPr lang="lv-LV" sz="3200" spc="-120" dirty="0">
                <a:cs typeface="Arial"/>
              </a:rPr>
              <a:t>nostiprināšana.</a:t>
            </a:r>
            <a:endParaRPr lang="lv-LV" sz="3200" dirty="0"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lang="lv-LV" sz="3200" spc="-155" dirty="0">
                <a:cs typeface="Arial"/>
              </a:rPr>
              <a:t>Pozitīvu </a:t>
            </a:r>
            <a:r>
              <a:rPr lang="lv-LV" sz="3200" spc="-15" dirty="0">
                <a:cs typeface="Arial"/>
              </a:rPr>
              <a:t>identitāti</a:t>
            </a:r>
            <a:r>
              <a:rPr lang="lv-LV" sz="3200" spc="-165" dirty="0">
                <a:cs typeface="Arial"/>
              </a:rPr>
              <a:t> </a:t>
            </a:r>
            <a:r>
              <a:rPr lang="lv-LV" sz="3200" spc="-95" dirty="0">
                <a:cs typeface="Arial"/>
              </a:rPr>
              <a:t>veido:</a:t>
            </a:r>
            <a:endParaRPr lang="lv-LV" sz="3200" dirty="0"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384"/>
              </a:spcBef>
              <a:buFont typeface="Carlito"/>
              <a:buAutoNum type="alphaLcPeriod"/>
              <a:tabLst>
                <a:tab pos="469265" algn="l"/>
                <a:tab pos="469900" algn="l"/>
                <a:tab pos="2411730" algn="l"/>
              </a:tabLst>
            </a:pPr>
            <a:r>
              <a:rPr lang="lv-LV" sz="3200" spc="-165" dirty="0">
                <a:cs typeface="Arial"/>
              </a:rPr>
              <a:t>Priekšstats	</a:t>
            </a:r>
            <a:r>
              <a:rPr lang="lv-LV" sz="3200" spc="-5" dirty="0">
                <a:cs typeface="Carlito"/>
              </a:rPr>
              <a:t>par</a:t>
            </a:r>
            <a:r>
              <a:rPr lang="lv-LV" sz="3200" spc="-10" dirty="0">
                <a:cs typeface="Carlito"/>
              </a:rPr>
              <a:t> </a:t>
            </a:r>
            <a:r>
              <a:rPr lang="lv-LV" sz="3200" spc="-5" dirty="0">
                <a:cs typeface="Carlito"/>
              </a:rPr>
              <a:t>sevi;</a:t>
            </a:r>
            <a:endParaRPr lang="lv-LV" sz="3200" dirty="0">
              <a:cs typeface="Carlito"/>
            </a:endParaRPr>
          </a:p>
          <a:p>
            <a:pPr marL="469265" indent="-457200">
              <a:lnSpc>
                <a:spcPct val="100000"/>
              </a:lnSpc>
              <a:spcBef>
                <a:spcPts val="385"/>
              </a:spcBef>
              <a:buFont typeface="Carlito"/>
              <a:buAutoNum type="alphaLcPeriod"/>
              <a:tabLst>
                <a:tab pos="469265" algn="l"/>
                <a:tab pos="469900" algn="l"/>
              </a:tabLst>
            </a:pPr>
            <a:r>
              <a:rPr lang="lv-LV" sz="3200" spc="-175" dirty="0">
                <a:cs typeface="Arial"/>
              </a:rPr>
              <a:t>Sapratne </a:t>
            </a:r>
            <a:r>
              <a:rPr lang="lv-LV" sz="3200" spc="-100" dirty="0">
                <a:cs typeface="Arial"/>
              </a:rPr>
              <a:t>par </a:t>
            </a:r>
            <a:r>
              <a:rPr lang="lv-LV" sz="3200" spc="-95" dirty="0">
                <a:cs typeface="Arial"/>
              </a:rPr>
              <a:t>apkārtējo</a:t>
            </a:r>
            <a:r>
              <a:rPr lang="lv-LV" sz="3200" spc="-225" dirty="0">
                <a:cs typeface="Arial"/>
              </a:rPr>
              <a:t> </a:t>
            </a:r>
            <a:r>
              <a:rPr lang="lv-LV" sz="3200" spc="-135" dirty="0">
                <a:cs typeface="Arial"/>
              </a:rPr>
              <a:t>pasauli;</a:t>
            </a:r>
            <a:endParaRPr lang="lv-LV" sz="3200" dirty="0">
              <a:cs typeface="Arial"/>
            </a:endParaRPr>
          </a:p>
          <a:p>
            <a:pPr marL="469265" indent="-457200">
              <a:lnSpc>
                <a:spcPts val="3650"/>
              </a:lnSpc>
              <a:spcBef>
                <a:spcPts val="384"/>
              </a:spcBef>
              <a:buFont typeface="Carlito"/>
              <a:buAutoNum type="alphaLcPeriod"/>
              <a:tabLst>
                <a:tab pos="469265" algn="l"/>
                <a:tab pos="469900" algn="l"/>
              </a:tabLst>
            </a:pPr>
            <a:r>
              <a:rPr lang="lv-LV" sz="3200" spc="-160" dirty="0">
                <a:cs typeface="Arial"/>
              </a:rPr>
              <a:t>Iespēja </a:t>
            </a:r>
            <a:r>
              <a:rPr lang="lv-LV" sz="3200" spc="-130" dirty="0">
                <a:cs typeface="Arial"/>
              </a:rPr>
              <a:t>izskaidrot, </a:t>
            </a:r>
            <a:r>
              <a:rPr lang="lv-LV" sz="3200" spc="-95" dirty="0">
                <a:cs typeface="Arial"/>
              </a:rPr>
              <a:t>padarīt</a:t>
            </a:r>
            <a:r>
              <a:rPr lang="lv-LV" sz="3200" spc="-175" dirty="0">
                <a:cs typeface="Arial"/>
              </a:rPr>
              <a:t> sevi</a:t>
            </a:r>
            <a:endParaRPr lang="lv-LV" sz="3200" dirty="0">
              <a:cs typeface="Arial"/>
            </a:endParaRPr>
          </a:p>
          <a:p>
            <a:pPr marL="469265">
              <a:lnSpc>
                <a:spcPts val="3650"/>
              </a:lnSpc>
            </a:pPr>
            <a:r>
              <a:rPr lang="lv-LV" sz="3200" spc="-10" dirty="0">
                <a:cs typeface="Carlito"/>
              </a:rPr>
              <a:t>saprotamu.</a:t>
            </a:r>
            <a:endParaRPr lang="lv-LV" sz="3200" dirty="0">
              <a:cs typeface="Carlito"/>
            </a:endParaRPr>
          </a:p>
          <a:p>
            <a:pPr marL="354965" marR="14604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7725562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80" dirty="0"/>
              <a:t>D</a:t>
            </a:r>
            <a:r>
              <a:rPr lang="lv-LV" sz="3600" spc="-280" dirty="0" err="1"/>
              <a:t>alības</a:t>
            </a:r>
            <a:r>
              <a:rPr lang="lv-LV" sz="3600" spc="-280" dirty="0"/>
              <a:t> veicināšana - </a:t>
            </a:r>
            <a:r>
              <a:rPr lang="lv-LV" sz="3600" spc="-245" dirty="0"/>
              <a:t>pozitīva</a:t>
            </a:r>
            <a:r>
              <a:rPr lang="lv-LV" sz="3600" spc="-300" dirty="0"/>
              <a:t> </a:t>
            </a:r>
            <a:r>
              <a:rPr lang="lv-LV" sz="3600" spc="-50" dirty="0"/>
              <a:t>identitāte</a:t>
            </a:r>
            <a:endParaRPr sz="3600" dirty="0"/>
          </a:p>
        </p:txBody>
      </p:sp>
      <p:sp>
        <p:nvSpPr>
          <p:cNvPr id="4" name="Rectangle 3"/>
          <p:cNvSpPr/>
          <p:nvPr/>
        </p:nvSpPr>
        <p:spPr>
          <a:xfrm>
            <a:off x="926998" y="6172200"/>
            <a:ext cx="7598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v-LV" sz="1400" i="1" dirty="0">
                <a:cs typeface="Arial"/>
              </a:rPr>
              <a:t>V. Rodins, I. Kalniņa, J. Jeremejeva, S. Pakalne, I. Dzervane, M. Grīva, T. Krivcova, L. Sniķere, E. Apine, V. Melne /Psihosociālās rehabilitācijas programmas   «Patstāvīga dzīve» rokasgrāmata.</a:t>
            </a:r>
          </a:p>
        </p:txBody>
      </p:sp>
    </p:spTree>
    <p:extLst>
      <p:ext uri="{BB962C8B-B14F-4D97-AF65-F5344CB8AC3E}">
        <p14:creationId xmlns:p14="http://schemas.microsoft.com/office/powerpoint/2010/main" val="2687762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5213" y="461899"/>
            <a:ext cx="49701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95" dirty="0"/>
              <a:t>Sadarbības</a:t>
            </a:r>
            <a:r>
              <a:rPr sz="4400" spc="-300" dirty="0"/>
              <a:t> </a:t>
            </a:r>
            <a:r>
              <a:rPr sz="4400" spc="-220" dirty="0"/>
              <a:t>plānošana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78"/>
            <a:ext cx="7922259" cy="43186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cs typeface="Carlito"/>
              </a:rPr>
              <a:t>Solis </a:t>
            </a:r>
            <a:r>
              <a:rPr sz="3200" spc="-185" dirty="0">
                <a:cs typeface="Arial"/>
              </a:rPr>
              <a:t>– </a:t>
            </a:r>
            <a:r>
              <a:rPr sz="3200" spc="-150" dirty="0">
                <a:cs typeface="Arial"/>
              </a:rPr>
              <a:t>sākt</a:t>
            </a:r>
            <a:r>
              <a:rPr sz="3200" spc="-140" dirty="0">
                <a:cs typeface="Arial"/>
              </a:rPr>
              <a:t> </a:t>
            </a:r>
            <a:r>
              <a:rPr sz="3200" spc="-5" dirty="0">
                <a:cs typeface="Arial"/>
              </a:rPr>
              <a:t>/iniciēt;</a:t>
            </a:r>
            <a:endParaRPr sz="3200" dirty="0"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cs typeface="Carlito"/>
              </a:rPr>
              <a:t>Solis </a:t>
            </a:r>
            <a:r>
              <a:rPr sz="3200" spc="-185" dirty="0">
                <a:cs typeface="Arial"/>
              </a:rPr>
              <a:t>– </a:t>
            </a:r>
            <a:r>
              <a:rPr sz="3200" spc="-130" dirty="0">
                <a:cs typeface="Arial"/>
              </a:rPr>
              <a:t>situācijas</a:t>
            </a:r>
            <a:r>
              <a:rPr sz="3200" spc="-105" dirty="0">
                <a:cs typeface="Arial"/>
              </a:rPr>
              <a:t> </a:t>
            </a:r>
            <a:r>
              <a:rPr sz="3200" spc="-100" dirty="0">
                <a:cs typeface="Arial"/>
              </a:rPr>
              <a:t>izpēte;</a:t>
            </a:r>
            <a:endParaRPr sz="3200" dirty="0"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8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cs typeface="Carlito"/>
              </a:rPr>
              <a:t>Solis </a:t>
            </a:r>
            <a:r>
              <a:rPr sz="3200" spc="-185" dirty="0">
                <a:cs typeface="Arial"/>
              </a:rPr>
              <a:t>–</a:t>
            </a:r>
            <a:r>
              <a:rPr sz="3200" spc="-150" dirty="0">
                <a:cs typeface="Arial"/>
              </a:rPr>
              <a:t> </a:t>
            </a:r>
            <a:r>
              <a:rPr sz="3200" spc="-20" dirty="0">
                <a:cs typeface="Arial"/>
              </a:rPr>
              <a:t>vērtēt/novērtēt;</a:t>
            </a:r>
            <a:endParaRPr sz="3200" dirty="0"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cs typeface="Carlito"/>
              </a:rPr>
              <a:t>Solis </a:t>
            </a:r>
            <a:r>
              <a:rPr sz="3200" spc="-185" dirty="0">
                <a:cs typeface="Arial"/>
              </a:rPr>
              <a:t>– </a:t>
            </a:r>
            <a:r>
              <a:rPr sz="3200" spc="-165" dirty="0">
                <a:cs typeface="Arial"/>
              </a:rPr>
              <a:t>vienošanās: </a:t>
            </a:r>
            <a:r>
              <a:rPr sz="3200" spc="-105" dirty="0">
                <a:cs typeface="Arial"/>
              </a:rPr>
              <a:t>terapijas </a:t>
            </a:r>
            <a:r>
              <a:rPr sz="3200" spc="-120" dirty="0">
                <a:cs typeface="Arial"/>
              </a:rPr>
              <a:t>mērķis </a:t>
            </a:r>
            <a:r>
              <a:rPr sz="3200" spc="-100" dirty="0">
                <a:cs typeface="Arial"/>
              </a:rPr>
              <a:t>un</a:t>
            </a:r>
            <a:r>
              <a:rPr sz="3200" spc="-265" dirty="0">
                <a:cs typeface="Arial"/>
              </a:rPr>
              <a:t> </a:t>
            </a:r>
            <a:r>
              <a:rPr sz="3200" spc="-140" dirty="0">
                <a:cs typeface="Arial"/>
              </a:rPr>
              <a:t>plāns;</a:t>
            </a:r>
            <a:endParaRPr sz="3200" dirty="0">
              <a:cs typeface="Arial"/>
            </a:endParaRPr>
          </a:p>
          <a:p>
            <a:pPr marL="506730" indent="-494665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506095" algn="l"/>
                <a:tab pos="507365" algn="l"/>
              </a:tabLst>
            </a:pPr>
            <a:r>
              <a:rPr sz="3200" spc="-5" dirty="0">
                <a:cs typeface="Carlito"/>
              </a:rPr>
              <a:t>Solis </a:t>
            </a:r>
            <a:r>
              <a:rPr sz="3200" spc="-185" dirty="0">
                <a:cs typeface="Arial"/>
              </a:rPr>
              <a:t>– </a:t>
            </a:r>
            <a:r>
              <a:rPr sz="3200" spc="-140" dirty="0">
                <a:cs typeface="Arial"/>
              </a:rPr>
              <a:t>plāna</a:t>
            </a:r>
            <a:r>
              <a:rPr sz="3200" spc="-114" dirty="0">
                <a:cs typeface="Arial"/>
              </a:rPr>
              <a:t> </a:t>
            </a:r>
            <a:r>
              <a:rPr sz="3200" spc="-165" dirty="0">
                <a:cs typeface="Arial"/>
              </a:rPr>
              <a:t>realizēšana;</a:t>
            </a:r>
            <a:endParaRPr sz="3200" dirty="0"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cs typeface="Carlito"/>
              </a:rPr>
              <a:t>Solis </a:t>
            </a:r>
            <a:r>
              <a:rPr sz="3200" spc="-185" dirty="0">
                <a:cs typeface="Arial"/>
              </a:rPr>
              <a:t>–</a:t>
            </a:r>
            <a:r>
              <a:rPr sz="3200" spc="-150" dirty="0">
                <a:cs typeface="Arial"/>
              </a:rPr>
              <a:t> </a:t>
            </a:r>
            <a:r>
              <a:rPr sz="3200" spc="-60" dirty="0">
                <a:cs typeface="Arial"/>
              </a:rPr>
              <a:t>modificēt/pārraudzīt;</a:t>
            </a:r>
            <a:endParaRPr sz="3200" dirty="0"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cs typeface="Carlito"/>
              </a:rPr>
              <a:t>Solis </a:t>
            </a:r>
            <a:r>
              <a:rPr sz="3200" spc="-185" dirty="0">
                <a:cs typeface="Arial"/>
              </a:rPr>
              <a:t>– </a:t>
            </a:r>
            <a:r>
              <a:rPr sz="3200" spc="-80" dirty="0">
                <a:cs typeface="Arial"/>
              </a:rPr>
              <a:t>rezultātu</a:t>
            </a:r>
            <a:r>
              <a:rPr sz="3200" spc="-145" dirty="0">
                <a:cs typeface="Arial"/>
              </a:rPr>
              <a:t> </a:t>
            </a:r>
            <a:r>
              <a:rPr sz="3200" spc="-130" dirty="0">
                <a:cs typeface="Arial"/>
              </a:rPr>
              <a:t>novērtēšana;</a:t>
            </a:r>
            <a:endParaRPr sz="3200" dirty="0"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cs typeface="Carlito"/>
              </a:rPr>
              <a:t>Solis </a:t>
            </a:r>
            <a:r>
              <a:rPr sz="3200" spc="-185" dirty="0">
                <a:cs typeface="Arial"/>
              </a:rPr>
              <a:t>–</a:t>
            </a:r>
            <a:r>
              <a:rPr sz="3200" spc="-150" dirty="0">
                <a:cs typeface="Arial"/>
              </a:rPr>
              <a:t> </a:t>
            </a:r>
            <a:r>
              <a:rPr sz="3200" spc="-170" dirty="0">
                <a:cs typeface="Arial"/>
              </a:rPr>
              <a:t>noslēgums.</a:t>
            </a:r>
            <a:endParaRPr sz="3200" dirty="0"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0877" y="901700"/>
            <a:ext cx="32232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70" dirty="0"/>
              <a:t>Pozicionēšana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123058"/>
            <a:ext cx="7869555" cy="340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800" spc="-120" dirty="0">
                <a:cs typeface="Arial"/>
              </a:rPr>
              <a:t>Ārēja </a:t>
            </a:r>
            <a:r>
              <a:rPr sz="2800" spc="-105" dirty="0">
                <a:cs typeface="Arial"/>
              </a:rPr>
              <a:t>atbalsta </a:t>
            </a:r>
            <a:r>
              <a:rPr sz="2800" spc="-145" dirty="0">
                <a:cs typeface="Arial"/>
              </a:rPr>
              <a:t>nodrošināšana </a:t>
            </a:r>
            <a:r>
              <a:rPr sz="2800" spc="-100" dirty="0">
                <a:cs typeface="Arial"/>
              </a:rPr>
              <a:t>indivīda </a:t>
            </a:r>
            <a:r>
              <a:rPr sz="2800" spc="-100" dirty="0" err="1">
                <a:cs typeface="Arial"/>
              </a:rPr>
              <a:t>ķermenim</a:t>
            </a:r>
            <a:r>
              <a:rPr sz="2800" spc="-125" dirty="0">
                <a:cs typeface="Arial"/>
              </a:rPr>
              <a:t> </a:t>
            </a:r>
            <a:r>
              <a:rPr sz="2800" spc="-90" dirty="0" err="1">
                <a:cs typeface="Arial"/>
              </a:rPr>
              <a:t>ar</a:t>
            </a:r>
            <a:r>
              <a:rPr lang="lv-LV" sz="2800" dirty="0">
                <a:cs typeface="Arial"/>
              </a:rPr>
              <a:t> </a:t>
            </a:r>
            <a:r>
              <a:rPr sz="2800" spc="-70" dirty="0" err="1">
                <a:cs typeface="Arial"/>
              </a:rPr>
              <a:t>mērķi</a:t>
            </a:r>
            <a:r>
              <a:rPr sz="2800" spc="-70" dirty="0">
                <a:cs typeface="Arial"/>
              </a:rPr>
              <a:t> </a:t>
            </a:r>
            <a:r>
              <a:rPr sz="2800" spc="-125" dirty="0">
                <a:cs typeface="Arial"/>
              </a:rPr>
              <a:t>kompensēt </a:t>
            </a:r>
            <a:r>
              <a:rPr sz="2800" spc="-165" dirty="0">
                <a:cs typeface="Arial"/>
              </a:rPr>
              <a:t>līdzsvara, </a:t>
            </a:r>
            <a:r>
              <a:rPr sz="2800" spc="-85" dirty="0">
                <a:cs typeface="Arial"/>
              </a:rPr>
              <a:t>simetrijas </a:t>
            </a:r>
            <a:r>
              <a:rPr sz="2800" spc="-95" dirty="0">
                <a:cs typeface="Arial"/>
              </a:rPr>
              <a:t>un</a:t>
            </a:r>
            <a:r>
              <a:rPr sz="2800" spc="-140" dirty="0">
                <a:cs typeface="Arial"/>
              </a:rPr>
              <a:t> </a:t>
            </a:r>
            <a:r>
              <a:rPr sz="2800" spc="-80" dirty="0" err="1">
                <a:cs typeface="Arial"/>
              </a:rPr>
              <a:t>stabilitātes</a:t>
            </a:r>
            <a:r>
              <a:rPr lang="lv-LV" sz="2800" dirty="0">
                <a:cs typeface="Arial"/>
              </a:rPr>
              <a:t> </a:t>
            </a:r>
            <a:r>
              <a:rPr sz="2800" spc="-10" dirty="0" err="1">
                <a:cs typeface="Carlito"/>
              </a:rPr>
              <a:t>zudumu</a:t>
            </a:r>
            <a:r>
              <a:rPr sz="2800" spc="-10" dirty="0">
                <a:cs typeface="Carlito"/>
              </a:rPr>
              <a:t> </a:t>
            </a:r>
            <a:r>
              <a:rPr sz="2000" spc="-5" dirty="0">
                <a:cs typeface="Carlito"/>
              </a:rPr>
              <a:t>(Campbell</a:t>
            </a:r>
            <a:r>
              <a:rPr sz="2000" spc="40" dirty="0">
                <a:cs typeface="Carlito"/>
              </a:rPr>
              <a:t> </a:t>
            </a:r>
            <a:r>
              <a:rPr sz="2000" dirty="0">
                <a:cs typeface="Carlito"/>
              </a:rPr>
              <a:t>1982)</a:t>
            </a:r>
            <a:r>
              <a:rPr lang="lv-LV" sz="2000" dirty="0">
                <a:cs typeface="Carlito"/>
              </a:rPr>
              <a:t>.</a:t>
            </a:r>
            <a:endParaRPr sz="2000" dirty="0">
              <a:cs typeface="Carlito"/>
            </a:endParaRPr>
          </a:p>
          <a:p>
            <a:pPr marL="457200" indent="-457200">
              <a:lnSpc>
                <a:spcPct val="1000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endParaRPr sz="2800" dirty="0">
              <a:cs typeface="Carlito"/>
            </a:endParaRPr>
          </a:p>
          <a:p>
            <a:pPr marL="4699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spc="-140" dirty="0">
                <a:cs typeface="Arial"/>
              </a:rPr>
              <a:t>Apzināta </a:t>
            </a:r>
            <a:r>
              <a:rPr sz="2800" spc="-135" dirty="0">
                <a:cs typeface="Arial"/>
              </a:rPr>
              <a:t>ķermeņa </a:t>
            </a:r>
            <a:r>
              <a:rPr sz="2800" spc="-130" dirty="0">
                <a:cs typeface="Arial"/>
              </a:rPr>
              <a:t>vai </a:t>
            </a:r>
            <a:r>
              <a:rPr sz="2800" spc="-145" dirty="0">
                <a:cs typeface="Arial"/>
              </a:rPr>
              <a:t>atsevišķu </a:t>
            </a:r>
            <a:r>
              <a:rPr sz="2800" spc="-135" dirty="0">
                <a:cs typeface="Arial"/>
              </a:rPr>
              <a:t>ķermeņa</a:t>
            </a:r>
            <a:r>
              <a:rPr sz="2800" spc="-145" dirty="0">
                <a:cs typeface="Arial"/>
              </a:rPr>
              <a:t> </a:t>
            </a:r>
            <a:r>
              <a:rPr sz="2800" spc="-100" dirty="0">
                <a:cs typeface="Arial"/>
              </a:rPr>
              <a:t>daļu</a:t>
            </a:r>
            <a:endParaRPr sz="2800" dirty="0">
              <a:cs typeface="Arial"/>
            </a:endParaRPr>
          </a:p>
          <a:p>
            <a:pPr marL="355600" marR="161290" algn="just">
              <a:lnSpc>
                <a:spcPct val="100000"/>
              </a:lnSpc>
            </a:pPr>
            <a:r>
              <a:rPr sz="2800" spc="-120" dirty="0">
                <a:cs typeface="Arial"/>
              </a:rPr>
              <a:t>novietošana </a:t>
            </a:r>
            <a:r>
              <a:rPr sz="2800" spc="-55" dirty="0">
                <a:cs typeface="Arial"/>
              </a:rPr>
              <a:t>noteiktā</a:t>
            </a:r>
            <a:r>
              <a:rPr sz="2800" spc="-55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sz="2800" spc="-175" dirty="0">
                <a:uFill>
                  <a:solidFill>
                    <a:srgbClr val="000000"/>
                  </a:solidFill>
                </a:uFill>
                <a:cs typeface="Arial"/>
              </a:rPr>
              <a:t>pozā</a:t>
            </a:r>
            <a:r>
              <a:rPr sz="2800" spc="-175" dirty="0">
                <a:cs typeface="Arial"/>
              </a:rPr>
              <a:t>, </a:t>
            </a:r>
            <a:r>
              <a:rPr sz="2800" spc="-60" dirty="0">
                <a:cs typeface="Arial"/>
              </a:rPr>
              <a:t>lai </a:t>
            </a:r>
            <a:r>
              <a:rPr sz="2800" u="sng" spc="-90" dirty="0">
                <a:cs typeface="Arial"/>
              </a:rPr>
              <a:t>veicinātu</a:t>
            </a:r>
            <a:r>
              <a:rPr sz="2800" u="sng" spc="-300" dirty="0">
                <a:cs typeface="Arial"/>
              </a:rPr>
              <a:t> </a:t>
            </a:r>
            <a:r>
              <a:rPr sz="2800" u="sng" spc="-105" dirty="0">
                <a:cs typeface="Arial"/>
              </a:rPr>
              <a:t>fizioloģisko  </a:t>
            </a:r>
            <a:r>
              <a:rPr sz="2800" spc="-45" dirty="0">
                <a:cs typeface="Arial"/>
              </a:rPr>
              <a:t>un/vai </a:t>
            </a:r>
            <a:r>
              <a:rPr sz="2800" u="sng" spc="-130" dirty="0" err="1">
                <a:cs typeface="Arial"/>
              </a:rPr>
              <a:t>psiholoģisko</a:t>
            </a:r>
            <a:r>
              <a:rPr sz="2800" u="sng" spc="-190" dirty="0">
                <a:cs typeface="Arial"/>
              </a:rPr>
              <a:t> </a:t>
            </a:r>
            <a:r>
              <a:rPr sz="2800" u="sng" spc="-90" dirty="0" err="1">
                <a:cs typeface="Arial"/>
              </a:rPr>
              <a:t>labsajūtu</a:t>
            </a:r>
            <a:r>
              <a:rPr lang="lv-LV" sz="2800" u="sng" spc="-90" dirty="0">
                <a:cs typeface="Arial"/>
              </a:rPr>
              <a:t> </a:t>
            </a:r>
            <a:r>
              <a:rPr sz="2000" dirty="0">
                <a:cs typeface="Carlito"/>
              </a:rPr>
              <a:t>(Mosby's Medical </a:t>
            </a:r>
            <a:r>
              <a:rPr sz="2000" spc="-15" dirty="0">
                <a:cs typeface="Carlito"/>
              </a:rPr>
              <a:t>Dictionary, </a:t>
            </a:r>
            <a:r>
              <a:rPr sz="2000" dirty="0">
                <a:cs typeface="Carlito"/>
              </a:rPr>
              <a:t>9th </a:t>
            </a:r>
            <a:r>
              <a:rPr sz="2000" spc="-5" dirty="0">
                <a:cs typeface="Carlito"/>
              </a:rPr>
              <a:t>edition. </a:t>
            </a:r>
            <a:r>
              <a:rPr sz="2000" dirty="0">
                <a:cs typeface="Carlito"/>
              </a:rPr>
              <a:t>© 2009,</a:t>
            </a:r>
            <a:r>
              <a:rPr sz="2000" spc="-75" dirty="0">
                <a:cs typeface="Carlito"/>
              </a:rPr>
              <a:t> </a:t>
            </a:r>
            <a:r>
              <a:rPr sz="2000" spc="-25" dirty="0">
                <a:cs typeface="Carlito"/>
              </a:rPr>
              <a:t>Elsevier.)</a:t>
            </a:r>
            <a:r>
              <a:rPr lang="lv-LV" sz="2000" spc="-25" dirty="0">
                <a:cs typeface="Carlito"/>
              </a:rPr>
              <a:t>.</a:t>
            </a:r>
            <a:endParaRPr sz="2000" dirty="0"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4151" y="901700"/>
            <a:ext cx="32232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70" dirty="0"/>
              <a:t>Pozicionēšana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78916" y="2150745"/>
            <a:ext cx="7971155" cy="2345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200" spc="-195" dirty="0">
                <a:cs typeface="Arial"/>
              </a:rPr>
              <a:t>Pozicionēšana </a:t>
            </a:r>
            <a:r>
              <a:rPr sz="3200" spc="35" dirty="0">
                <a:cs typeface="Arial"/>
              </a:rPr>
              <a:t>ir </a:t>
            </a:r>
            <a:r>
              <a:rPr sz="3200" spc="-155" dirty="0">
                <a:cs typeface="Arial"/>
              </a:rPr>
              <a:t>atkarīga </a:t>
            </a:r>
            <a:r>
              <a:rPr sz="3200" spc="-100" dirty="0">
                <a:cs typeface="Arial"/>
              </a:rPr>
              <a:t>no</a:t>
            </a:r>
            <a:r>
              <a:rPr sz="3200" spc="-355" dirty="0">
                <a:cs typeface="Arial"/>
              </a:rPr>
              <a:t> </a:t>
            </a:r>
            <a:r>
              <a:rPr sz="3200" spc="-185" dirty="0">
                <a:cs typeface="Arial"/>
              </a:rPr>
              <a:t>personas</a:t>
            </a:r>
            <a:endParaRPr sz="3200" dirty="0"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114" dirty="0">
                <a:cs typeface="Arial"/>
              </a:rPr>
              <a:t>funkcionālā </a:t>
            </a:r>
            <a:r>
              <a:rPr sz="3200" spc="-150" dirty="0">
                <a:cs typeface="Arial"/>
              </a:rPr>
              <a:t>stāvokļa </a:t>
            </a:r>
            <a:r>
              <a:rPr sz="3200" spc="-100" dirty="0">
                <a:cs typeface="Arial"/>
              </a:rPr>
              <a:t>un </a:t>
            </a:r>
            <a:r>
              <a:rPr sz="3200" spc="-185" dirty="0">
                <a:cs typeface="Arial"/>
              </a:rPr>
              <a:t>vēlamās</a:t>
            </a:r>
            <a:r>
              <a:rPr sz="3200" spc="-315" dirty="0">
                <a:cs typeface="Arial"/>
              </a:rPr>
              <a:t> </a:t>
            </a:r>
            <a:r>
              <a:rPr sz="3200" spc="-145" dirty="0">
                <a:cs typeface="Arial"/>
              </a:rPr>
              <a:t>nodarbes</a:t>
            </a:r>
            <a:endParaRPr sz="3200" dirty="0">
              <a:cs typeface="Arial"/>
            </a:endParaRPr>
          </a:p>
          <a:p>
            <a:pPr marL="355600" marR="5080">
              <a:lnSpc>
                <a:spcPts val="3460"/>
              </a:lnSpc>
              <a:spcBef>
                <a:spcPts val="430"/>
              </a:spcBef>
            </a:pPr>
            <a:r>
              <a:rPr sz="3200" spc="-10" dirty="0">
                <a:cs typeface="Carlito"/>
              </a:rPr>
              <a:t>veida </a:t>
            </a:r>
            <a:r>
              <a:rPr sz="2800" i="1" spc="-10" dirty="0">
                <a:cs typeface="Carlito"/>
              </a:rPr>
              <a:t>(atpūta </a:t>
            </a:r>
            <a:r>
              <a:rPr sz="2800" i="1" spc="-5" dirty="0">
                <a:cs typeface="Carlito"/>
              </a:rPr>
              <a:t>guļus </a:t>
            </a:r>
            <a:r>
              <a:rPr sz="2800" i="1" spc="-15" dirty="0">
                <a:cs typeface="Carlito"/>
              </a:rPr>
              <a:t>stāvoklī, </a:t>
            </a:r>
            <a:r>
              <a:rPr sz="2800" i="1" spc="-5" dirty="0">
                <a:cs typeface="Carlito"/>
              </a:rPr>
              <a:t>brauciens </a:t>
            </a:r>
            <a:r>
              <a:rPr sz="2800" i="1" spc="-10" dirty="0">
                <a:cs typeface="Carlito"/>
              </a:rPr>
              <a:t>sabiedriskajā  transportā, vizīte </a:t>
            </a:r>
            <a:r>
              <a:rPr sz="2800" i="1" spc="-5" dirty="0">
                <a:cs typeface="Carlito"/>
              </a:rPr>
              <a:t>pie</a:t>
            </a:r>
            <a:r>
              <a:rPr sz="2800" i="1" dirty="0">
                <a:cs typeface="Carlito"/>
              </a:rPr>
              <a:t> </a:t>
            </a:r>
            <a:r>
              <a:rPr sz="2800" i="1" spc="-20" dirty="0">
                <a:cs typeface="Carlito"/>
              </a:rPr>
              <a:t>zobārsta,</a:t>
            </a:r>
            <a:endParaRPr sz="2800" dirty="0">
              <a:cs typeface="Carlito"/>
            </a:endParaRPr>
          </a:p>
          <a:p>
            <a:pPr marL="355600">
              <a:lnSpc>
                <a:spcPts val="3225"/>
              </a:lnSpc>
            </a:pPr>
            <a:r>
              <a:rPr sz="2800" i="1" spc="-10" dirty="0">
                <a:cs typeface="Carlito"/>
              </a:rPr>
              <a:t>sēdēšana/pārvietošanās</a:t>
            </a:r>
            <a:r>
              <a:rPr sz="2800" i="1" spc="-5" dirty="0">
                <a:cs typeface="Carlito"/>
              </a:rPr>
              <a:t> riteņkrēslā)</a:t>
            </a:r>
            <a:endParaRPr sz="2800" dirty="0">
              <a:cs typeface="Carlito"/>
            </a:endParaRPr>
          </a:p>
        </p:txBody>
      </p:sp>
      <p:pic>
        <p:nvPicPr>
          <p:cNvPr id="4" name="Picture 3" descr="Attēlu rezultāti vaicājumam “backbone sitting position positi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962400"/>
            <a:ext cx="2743200" cy="270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4151" y="901700"/>
            <a:ext cx="32232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70" dirty="0"/>
              <a:t>Pozicionēšana</a:t>
            </a:r>
            <a:endParaRPr sz="4400" dirty="0"/>
          </a:p>
        </p:txBody>
      </p:sp>
      <p:pic>
        <p:nvPicPr>
          <p:cNvPr id="5" name="Picture 1" descr="C:\Users\Viesis\Desktop\Spiediens pozā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012785" cy="5020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6441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0877" y="901700"/>
            <a:ext cx="32232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70" dirty="0"/>
              <a:t>Pozicionēšana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969744"/>
            <a:ext cx="7865109" cy="40589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409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05" dirty="0">
                <a:cs typeface="Arial"/>
              </a:rPr>
              <a:t>Preventīvi </a:t>
            </a:r>
            <a:r>
              <a:rPr sz="2600" spc="-180" dirty="0">
                <a:cs typeface="Arial"/>
              </a:rPr>
              <a:t>kavē </a:t>
            </a:r>
            <a:r>
              <a:rPr sz="2600" spc="-114" dirty="0">
                <a:cs typeface="Arial"/>
              </a:rPr>
              <a:t>vai </a:t>
            </a:r>
            <a:r>
              <a:rPr sz="2600" spc="-130" dirty="0">
                <a:cs typeface="Arial"/>
              </a:rPr>
              <a:t>novērš </a:t>
            </a:r>
            <a:r>
              <a:rPr sz="2600" spc="-125" dirty="0">
                <a:cs typeface="Arial"/>
              </a:rPr>
              <a:t>skeleta</a:t>
            </a:r>
            <a:r>
              <a:rPr sz="2600" spc="-190" dirty="0">
                <a:cs typeface="Arial"/>
              </a:rPr>
              <a:t> </a:t>
            </a:r>
            <a:r>
              <a:rPr sz="2600" spc="-95" dirty="0">
                <a:cs typeface="Arial"/>
              </a:rPr>
              <a:t>deformācijas;</a:t>
            </a:r>
            <a:endParaRPr sz="2600" dirty="0"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31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80" dirty="0">
                <a:cs typeface="Arial"/>
              </a:rPr>
              <a:t>Normalizēt </a:t>
            </a:r>
            <a:r>
              <a:rPr sz="2600" spc="-85" dirty="0">
                <a:cs typeface="Arial"/>
              </a:rPr>
              <a:t>mm.</a:t>
            </a:r>
            <a:r>
              <a:rPr sz="2600" spc="-195" dirty="0">
                <a:cs typeface="Arial"/>
              </a:rPr>
              <a:t> </a:t>
            </a:r>
            <a:r>
              <a:rPr sz="2600" spc="-75" dirty="0">
                <a:cs typeface="Arial"/>
              </a:rPr>
              <a:t>tonusu;</a:t>
            </a:r>
            <a:endParaRPr sz="2600" dirty="0"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31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40" dirty="0">
                <a:cs typeface="Arial"/>
              </a:rPr>
              <a:t>Veicina </a:t>
            </a:r>
            <a:r>
              <a:rPr sz="2600" spc="-200" dirty="0">
                <a:cs typeface="Arial"/>
              </a:rPr>
              <a:t>pozas</a:t>
            </a:r>
            <a:r>
              <a:rPr sz="2600" spc="-140" dirty="0">
                <a:cs typeface="Arial"/>
              </a:rPr>
              <a:t> </a:t>
            </a:r>
            <a:r>
              <a:rPr sz="2600" spc="-30" dirty="0">
                <a:cs typeface="Arial"/>
              </a:rPr>
              <a:t>stabilitāti;</a:t>
            </a:r>
            <a:endParaRPr sz="2600" dirty="0"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31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40" dirty="0">
                <a:cs typeface="Arial"/>
              </a:rPr>
              <a:t>Veicina iesaistīšanos </a:t>
            </a:r>
            <a:r>
              <a:rPr sz="2600" spc="-150" dirty="0">
                <a:cs typeface="Arial"/>
              </a:rPr>
              <a:t>IA</a:t>
            </a:r>
            <a:r>
              <a:rPr sz="2600" spc="-180" dirty="0">
                <a:cs typeface="Arial"/>
              </a:rPr>
              <a:t> </a:t>
            </a:r>
            <a:r>
              <a:rPr sz="2600" spc="-80" dirty="0">
                <a:cs typeface="Arial"/>
              </a:rPr>
              <a:t>norisē;</a:t>
            </a:r>
            <a:endParaRPr sz="2600" dirty="0"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31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40" dirty="0">
                <a:cs typeface="Arial"/>
              </a:rPr>
              <a:t>Veicina </a:t>
            </a:r>
            <a:r>
              <a:rPr sz="2600" spc="-70" dirty="0">
                <a:cs typeface="Arial"/>
              </a:rPr>
              <a:t>normālu </a:t>
            </a:r>
            <a:r>
              <a:rPr sz="2600" spc="-95" dirty="0">
                <a:cs typeface="Arial"/>
              </a:rPr>
              <a:t>kustību</a:t>
            </a:r>
            <a:r>
              <a:rPr sz="2600" spc="-260" dirty="0">
                <a:cs typeface="Arial"/>
              </a:rPr>
              <a:t> </a:t>
            </a:r>
            <a:r>
              <a:rPr sz="2600" spc="-15" dirty="0">
                <a:cs typeface="Carlito"/>
              </a:rPr>
              <a:t>paternus/stereotipus;</a:t>
            </a:r>
            <a:endParaRPr sz="2600" dirty="0"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31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60" dirty="0">
                <a:cs typeface="Arial"/>
              </a:rPr>
              <a:t>Attālina</a:t>
            </a:r>
            <a:r>
              <a:rPr sz="2600" spc="-160" dirty="0">
                <a:cs typeface="Arial"/>
              </a:rPr>
              <a:t> </a:t>
            </a:r>
            <a:r>
              <a:rPr sz="2600" spc="-80" dirty="0">
                <a:cs typeface="Arial"/>
              </a:rPr>
              <a:t>nogurumu;</a:t>
            </a:r>
            <a:endParaRPr sz="2600" dirty="0">
              <a:cs typeface="Arial"/>
            </a:endParaRPr>
          </a:p>
          <a:p>
            <a:pPr marL="355600" indent="-342900" algn="just">
              <a:lnSpc>
                <a:spcPts val="2965"/>
              </a:lnSpc>
              <a:spcBef>
                <a:spcPts val="31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95" dirty="0">
                <a:cs typeface="Arial"/>
              </a:rPr>
              <a:t>Stimulē </a:t>
            </a:r>
            <a:r>
              <a:rPr sz="2600" spc="-75" dirty="0">
                <a:cs typeface="Arial"/>
              </a:rPr>
              <a:t>nervu </a:t>
            </a:r>
            <a:r>
              <a:rPr sz="2600" spc="-145" dirty="0">
                <a:cs typeface="Arial"/>
              </a:rPr>
              <a:t>sistēmas </a:t>
            </a:r>
            <a:r>
              <a:rPr sz="2600" spc="-90" dirty="0">
                <a:cs typeface="Arial"/>
              </a:rPr>
              <a:t>darbību </a:t>
            </a:r>
            <a:r>
              <a:rPr sz="2600" spc="-125" dirty="0">
                <a:cs typeface="Arial"/>
              </a:rPr>
              <a:t>(elpošana,</a:t>
            </a:r>
            <a:r>
              <a:rPr sz="2600" spc="-350" dirty="0">
                <a:cs typeface="Arial"/>
              </a:rPr>
              <a:t> </a:t>
            </a:r>
            <a:r>
              <a:rPr sz="2600" spc="-110" dirty="0">
                <a:cs typeface="Arial"/>
              </a:rPr>
              <a:t>sirdsdarbība,</a:t>
            </a:r>
            <a:endParaRPr sz="2600" dirty="0">
              <a:cs typeface="Arial"/>
            </a:endParaRPr>
          </a:p>
          <a:p>
            <a:pPr marL="355600" algn="just">
              <a:lnSpc>
                <a:spcPts val="2965"/>
              </a:lnSpc>
            </a:pPr>
            <a:r>
              <a:rPr sz="2600" spc="-10" dirty="0">
                <a:cs typeface="Carlito"/>
              </a:rPr>
              <a:t>zarnu peristaltika</a:t>
            </a:r>
            <a:r>
              <a:rPr sz="2600" spc="-35" dirty="0">
                <a:cs typeface="Carlito"/>
              </a:rPr>
              <a:t> </a:t>
            </a:r>
            <a:r>
              <a:rPr sz="2600" dirty="0">
                <a:cs typeface="Carlito"/>
              </a:rPr>
              <a:t>u.c).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rlito"/>
              <a:cs typeface="Carlito"/>
            </a:endParaRPr>
          </a:p>
          <a:p>
            <a:pPr marL="52705" algn="ctr">
              <a:lnSpc>
                <a:spcPct val="100000"/>
              </a:lnSpc>
            </a:pPr>
            <a:r>
              <a:rPr sz="2000" dirty="0">
                <a:latin typeface="Carlito"/>
                <a:cs typeface="Carlito"/>
              </a:rPr>
              <a:t>(Jones and </a:t>
            </a:r>
            <a:r>
              <a:rPr sz="2000" spc="-20" dirty="0">
                <a:latin typeface="Carlito"/>
                <a:cs typeface="Carlito"/>
              </a:rPr>
              <a:t>Gray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2005)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2170" y="472516"/>
            <a:ext cx="49847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15" dirty="0"/>
              <a:t>Pareiza</a:t>
            </a:r>
            <a:r>
              <a:rPr sz="4400" spc="-250" dirty="0"/>
              <a:t> </a:t>
            </a:r>
            <a:r>
              <a:rPr sz="4400" spc="-225" dirty="0"/>
              <a:t>pozicionēšana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23961"/>
            <a:ext cx="7395209" cy="34410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85" dirty="0">
                <a:cs typeface="Arial"/>
              </a:rPr>
              <a:t>Aizkavē</a:t>
            </a:r>
            <a:r>
              <a:rPr sz="2800" spc="-150" dirty="0">
                <a:cs typeface="Arial"/>
              </a:rPr>
              <a:t> </a:t>
            </a:r>
            <a:r>
              <a:rPr sz="2800" spc="-105" dirty="0">
                <a:cs typeface="Arial"/>
              </a:rPr>
              <a:t>deformācijas;</a:t>
            </a:r>
            <a:endParaRPr sz="2800" dirty="0"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85" dirty="0">
                <a:cs typeface="Arial"/>
              </a:rPr>
              <a:t>Aizkavē </a:t>
            </a:r>
            <a:r>
              <a:rPr sz="2800" spc="-105" dirty="0">
                <a:cs typeface="Arial"/>
              </a:rPr>
              <a:t>izgulējumu</a:t>
            </a:r>
            <a:r>
              <a:rPr sz="2800" spc="-75" dirty="0">
                <a:cs typeface="Arial"/>
              </a:rPr>
              <a:t> </a:t>
            </a:r>
            <a:r>
              <a:rPr sz="2800" spc="-165" dirty="0">
                <a:cs typeface="Arial"/>
              </a:rPr>
              <a:t>rašanos;</a:t>
            </a:r>
            <a:endParaRPr sz="2800" dirty="0"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85" dirty="0">
                <a:cs typeface="Arial"/>
              </a:rPr>
              <a:t>Aizkavē </a:t>
            </a:r>
            <a:r>
              <a:rPr sz="2800" spc="-180" dirty="0">
                <a:cs typeface="Arial"/>
              </a:rPr>
              <a:t>asins </a:t>
            </a:r>
            <a:r>
              <a:rPr sz="2800" spc="-95" dirty="0">
                <a:cs typeface="Arial"/>
              </a:rPr>
              <a:t>un </a:t>
            </a:r>
            <a:r>
              <a:rPr sz="2800" spc="-100" dirty="0">
                <a:cs typeface="Arial"/>
              </a:rPr>
              <a:t>limfas </a:t>
            </a:r>
            <a:r>
              <a:rPr sz="2800" spc="-110" dirty="0">
                <a:cs typeface="Arial"/>
              </a:rPr>
              <a:t>cirkulācijas</a:t>
            </a:r>
            <a:r>
              <a:rPr sz="2800" spc="-85" dirty="0">
                <a:cs typeface="Arial"/>
              </a:rPr>
              <a:t> </a:t>
            </a:r>
            <a:r>
              <a:rPr sz="2800" spc="-114" dirty="0">
                <a:cs typeface="Arial"/>
              </a:rPr>
              <a:t>problēmas;</a:t>
            </a:r>
            <a:endParaRPr sz="2800" dirty="0"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35" dirty="0">
                <a:cs typeface="Arial"/>
              </a:rPr>
              <a:t>Nosūta </a:t>
            </a:r>
            <a:r>
              <a:rPr sz="2800" spc="-125" dirty="0">
                <a:cs typeface="Arial"/>
              </a:rPr>
              <a:t>pareizu </a:t>
            </a:r>
            <a:r>
              <a:rPr sz="2800" spc="-155" dirty="0">
                <a:cs typeface="Arial"/>
              </a:rPr>
              <a:t>sensoro </a:t>
            </a:r>
            <a:r>
              <a:rPr sz="2800" spc="-65" dirty="0">
                <a:cs typeface="Arial"/>
              </a:rPr>
              <a:t>informāciju </a:t>
            </a:r>
            <a:r>
              <a:rPr sz="2800" spc="-95" dirty="0">
                <a:cs typeface="Arial"/>
              </a:rPr>
              <a:t>par </a:t>
            </a:r>
            <a:r>
              <a:rPr sz="2800" spc="-130" dirty="0">
                <a:cs typeface="Arial"/>
              </a:rPr>
              <a:t>ķermeņa  </a:t>
            </a:r>
            <a:r>
              <a:rPr sz="2800" spc="-100" dirty="0">
                <a:cs typeface="Arial"/>
              </a:rPr>
              <a:t>stāvokli;</a:t>
            </a:r>
            <a:endParaRPr sz="2800" dirty="0">
              <a:cs typeface="Arial"/>
            </a:endParaRPr>
          </a:p>
          <a:p>
            <a:pPr marL="355600" marR="2682875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55" dirty="0">
                <a:cs typeface="Arial"/>
              </a:rPr>
              <a:t>Veicina </a:t>
            </a:r>
            <a:r>
              <a:rPr sz="2800" spc="-114" dirty="0">
                <a:cs typeface="Arial"/>
              </a:rPr>
              <a:t>bojātas </a:t>
            </a:r>
            <a:r>
              <a:rPr sz="2800" spc="-130" dirty="0">
                <a:cs typeface="Arial"/>
              </a:rPr>
              <a:t>ķermeņa </a:t>
            </a:r>
            <a:r>
              <a:rPr sz="2800" spc="-165" dirty="0">
                <a:cs typeface="Arial"/>
              </a:rPr>
              <a:t>daļas  </a:t>
            </a:r>
            <a:r>
              <a:rPr sz="2800" spc="-145" dirty="0">
                <a:cs typeface="Arial"/>
              </a:rPr>
              <a:t>atpazīšanu/apzināšanos.</a:t>
            </a:r>
            <a:endParaRPr sz="2800" dirty="0"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2170" y="472516"/>
            <a:ext cx="49847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15" dirty="0"/>
              <a:t>Pareiza</a:t>
            </a:r>
            <a:r>
              <a:rPr sz="4400" spc="-250" dirty="0"/>
              <a:t> </a:t>
            </a:r>
            <a:r>
              <a:rPr sz="4400" spc="-225" dirty="0"/>
              <a:t>pozicionēšana</a:t>
            </a:r>
            <a:endParaRPr sz="4400" dirty="0"/>
          </a:p>
        </p:txBody>
      </p:sp>
      <p:pic>
        <p:nvPicPr>
          <p:cNvPr id="4" name="Picture 3" descr="gulēš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6250"/>
            <a:ext cx="4495800" cy="514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Viesis\Desktop\Guļus poz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545" y="3247047"/>
            <a:ext cx="4350767" cy="2948322"/>
          </a:xfrm>
          <a:prstGeom prst="rect">
            <a:avLst/>
          </a:prstGeom>
          <a:noFill/>
        </p:spPr>
      </p:pic>
      <p:pic>
        <p:nvPicPr>
          <p:cNvPr id="6" name="Picture 4" descr="gulus_MUGURA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752600"/>
            <a:ext cx="4419600" cy="148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9509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2170" y="472516"/>
            <a:ext cx="49847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15" dirty="0"/>
              <a:t>Pareiza</a:t>
            </a:r>
            <a:r>
              <a:rPr sz="4400" spc="-250" dirty="0"/>
              <a:t> </a:t>
            </a:r>
            <a:r>
              <a:rPr sz="4400" spc="-225" dirty="0"/>
              <a:t>pozicionēšana</a:t>
            </a:r>
            <a:endParaRPr sz="4400" dirty="0"/>
          </a:p>
        </p:txBody>
      </p:sp>
      <p:pic>
        <p:nvPicPr>
          <p:cNvPr id="7" name="Рисун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587" y="1696006"/>
            <a:ext cx="5857916" cy="221457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3886200"/>
            <a:ext cx="9348194" cy="2771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454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770580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1460" marR="5080" indent="-2773045" algn="ctr">
              <a:lnSpc>
                <a:spcPct val="100000"/>
              </a:lnSpc>
              <a:spcBef>
                <a:spcPts val="95"/>
              </a:spcBef>
            </a:pPr>
            <a:r>
              <a:rPr spc="-355" dirty="0"/>
              <a:t>Ēšanas, </a:t>
            </a:r>
            <a:r>
              <a:rPr spc="-280" dirty="0" err="1"/>
              <a:t>dzeršanas</a:t>
            </a:r>
            <a:r>
              <a:rPr spc="-280" dirty="0"/>
              <a:t> </a:t>
            </a:r>
            <a:r>
              <a:rPr spc="-105" dirty="0" err="1"/>
              <a:t>aktivitātes</a:t>
            </a:r>
            <a:endParaRPr spc="-105"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610309"/>
            <a:ext cx="7575550" cy="4764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lv-LV" sz="3200" spc="-180" dirty="0">
                <a:cs typeface="Arial"/>
              </a:rPr>
              <a:t>Nepieciešams </a:t>
            </a:r>
            <a:r>
              <a:rPr lang="lv-LV" sz="3200" spc="-114" dirty="0">
                <a:cs typeface="Arial"/>
              </a:rPr>
              <a:t>iepriekš </a:t>
            </a:r>
            <a:r>
              <a:rPr lang="lv-LV" sz="3200" spc="-35" dirty="0">
                <a:cs typeface="Arial"/>
              </a:rPr>
              <a:t>informēt</a:t>
            </a:r>
            <a:r>
              <a:rPr lang="lv-LV" sz="3200" spc="-210" dirty="0">
                <a:cs typeface="Arial"/>
              </a:rPr>
              <a:t> </a:t>
            </a:r>
            <a:r>
              <a:rPr lang="lv-LV" sz="3200" spc="-105" dirty="0">
                <a:cs typeface="Arial"/>
              </a:rPr>
              <a:t>par</a:t>
            </a:r>
            <a:endParaRPr lang="lv-LV" sz="3200" dirty="0">
              <a:cs typeface="Arial"/>
            </a:endParaRPr>
          </a:p>
          <a:p>
            <a:pPr marL="355600" marR="684530">
              <a:lnSpc>
                <a:spcPct val="100000"/>
              </a:lnSpc>
              <a:spcBef>
                <a:spcPts val="5"/>
              </a:spcBef>
            </a:pPr>
            <a:r>
              <a:rPr lang="lv-LV" sz="3200" spc="-130" dirty="0">
                <a:cs typeface="Arial"/>
              </a:rPr>
              <a:t>ēdienreizēm </a:t>
            </a:r>
            <a:r>
              <a:rPr lang="lv-LV" sz="3200" spc="-155" dirty="0">
                <a:cs typeface="Arial"/>
              </a:rPr>
              <a:t>(dienas </a:t>
            </a:r>
            <a:r>
              <a:rPr lang="lv-LV" sz="3200" spc="-150" dirty="0">
                <a:cs typeface="Arial"/>
              </a:rPr>
              <a:t>plāns, </a:t>
            </a:r>
            <a:r>
              <a:rPr lang="lv-LV" sz="3200" spc="-125" dirty="0">
                <a:cs typeface="Arial"/>
              </a:rPr>
              <a:t>piktogrammas,  </a:t>
            </a:r>
            <a:r>
              <a:rPr lang="lv-LV" sz="3200" spc="-85" dirty="0">
                <a:cs typeface="Arial"/>
              </a:rPr>
              <a:t>verbāli);</a:t>
            </a:r>
            <a:endParaRPr lang="lv-LV" sz="32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lang="lv-LV" sz="3200" spc="-235" dirty="0">
                <a:cs typeface="Arial"/>
              </a:rPr>
              <a:t>Var </a:t>
            </a:r>
            <a:r>
              <a:rPr lang="lv-LV" sz="3200" spc="-10" dirty="0">
                <a:cs typeface="Arial"/>
              </a:rPr>
              <a:t>būt </a:t>
            </a:r>
            <a:r>
              <a:rPr lang="lv-LV" sz="3200" spc="-170" dirty="0">
                <a:cs typeface="Arial"/>
              </a:rPr>
              <a:t>nepieciešams </a:t>
            </a:r>
            <a:r>
              <a:rPr lang="lv-LV" sz="3200" spc="-160" dirty="0">
                <a:cs typeface="Arial"/>
              </a:rPr>
              <a:t>sagatavot</a:t>
            </a:r>
            <a:r>
              <a:rPr lang="lv-LV" sz="3200" spc="-245" dirty="0">
                <a:cs typeface="Arial"/>
              </a:rPr>
              <a:t> </a:t>
            </a:r>
            <a:r>
              <a:rPr lang="lv-LV" sz="3200" spc="-180" dirty="0">
                <a:cs typeface="Arial"/>
              </a:rPr>
              <a:t>galda</a:t>
            </a:r>
            <a:endParaRPr lang="lv-LV" sz="3200" dirty="0"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lang="lv-LV" sz="3200" spc="-5" dirty="0">
                <a:cs typeface="Carlito"/>
              </a:rPr>
              <a:t>piederumus;</a:t>
            </a:r>
            <a:endParaRPr lang="lv-LV" sz="3200" dirty="0"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lang="lv-LV" sz="3200" spc="-235" dirty="0">
                <a:cs typeface="Arial"/>
              </a:rPr>
              <a:t>Var </a:t>
            </a:r>
            <a:r>
              <a:rPr lang="lv-LV" sz="3200" spc="-10" dirty="0">
                <a:cs typeface="Arial"/>
              </a:rPr>
              <a:t>būt </a:t>
            </a:r>
            <a:r>
              <a:rPr lang="lv-LV" sz="3200" spc="-160" dirty="0">
                <a:cs typeface="Arial"/>
              </a:rPr>
              <a:t>nepieciešamība sasmalcināt </a:t>
            </a:r>
            <a:r>
              <a:rPr lang="lv-LV" sz="3200" spc="-140" dirty="0">
                <a:cs typeface="Arial"/>
              </a:rPr>
              <a:t>vai </a:t>
            </a:r>
            <a:r>
              <a:rPr lang="lv-LV" sz="3200" spc="-135" dirty="0">
                <a:cs typeface="Arial"/>
              </a:rPr>
              <a:t>sadalīt  </a:t>
            </a:r>
            <a:r>
              <a:rPr lang="lv-LV" sz="3200" spc="-95" dirty="0">
                <a:cs typeface="Arial"/>
              </a:rPr>
              <a:t>ēdienu;</a:t>
            </a:r>
            <a:endParaRPr lang="lv-LV" sz="32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lv-LV" sz="3200" spc="-130" dirty="0">
                <a:cs typeface="Arial"/>
              </a:rPr>
              <a:t>Verbāli </a:t>
            </a:r>
            <a:r>
              <a:rPr lang="lv-LV" sz="3200" spc="-140" dirty="0">
                <a:cs typeface="Arial"/>
              </a:rPr>
              <a:t>vai </a:t>
            </a:r>
            <a:r>
              <a:rPr lang="lv-LV" sz="3200" spc="-105" dirty="0">
                <a:cs typeface="Arial"/>
              </a:rPr>
              <a:t>fiziski </a:t>
            </a:r>
            <a:r>
              <a:rPr lang="lv-LV" sz="3200" spc="-120" dirty="0">
                <a:cs typeface="Arial"/>
              </a:rPr>
              <a:t>asistēt </a:t>
            </a:r>
            <a:r>
              <a:rPr lang="lv-LV" sz="3200" spc="-245" dirty="0">
                <a:cs typeface="Arial"/>
              </a:rPr>
              <a:t>ēšanas</a:t>
            </a:r>
            <a:r>
              <a:rPr lang="lv-LV" sz="3200" spc="-310" dirty="0">
                <a:cs typeface="Arial"/>
              </a:rPr>
              <a:t> </a:t>
            </a:r>
            <a:r>
              <a:rPr lang="lv-LV" sz="3200" spc="-114" dirty="0">
                <a:cs typeface="Arial"/>
              </a:rPr>
              <a:t>laikā;</a:t>
            </a:r>
            <a:endParaRPr lang="lv-LV" sz="3200" dirty="0">
              <a:cs typeface="Arial"/>
            </a:endParaRPr>
          </a:p>
          <a:p>
            <a:pPr marL="469265" marR="21082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endParaRPr sz="3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05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8194" y="461899"/>
            <a:ext cx="187680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rlito"/>
                <a:cs typeface="Carlito"/>
              </a:rPr>
              <a:t>I</a:t>
            </a:r>
            <a:r>
              <a:rPr sz="4400" spc="-30" dirty="0">
                <a:latin typeface="Carlito"/>
                <a:cs typeface="Carlito"/>
              </a:rPr>
              <a:t>e</a:t>
            </a:r>
            <a:r>
              <a:rPr sz="4400" spc="-60" dirty="0">
                <a:latin typeface="Carlito"/>
                <a:cs typeface="Carlito"/>
              </a:rPr>
              <a:t>v</a:t>
            </a:r>
            <a:r>
              <a:rPr sz="4400" dirty="0">
                <a:latin typeface="Carlito"/>
                <a:cs typeface="Carlito"/>
              </a:rPr>
              <a:t>ads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87030" cy="41453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26720" indent="-342900" algn="just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cs typeface="Carlito"/>
              </a:rPr>
              <a:t>‘’Tiesības </a:t>
            </a:r>
            <a:r>
              <a:rPr sz="3200" i="1" spc="-5" dirty="0">
                <a:cs typeface="Carlito"/>
              </a:rPr>
              <a:t>dzīvot </a:t>
            </a:r>
            <a:r>
              <a:rPr sz="3200" i="1" dirty="0">
                <a:cs typeface="Carlito"/>
              </a:rPr>
              <a:t>sabiedrībā </a:t>
            </a:r>
            <a:r>
              <a:rPr sz="3200" i="1" spc="-5" dirty="0">
                <a:cs typeface="Carlito"/>
              </a:rPr>
              <a:t>nav </a:t>
            </a:r>
            <a:r>
              <a:rPr sz="3200" i="1" spc="-10" dirty="0">
                <a:cs typeface="Carlito"/>
              </a:rPr>
              <a:t>ekskluzīvas </a:t>
            </a:r>
            <a:r>
              <a:rPr sz="3200" i="1" spc="-5" dirty="0">
                <a:cs typeface="Carlito"/>
              </a:rPr>
              <a:t>un  nav attiecināmas </a:t>
            </a:r>
            <a:r>
              <a:rPr sz="3200" i="1" spc="-25" dirty="0">
                <a:cs typeface="Carlito"/>
              </a:rPr>
              <a:t>tikai </a:t>
            </a:r>
            <a:r>
              <a:rPr sz="3200" i="1" spc="-5" dirty="0">
                <a:cs typeface="Carlito"/>
              </a:rPr>
              <a:t>uz daļu</a:t>
            </a:r>
            <a:r>
              <a:rPr sz="3200" i="1" spc="125" dirty="0">
                <a:cs typeface="Carlito"/>
              </a:rPr>
              <a:t> </a:t>
            </a:r>
            <a:r>
              <a:rPr sz="3200" i="1" dirty="0">
                <a:cs typeface="Carlito"/>
              </a:rPr>
              <a:t>sabiedrības.</a:t>
            </a:r>
            <a:endParaRPr sz="3200" dirty="0">
              <a:cs typeface="Carlito"/>
            </a:endParaRPr>
          </a:p>
          <a:p>
            <a:pPr marL="355600" marR="518159" algn="just">
              <a:lnSpc>
                <a:spcPct val="100000"/>
              </a:lnSpc>
              <a:spcBef>
                <a:spcPts val="5"/>
              </a:spcBef>
            </a:pPr>
            <a:r>
              <a:rPr sz="3200" i="1" dirty="0">
                <a:cs typeface="Carlito"/>
              </a:rPr>
              <a:t>Tiesības </a:t>
            </a:r>
            <a:r>
              <a:rPr sz="3200" i="1" spc="-5" dirty="0">
                <a:cs typeface="Carlito"/>
              </a:rPr>
              <a:t>dzīvot </a:t>
            </a:r>
            <a:r>
              <a:rPr sz="3200" i="1" dirty="0">
                <a:cs typeface="Carlito"/>
              </a:rPr>
              <a:t>sabiedrībā </a:t>
            </a:r>
            <a:r>
              <a:rPr sz="3200" i="1" spc="-5" dirty="0">
                <a:cs typeface="Carlito"/>
              </a:rPr>
              <a:t>nav </a:t>
            </a:r>
            <a:r>
              <a:rPr sz="3200" i="1" spc="-15" dirty="0">
                <a:cs typeface="Carlito"/>
              </a:rPr>
              <a:t>ierobežotas  </a:t>
            </a:r>
            <a:r>
              <a:rPr sz="3200" i="1" dirty="0">
                <a:cs typeface="Carlito"/>
              </a:rPr>
              <a:t>sabiedrības izpratnes, resursu vai </a:t>
            </a:r>
            <a:r>
              <a:rPr sz="3200" i="1" spc="-15" dirty="0">
                <a:cs typeface="Carlito"/>
              </a:rPr>
              <a:t>politiskās  </a:t>
            </a:r>
            <a:r>
              <a:rPr sz="3200" i="1" spc="-5" dirty="0">
                <a:cs typeface="Carlito"/>
              </a:rPr>
              <a:t>gribas </a:t>
            </a:r>
            <a:r>
              <a:rPr sz="3200" i="1" spc="-15" dirty="0">
                <a:cs typeface="Carlito"/>
              </a:rPr>
              <a:t>trūkuma</a:t>
            </a:r>
            <a:r>
              <a:rPr sz="3200" i="1" spc="50" dirty="0">
                <a:cs typeface="Carlito"/>
              </a:rPr>
              <a:t> </a:t>
            </a:r>
            <a:r>
              <a:rPr sz="3200" i="1" spc="-55" dirty="0">
                <a:cs typeface="Carlito"/>
              </a:rPr>
              <a:t>dēļ’’.</a:t>
            </a:r>
            <a:endParaRPr sz="3200" dirty="0"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250" dirty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tabLst>
                <a:tab pos="4296410" algn="l"/>
              </a:tabLst>
            </a:pPr>
            <a:r>
              <a:rPr sz="2200" i="1" spc="-5" dirty="0">
                <a:latin typeface="Carlito"/>
                <a:cs typeface="Carlito"/>
              </a:rPr>
              <a:t>ANO </a:t>
            </a:r>
            <a:r>
              <a:rPr sz="2200" i="1" spc="-15" dirty="0">
                <a:latin typeface="Carlito"/>
                <a:cs typeface="Carlito"/>
              </a:rPr>
              <a:t>rezolūcijas; </a:t>
            </a:r>
            <a:r>
              <a:rPr sz="2200" spc="-285" dirty="0">
                <a:latin typeface="Arial"/>
                <a:cs typeface="Arial"/>
              </a:rPr>
              <a:t>PVO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konvencijas;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445" dirty="0">
                <a:latin typeface="Arial"/>
                <a:cs typeface="Arial"/>
              </a:rPr>
              <a:t>ES	</a:t>
            </a:r>
            <a:r>
              <a:rPr sz="2200" spc="-75" dirty="0">
                <a:latin typeface="Arial"/>
                <a:cs typeface="Arial"/>
              </a:rPr>
              <a:t>“Nodarbinātības, </a:t>
            </a:r>
            <a:r>
              <a:rPr sz="2200" spc="-100" dirty="0">
                <a:latin typeface="Arial"/>
                <a:cs typeface="Arial"/>
              </a:rPr>
              <a:t>sociālo  </a:t>
            </a:r>
            <a:r>
              <a:rPr sz="2200" spc="-55" dirty="0">
                <a:latin typeface="Arial"/>
                <a:cs typeface="Arial"/>
              </a:rPr>
              <a:t>jautājumu </a:t>
            </a:r>
            <a:r>
              <a:rPr sz="2200" spc="-75" dirty="0">
                <a:latin typeface="Arial"/>
                <a:cs typeface="Arial"/>
              </a:rPr>
              <a:t>komisijas” </a:t>
            </a:r>
            <a:r>
              <a:rPr sz="2200" spc="-90" dirty="0">
                <a:latin typeface="Arial"/>
                <a:cs typeface="Arial"/>
              </a:rPr>
              <a:t>vadlīnijas </a:t>
            </a:r>
            <a:r>
              <a:rPr sz="2200" spc="-75" dirty="0">
                <a:latin typeface="Arial"/>
                <a:cs typeface="Arial"/>
              </a:rPr>
              <a:t>un </a:t>
            </a:r>
            <a:r>
              <a:rPr sz="2200" spc="-45" dirty="0">
                <a:latin typeface="Arial"/>
                <a:cs typeface="Arial"/>
              </a:rPr>
              <a:t>noteikumi; </a:t>
            </a:r>
            <a:r>
              <a:rPr sz="2200" spc="-105" dirty="0">
                <a:latin typeface="Arial"/>
                <a:cs typeface="Arial"/>
              </a:rPr>
              <a:t>Latvijas </a:t>
            </a:r>
            <a:r>
              <a:rPr sz="2200" spc="-130" dirty="0">
                <a:latin typeface="Arial"/>
                <a:cs typeface="Arial"/>
              </a:rPr>
              <a:t>Republikas  </a:t>
            </a:r>
            <a:r>
              <a:rPr sz="2200" spc="-90" dirty="0">
                <a:latin typeface="Arial"/>
                <a:cs typeface="Arial"/>
              </a:rPr>
              <a:t>“Sociālo </a:t>
            </a:r>
            <a:r>
              <a:rPr sz="2200" spc="-80" dirty="0">
                <a:latin typeface="Arial"/>
                <a:cs typeface="Arial"/>
              </a:rPr>
              <a:t>pakalpojumu </a:t>
            </a:r>
            <a:r>
              <a:rPr sz="2200" spc="-75" dirty="0">
                <a:latin typeface="Arial"/>
                <a:cs typeface="Arial"/>
              </a:rPr>
              <a:t>un </a:t>
            </a:r>
            <a:r>
              <a:rPr sz="2200" spc="-130" dirty="0">
                <a:latin typeface="Arial"/>
                <a:cs typeface="Arial"/>
              </a:rPr>
              <a:t>sociālās palīdzības </a:t>
            </a:r>
            <a:r>
              <a:rPr sz="2200" spc="-45" dirty="0">
                <a:latin typeface="Arial"/>
                <a:cs typeface="Arial"/>
              </a:rPr>
              <a:t>likums”; </a:t>
            </a:r>
            <a:r>
              <a:rPr sz="2200" spc="-155" dirty="0">
                <a:latin typeface="Arial"/>
                <a:cs typeface="Arial"/>
              </a:rPr>
              <a:t>DI </a:t>
            </a:r>
            <a:r>
              <a:rPr sz="2200" spc="-135" dirty="0">
                <a:latin typeface="Arial"/>
                <a:cs typeface="Arial"/>
              </a:rPr>
              <a:t>process</a:t>
            </a:r>
            <a:r>
              <a:rPr sz="2200" spc="-23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u.c.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770580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1460" marR="5080" indent="-2773045" algn="ctr">
              <a:lnSpc>
                <a:spcPct val="100000"/>
              </a:lnSpc>
              <a:spcBef>
                <a:spcPts val="95"/>
              </a:spcBef>
            </a:pPr>
            <a:r>
              <a:rPr spc="-355" dirty="0"/>
              <a:t>Ēšanas, </a:t>
            </a:r>
            <a:r>
              <a:rPr spc="-280" dirty="0" err="1"/>
              <a:t>dzeršanas</a:t>
            </a:r>
            <a:r>
              <a:rPr spc="-280" dirty="0"/>
              <a:t> </a:t>
            </a:r>
            <a:r>
              <a:rPr spc="-105" dirty="0" err="1"/>
              <a:t>aktivitātes</a:t>
            </a:r>
            <a:endParaRPr spc="-105"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610309"/>
            <a:ext cx="7575550" cy="4310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21082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sz="3200" spc="-85" dirty="0">
                <a:cs typeface="Arial"/>
              </a:rPr>
              <a:t>Aktivitāšu </a:t>
            </a:r>
            <a:r>
              <a:rPr sz="3200" spc="-120" dirty="0">
                <a:cs typeface="Arial"/>
              </a:rPr>
              <a:t>laikā </a:t>
            </a:r>
            <a:r>
              <a:rPr sz="3200" spc="-50" dirty="0">
                <a:cs typeface="Arial"/>
              </a:rPr>
              <a:t>klientu </a:t>
            </a:r>
            <a:r>
              <a:rPr sz="3200" spc="-120" dirty="0">
                <a:cs typeface="Arial"/>
              </a:rPr>
              <a:t>pozicionē </a:t>
            </a:r>
            <a:r>
              <a:rPr sz="3200" spc="-195" dirty="0">
                <a:cs typeface="Arial"/>
              </a:rPr>
              <a:t>sēdus </a:t>
            </a:r>
            <a:r>
              <a:rPr sz="3200" spc="-90" dirty="0">
                <a:cs typeface="Arial"/>
              </a:rPr>
              <a:t>pie</a:t>
            </a:r>
            <a:r>
              <a:rPr sz="3200" spc="-190" dirty="0">
                <a:cs typeface="Arial"/>
              </a:rPr>
              <a:t> </a:t>
            </a:r>
            <a:r>
              <a:rPr sz="3200" spc="-150" dirty="0">
                <a:cs typeface="Arial"/>
              </a:rPr>
              <a:t>galda,  </a:t>
            </a:r>
            <a:r>
              <a:rPr sz="3200" spc="-180" dirty="0">
                <a:cs typeface="Arial"/>
              </a:rPr>
              <a:t>pēdas </a:t>
            </a:r>
            <a:r>
              <a:rPr sz="3200" spc="-70" dirty="0">
                <a:cs typeface="Arial"/>
              </a:rPr>
              <a:t>stabili </a:t>
            </a:r>
            <a:r>
              <a:rPr sz="3200" spc="-85" dirty="0">
                <a:cs typeface="Arial"/>
              </a:rPr>
              <a:t>pie</a:t>
            </a:r>
            <a:r>
              <a:rPr sz="3200" spc="-120" dirty="0">
                <a:cs typeface="Arial"/>
              </a:rPr>
              <a:t> </a:t>
            </a:r>
            <a:r>
              <a:rPr sz="3200" spc="-15" dirty="0">
                <a:cs typeface="Carlito"/>
              </a:rPr>
              <a:t>zemes;</a:t>
            </a:r>
            <a:endParaRPr sz="3200" dirty="0">
              <a:cs typeface="Carlito"/>
            </a:endParaRPr>
          </a:p>
          <a:p>
            <a:pPr marL="469265" indent="-45720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sz="3200" spc="-114" dirty="0">
                <a:cs typeface="Arial"/>
              </a:rPr>
              <a:t>Ievēro </a:t>
            </a:r>
            <a:r>
              <a:rPr sz="3200" spc="-90" dirty="0">
                <a:cs typeface="Arial"/>
              </a:rPr>
              <a:t>stabilu </a:t>
            </a:r>
            <a:r>
              <a:rPr sz="3200" spc="-215" dirty="0">
                <a:cs typeface="Arial"/>
              </a:rPr>
              <a:t>sēdēšanas</a:t>
            </a:r>
            <a:r>
              <a:rPr sz="3200" spc="-190" dirty="0">
                <a:cs typeface="Arial"/>
              </a:rPr>
              <a:t> </a:t>
            </a:r>
            <a:r>
              <a:rPr sz="3200" spc="-135" dirty="0">
                <a:cs typeface="Arial"/>
              </a:rPr>
              <a:t>pozu;</a:t>
            </a:r>
            <a:endParaRPr sz="3200" dirty="0"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sz="3200" spc="-15" dirty="0" err="1">
                <a:cs typeface="Carlito"/>
              </a:rPr>
              <a:t>Asistents</a:t>
            </a:r>
            <a:r>
              <a:rPr lang="lv-LV" sz="3200" spc="-15" dirty="0">
                <a:cs typeface="Carlito"/>
              </a:rPr>
              <a:t>, nepieciešamības gadījumā,</a:t>
            </a:r>
            <a:r>
              <a:rPr sz="3200" spc="-15" dirty="0">
                <a:cs typeface="Carlito"/>
              </a:rPr>
              <a:t> </a:t>
            </a:r>
            <a:r>
              <a:rPr sz="3200" spc="-85" dirty="0">
                <a:cs typeface="Arial"/>
              </a:rPr>
              <a:t>aktivitāšu </a:t>
            </a:r>
            <a:r>
              <a:rPr sz="3200" spc="-120" dirty="0">
                <a:cs typeface="Arial"/>
              </a:rPr>
              <a:t>laikā </a:t>
            </a:r>
            <a:r>
              <a:rPr sz="3200" spc="-70" dirty="0">
                <a:cs typeface="Arial"/>
              </a:rPr>
              <a:t>kontrolē klienta</a:t>
            </a:r>
            <a:r>
              <a:rPr sz="3200" spc="-175" dirty="0">
                <a:cs typeface="Arial"/>
              </a:rPr>
              <a:t> </a:t>
            </a:r>
            <a:r>
              <a:rPr sz="3200" spc="-140" dirty="0" err="1">
                <a:cs typeface="Arial"/>
              </a:rPr>
              <a:t>līdzsvaru</a:t>
            </a:r>
            <a:r>
              <a:rPr sz="3200" spc="-140" dirty="0">
                <a:cs typeface="Arial"/>
              </a:rPr>
              <a:t>;</a:t>
            </a:r>
            <a:endParaRPr lang="lv-LV" sz="3200" spc="-140" dirty="0"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lv-LV" sz="3200" spc="-140" dirty="0">
                <a:solidFill>
                  <a:srgbClr val="FF0000"/>
                </a:solidFill>
                <a:cs typeface="Arial"/>
              </a:rPr>
              <a:t>Ņemt vērā individuālās īpašības, drošība!!!</a:t>
            </a:r>
            <a:endParaRPr sz="3200" dirty="0">
              <a:solidFill>
                <a:srgbClr val="FF0000"/>
              </a:solidFill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sz="3200" spc="-15" dirty="0" err="1">
                <a:cs typeface="Carlito"/>
              </a:rPr>
              <a:t>Asistents</a:t>
            </a:r>
            <a:r>
              <a:rPr lang="lv-LV" sz="3200" spc="-15" dirty="0">
                <a:cs typeface="Carlito"/>
              </a:rPr>
              <a:t> nodrošina verbālu atbalstu vai fizisku asistēšanu;</a:t>
            </a:r>
            <a:endParaRPr sz="3200" dirty="0"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76400"/>
            <a:ext cx="7868920" cy="48558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944244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20" dirty="0" err="1">
                <a:cs typeface="Arial"/>
              </a:rPr>
              <a:t>Izmanto</a:t>
            </a:r>
            <a:r>
              <a:rPr lang="lv-LV" sz="3200" spc="-120" dirty="0">
                <a:cs typeface="Arial"/>
              </a:rPr>
              <a:t>t</a:t>
            </a:r>
            <a:r>
              <a:rPr sz="3200" spc="-120" dirty="0">
                <a:cs typeface="Arial"/>
              </a:rPr>
              <a:t> </a:t>
            </a:r>
            <a:r>
              <a:rPr sz="3200" spc="-95" dirty="0" err="1">
                <a:cs typeface="Arial"/>
              </a:rPr>
              <a:t>piemērotus</a:t>
            </a:r>
            <a:r>
              <a:rPr sz="3200" spc="-95" dirty="0">
                <a:cs typeface="Arial"/>
              </a:rPr>
              <a:t> </a:t>
            </a:r>
            <a:r>
              <a:rPr sz="3200" spc="-160" dirty="0" err="1">
                <a:cs typeface="Arial"/>
              </a:rPr>
              <a:t>palīglīdzekļus</a:t>
            </a:r>
            <a:r>
              <a:rPr lang="lv-LV" sz="3200" spc="-160" dirty="0">
                <a:cs typeface="Arial"/>
              </a:rPr>
              <a:t>,</a:t>
            </a:r>
            <a:r>
              <a:rPr sz="3200" spc="-160" dirty="0">
                <a:cs typeface="Arial"/>
              </a:rPr>
              <a:t> </a:t>
            </a:r>
            <a:r>
              <a:rPr sz="3200" spc="-155" dirty="0">
                <a:cs typeface="Arial"/>
              </a:rPr>
              <a:t>vides  </a:t>
            </a:r>
            <a:r>
              <a:rPr sz="3200" spc="-105" dirty="0">
                <a:cs typeface="Arial"/>
              </a:rPr>
              <a:t>modifikācijas;</a:t>
            </a:r>
            <a:endParaRPr sz="3200" dirty="0">
              <a:cs typeface="Arial"/>
            </a:endParaRPr>
          </a:p>
          <a:p>
            <a:pPr marL="469900" marR="593090" indent="-45720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85" dirty="0">
                <a:cs typeface="Arial"/>
              </a:rPr>
              <a:t>Jāievēro </a:t>
            </a:r>
            <a:r>
              <a:rPr sz="3200" spc="-175" dirty="0">
                <a:cs typeface="Arial"/>
              </a:rPr>
              <a:t>drošības </a:t>
            </a:r>
            <a:r>
              <a:rPr sz="3200" spc="-170" dirty="0">
                <a:cs typeface="Arial"/>
              </a:rPr>
              <a:t>pasākumi </a:t>
            </a:r>
            <a:r>
              <a:rPr sz="3200" i="1" spc="-5" dirty="0">
                <a:cs typeface="Carlito"/>
              </a:rPr>
              <a:t>(temperatūra,  uguns, asi priekšmeti,</a:t>
            </a:r>
            <a:r>
              <a:rPr sz="3200" i="1" spc="30" dirty="0">
                <a:cs typeface="Carlito"/>
              </a:rPr>
              <a:t> </a:t>
            </a:r>
            <a:r>
              <a:rPr sz="3200" i="1" spc="-5" dirty="0" err="1">
                <a:cs typeface="Carlito"/>
              </a:rPr>
              <a:t>u.c</a:t>
            </a:r>
            <a:r>
              <a:rPr sz="3200" i="1" spc="-5" dirty="0">
                <a:cs typeface="Carlito"/>
              </a:rPr>
              <a:t>.)</a:t>
            </a:r>
            <a:r>
              <a:rPr lang="lv-LV" sz="3200" i="1" spc="-5" dirty="0">
                <a:cs typeface="Carlito"/>
              </a:rPr>
              <a:t>;</a:t>
            </a:r>
          </a:p>
          <a:p>
            <a:pPr marL="469900" marR="593090" indent="-45720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lv-LV" sz="3200" spc="-5" dirty="0">
                <a:cs typeface="Carlito"/>
              </a:rPr>
              <a:t>Galda piederumi un cits aprīkojums</a:t>
            </a:r>
            <a:r>
              <a:rPr lang="lv-LV" sz="3200" i="1" spc="-5" dirty="0">
                <a:cs typeface="Carlito"/>
              </a:rPr>
              <a:t>;</a:t>
            </a:r>
            <a:endParaRPr sz="3200" dirty="0">
              <a:cs typeface="Carlito"/>
            </a:endParaRPr>
          </a:p>
          <a:p>
            <a:pPr marL="469900" marR="5080" indent="-45720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80" dirty="0" err="1">
                <a:cs typeface="Arial"/>
              </a:rPr>
              <a:t>Aktivitātes</a:t>
            </a:r>
            <a:r>
              <a:rPr sz="3200" spc="-80" dirty="0">
                <a:cs typeface="Arial"/>
              </a:rPr>
              <a:t> </a:t>
            </a:r>
            <a:r>
              <a:rPr sz="3200" spc="-220" dirty="0" err="1">
                <a:cs typeface="Arial"/>
              </a:rPr>
              <a:t>dozēšana</a:t>
            </a:r>
            <a:r>
              <a:rPr lang="lv-LV" sz="3200" spc="-220" dirty="0">
                <a:cs typeface="Arial"/>
              </a:rPr>
              <a:t>, plānošana</a:t>
            </a:r>
            <a:r>
              <a:rPr sz="3200" spc="-220" dirty="0">
                <a:cs typeface="Arial"/>
              </a:rPr>
              <a:t> </a:t>
            </a:r>
            <a:r>
              <a:rPr sz="3200" i="1" spc="-5" dirty="0">
                <a:cs typeface="Carlito"/>
              </a:rPr>
              <a:t>(sadala </a:t>
            </a:r>
            <a:r>
              <a:rPr sz="3200" i="1" spc="-10" dirty="0">
                <a:cs typeface="Carlito"/>
              </a:rPr>
              <a:t>aktivitāti </a:t>
            </a:r>
            <a:r>
              <a:rPr sz="3200" i="1" spc="-35" dirty="0">
                <a:cs typeface="Carlito"/>
              </a:rPr>
              <a:t>sīkākos  </a:t>
            </a:r>
            <a:r>
              <a:rPr sz="3200" i="1" spc="-10" dirty="0">
                <a:cs typeface="Carlito"/>
              </a:rPr>
              <a:t>uzdevumos, </a:t>
            </a:r>
            <a:r>
              <a:rPr sz="3200" i="1" spc="-5" dirty="0">
                <a:cs typeface="Carlito"/>
              </a:rPr>
              <a:t>no </a:t>
            </a:r>
            <a:r>
              <a:rPr sz="3200" i="1" spc="-30" dirty="0">
                <a:cs typeface="Carlito"/>
              </a:rPr>
              <a:t>saka </a:t>
            </a:r>
            <a:r>
              <a:rPr sz="3200" i="1" spc="-10" dirty="0">
                <a:cs typeface="Carlito"/>
              </a:rPr>
              <a:t>atpūtas pauzes</a:t>
            </a:r>
            <a:r>
              <a:rPr sz="3200" i="1" spc="130" dirty="0">
                <a:cs typeface="Carlito"/>
              </a:rPr>
              <a:t> </a:t>
            </a:r>
            <a:r>
              <a:rPr sz="3200" i="1" spc="-5" dirty="0" err="1">
                <a:cs typeface="Carlito"/>
              </a:rPr>
              <a:t>u.c</a:t>
            </a:r>
            <a:r>
              <a:rPr sz="3200" i="1" spc="-5" dirty="0">
                <a:cs typeface="Carlito"/>
              </a:rPr>
              <a:t>.)</a:t>
            </a:r>
            <a:r>
              <a:rPr lang="lv-LV" sz="3200" i="1" spc="-5" dirty="0">
                <a:cs typeface="Carlito"/>
              </a:rPr>
              <a:t>;</a:t>
            </a:r>
          </a:p>
          <a:p>
            <a:pPr marL="469900" marR="5080" indent="-45720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sz="3200" dirty="0"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770580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1460" marR="5080" indent="-2773045" algn="ctr">
              <a:lnSpc>
                <a:spcPct val="100000"/>
              </a:lnSpc>
              <a:spcBef>
                <a:spcPts val="95"/>
              </a:spcBef>
            </a:pPr>
            <a:r>
              <a:rPr spc="-355" dirty="0"/>
              <a:t>Ēšanas, </a:t>
            </a:r>
            <a:r>
              <a:rPr spc="-280" dirty="0" err="1"/>
              <a:t>dzeršanas</a:t>
            </a:r>
            <a:r>
              <a:rPr spc="-280" dirty="0"/>
              <a:t> </a:t>
            </a:r>
            <a:r>
              <a:rPr spc="-105" dirty="0" err="1"/>
              <a:t>aktivitātes</a:t>
            </a:r>
            <a:endParaRPr spc="-10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35519"/>
            <a:ext cx="415837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3" y="2475319"/>
            <a:ext cx="4645896" cy="4404017"/>
          </a:xfrm>
          <a:prstGeom prst="rect">
            <a:avLst/>
          </a:prstGeom>
        </p:spPr>
      </p:pic>
      <p:sp>
        <p:nvSpPr>
          <p:cNvPr id="6" name="object 2"/>
          <p:cNvSpPr>
            <a:spLocks noGrp="1"/>
          </p:cNvSpPr>
          <p:nvPr>
            <p:ph type="title"/>
          </p:nvPr>
        </p:nvSpPr>
        <p:spPr>
          <a:xfrm>
            <a:off x="5622378" y="2743355"/>
            <a:ext cx="3261589" cy="41146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" y="54305"/>
            <a:ext cx="4808961" cy="20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67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1460" marR="5080" indent="-2773045">
              <a:lnSpc>
                <a:spcPct val="100000"/>
              </a:lnSpc>
              <a:spcBef>
                <a:spcPts val="95"/>
              </a:spcBef>
            </a:pPr>
            <a:r>
              <a:rPr spc="-355" dirty="0"/>
              <a:t>Ēšanas, </a:t>
            </a:r>
            <a:r>
              <a:rPr spc="-280" dirty="0"/>
              <a:t>dzeršanas </a:t>
            </a:r>
            <a:r>
              <a:rPr spc="-130" dirty="0"/>
              <a:t>un </a:t>
            </a:r>
            <a:r>
              <a:rPr spc="-165" dirty="0"/>
              <a:t>ēst </a:t>
            </a:r>
            <a:r>
              <a:rPr spc="-270" dirty="0"/>
              <a:t>gatavošanas  </a:t>
            </a:r>
            <a:r>
              <a:rPr spc="-105" dirty="0"/>
              <a:t>aktivitātes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700009" cy="484940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633095" indent="-342900">
              <a:lnSpc>
                <a:spcPts val="346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14" dirty="0">
                <a:cs typeface="Arial"/>
              </a:rPr>
              <a:t>Gatavojot </a:t>
            </a:r>
            <a:r>
              <a:rPr sz="3200" spc="-105" dirty="0">
                <a:cs typeface="Arial"/>
              </a:rPr>
              <a:t>ēdienu </a:t>
            </a:r>
            <a:r>
              <a:rPr sz="3200" spc="-170" dirty="0">
                <a:cs typeface="Arial"/>
              </a:rPr>
              <a:t>nepieciešams</a:t>
            </a:r>
            <a:r>
              <a:rPr sz="3200" spc="-320" dirty="0">
                <a:cs typeface="Arial"/>
              </a:rPr>
              <a:t> </a:t>
            </a:r>
            <a:r>
              <a:rPr sz="3200" spc="-25" dirty="0">
                <a:cs typeface="Arial"/>
              </a:rPr>
              <a:t>aktivitāti  </a:t>
            </a:r>
            <a:r>
              <a:rPr sz="3200" spc="-35" dirty="0">
                <a:cs typeface="Arial"/>
              </a:rPr>
              <a:t>strukturēt;</a:t>
            </a:r>
            <a:endParaRPr sz="32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80" dirty="0">
                <a:cs typeface="Arial"/>
              </a:rPr>
              <a:t>Ievērot </a:t>
            </a:r>
            <a:r>
              <a:rPr sz="3200" spc="-175" dirty="0">
                <a:cs typeface="Arial"/>
              </a:rPr>
              <a:t>drošības</a:t>
            </a:r>
            <a:r>
              <a:rPr sz="3200" spc="-265" dirty="0">
                <a:cs typeface="Arial"/>
              </a:rPr>
              <a:t> </a:t>
            </a:r>
            <a:r>
              <a:rPr sz="3200" spc="-100" dirty="0">
                <a:cs typeface="Arial"/>
              </a:rPr>
              <a:t>noteikumus;</a:t>
            </a:r>
            <a:endParaRPr sz="32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10" dirty="0">
                <a:cs typeface="Arial"/>
              </a:rPr>
              <a:t>Iecietība </a:t>
            </a:r>
            <a:r>
              <a:rPr sz="3200" spc="-25" dirty="0">
                <a:cs typeface="Arial"/>
              </a:rPr>
              <a:t>pret</a:t>
            </a:r>
            <a:r>
              <a:rPr sz="3200" spc="-240" dirty="0">
                <a:cs typeface="Arial"/>
              </a:rPr>
              <a:t> </a:t>
            </a:r>
            <a:r>
              <a:rPr sz="3200" spc="-100" dirty="0">
                <a:cs typeface="Arial"/>
              </a:rPr>
              <a:t>kļūdām;</a:t>
            </a:r>
            <a:endParaRPr sz="3200" dirty="0">
              <a:cs typeface="Arial"/>
            </a:endParaRPr>
          </a:p>
          <a:p>
            <a:pPr marL="355600" marR="5080" indent="-342900">
              <a:lnSpc>
                <a:spcPts val="3460"/>
              </a:lnSpc>
              <a:spcBef>
                <a:spcPts val="819"/>
              </a:spcBef>
            </a:pPr>
            <a:r>
              <a:rPr sz="3200" i="1" spc="-15" dirty="0">
                <a:cs typeface="Carlito"/>
              </a:rPr>
              <a:t>Aktivitātes </a:t>
            </a:r>
            <a:r>
              <a:rPr sz="3200" i="1" spc="-5" dirty="0">
                <a:cs typeface="Carlito"/>
              </a:rPr>
              <a:t>mērķis nav </a:t>
            </a:r>
            <a:r>
              <a:rPr sz="3200" i="1" spc="-25" dirty="0">
                <a:cs typeface="Carlito"/>
              </a:rPr>
              <a:t>tikai </a:t>
            </a:r>
            <a:r>
              <a:rPr sz="3200" i="1" dirty="0">
                <a:cs typeface="Carlito"/>
              </a:rPr>
              <a:t>ēdiena  </a:t>
            </a:r>
            <a:r>
              <a:rPr sz="3200" i="1" spc="-10" dirty="0">
                <a:cs typeface="Carlito"/>
              </a:rPr>
              <a:t>sagatavošana, </a:t>
            </a:r>
            <a:r>
              <a:rPr sz="3200" i="1" spc="-5" dirty="0">
                <a:cs typeface="Carlito"/>
              </a:rPr>
              <a:t>bet </a:t>
            </a:r>
            <a:r>
              <a:rPr sz="3200" i="1" dirty="0">
                <a:cs typeface="Carlito"/>
              </a:rPr>
              <a:t>izpratnes veicināšana </a:t>
            </a:r>
            <a:r>
              <a:rPr sz="3200" i="1" spc="-5" dirty="0">
                <a:cs typeface="Carlito"/>
              </a:rPr>
              <a:t>par  </a:t>
            </a:r>
            <a:r>
              <a:rPr sz="3200" i="1" dirty="0">
                <a:cs typeface="Carlito"/>
              </a:rPr>
              <a:t>veselīgu </a:t>
            </a:r>
            <a:r>
              <a:rPr sz="3200" i="1" spc="-5" dirty="0">
                <a:cs typeface="Carlito"/>
              </a:rPr>
              <a:t>uzturu, </a:t>
            </a:r>
            <a:r>
              <a:rPr sz="3200" i="1" spc="-15" dirty="0">
                <a:cs typeface="Carlito"/>
              </a:rPr>
              <a:t>dažāda </a:t>
            </a:r>
            <a:r>
              <a:rPr sz="3200" i="1" dirty="0">
                <a:cs typeface="Carlito"/>
              </a:rPr>
              <a:t>veida</a:t>
            </a:r>
            <a:r>
              <a:rPr sz="3200" i="1" spc="80" dirty="0">
                <a:cs typeface="Carlito"/>
              </a:rPr>
              <a:t> </a:t>
            </a:r>
            <a:r>
              <a:rPr sz="3200" i="1" spc="-20" dirty="0">
                <a:cs typeface="Carlito"/>
              </a:rPr>
              <a:t>pārtikas</a:t>
            </a:r>
            <a:endParaRPr sz="3200" dirty="0">
              <a:cs typeface="Carlito"/>
            </a:endParaRPr>
          </a:p>
          <a:p>
            <a:pPr marL="355600">
              <a:lnSpc>
                <a:spcPts val="3204"/>
              </a:lnSpc>
            </a:pPr>
            <a:r>
              <a:rPr sz="3200" i="1" spc="-5" dirty="0">
                <a:cs typeface="Carlito"/>
              </a:rPr>
              <a:t>apstrādi, secīgu </a:t>
            </a:r>
            <a:r>
              <a:rPr sz="3200" i="1" spc="-10" dirty="0">
                <a:cs typeface="Carlito"/>
              </a:rPr>
              <a:t>uzdevumu </a:t>
            </a:r>
            <a:r>
              <a:rPr sz="3200" i="1" dirty="0">
                <a:cs typeface="Carlito"/>
              </a:rPr>
              <a:t>izpildi</a:t>
            </a:r>
            <a:r>
              <a:rPr sz="3200" i="1" spc="75" dirty="0">
                <a:cs typeface="Carlito"/>
              </a:rPr>
              <a:t> </a:t>
            </a:r>
            <a:r>
              <a:rPr sz="3200" i="1" spc="-5" dirty="0">
                <a:cs typeface="Carlito"/>
              </a:rPr>
              <a:t>veiksmīga</a:t>
            </a:r>
            <a:endParaRPr sz="3200" dirty="0">
              <a:cs typeface="Carlito"/>
            </a:endParaRPr>
          </a:p>
          <a:p>
            <a:pPr marL="355600">
              <a:lnSpc>
                <a:spcPts val="3650"/>
              </a:lnSpc>
            </a:pPr>
            <a:r>
              <a:rPr sz="3200" i="1" spc="-15" dirty="0">
                <a:cs typeface="Carlito"/>
              </a:rPr>
              <a:t>galarezultāta </a:t>
            </a:r>
            <a:r>
              <a:rPr sz="3200" i="1" spc="-5" dirty="0">
                <a:latin typeface="Carlito"/>
                <a:cs typeface="Carlito"/>
              </a:rPr>
              <a:t>sasniegšanai, proporcijām</a:t>
            </a:r>
            <a:r>
              <a:rPr sz="3200" i="1" spc="105" dirty="0">
                <a:latin typeface="Carlito"/>
                <a:cs typeface="Carlito"/>
              </a:rPr>
              <a:t> </a:t>
            </a:r>
            <a:r>
              <a:rPr sz="3200" i="1" spc="-5" dirty="0">
                <a:latin typeface="Carlito"/>
                <a:cs typeface="Carlito"/>
              </a:rPr>
              <a:t>u.c.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871" y="1642923"/>
            <a:ext cx="3203361" cy="2368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28615" y="1642879"/>
            <a:ext cx="3690928" cy="2357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9872" y="4215384"/>
            <a:ext cx="3072383" cy="2503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8511" y="4143755"/>
            <a:ext cx="2499360" cy="2499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1460" marR="5080" indent="-2773045">
              <a:lnSpc>
                <a:spcPct val="100000"/>
              </a:lnSpc>
              <a:spcBef>
                <a:spcPts val="95"/>
              </a:spcBef>
            </a:pPr>
            <a:r>
              <a:rPr spc="-355" dirty="0"/>
              <a:t>Ēšanas, </a:t>
            </a:r>
            <a:r>
              <a:rPr spc="-280" dirty="0"/>
              <a:t>dzeršanas </a:t>
            </a:r>
            <a:r>
              <a:rPr spc="-130" dirty="0"/>
              <a:t>un </a:t>
            </a:r>
            <a:r>
              <a:rPr spc="-165" dirty="0"/>
              <a:t>ēst </a:t>
            </a:r>
            <a:r>
              <a:rPr spc="-270" dirty="0"/>
              <a:t>gatavošanas  </a:t>
            </a:r>
            <a:r>
              <a:rPr spc="-105" dirty="0"/>
              <a:t>aktivitātes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1460" marR="5080" indent="-2773045">
              <a:lnSpc>
                <a:spcPct val="100000"/>
              </a:lnSpc>
              <a:spcBef>
                <a:spcPts val="95"/>
              </a:spcBef>
            </a:pPr>
            <a:r>
              <a:rPr spc="-355" dirty="0"/>
              <a:t>Ēšanas, </a:t>
            </a:r>
            <a:r>
              <a:rPr spc="-280" dirty="0"/>
              <a:t>dzeršanas </a:t>
            </a:r>
            <a:r>
              <a:rPr spc="-130" dirty="0"/>
              <a:t>un </a:t>
            </a:r>
            <a:r>
              <a:rPr spc="-165" dirty="0"/>
              <a:t>ēst </a:t>
            </a:r>
            <a:r>
              <a:rPr spc="-270" dirty="0"/>
              <a:t>gatavošanas  </a:t>
            </a:r>
            <a:r>
              <a:rPr spc="-105" dirty="0"/>
              <a:t>aktivitātes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27" y="1600200"/>
            <a:ext cx="4962144" cy="50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23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292" y="461899"/>
            <a:ext cx="52197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5" dirty="0">
                <a:solidFill>
                  <a:srgbClr val="FF0000"/>
                </a:solidFill>
                <a:latin typeface="Carlito"/>
                <a:cs typeface="Carlito"/>
              </a:rPr>
              <a:t>!!!</a:t>
            </a:r>
            <a:r>
              <a:rPr sz="4400" spc="-225" dirty="0"/>
              <a:t>Sensorā</a:t>
            </a:r>
            <a:r>
              <a:rPr sz="4400" spc="-310" dirty="0"/>
              <a:t> </a:t>
            </a:r>
            <a:r>
              <a:rPr sz="4400" spc="-165" dirty="0"/>
              <a:t>pārslodze</a:t>
            </a:r>
            <a:r>
              <a:rPr sz="4400" spc="-165" dirty="0">
                <a:solidFill>
                  <a:srgbClr val="FF0000"/>
                </a:solidFill>
                <a:latin typeface="Carlito"/>
                <a:cs typeface="Carlito"/>
              </a:rPr>
              <a:t>!!!</a:t>
            </a:r>
            <a:endParaRPr sz="4400" dirty="0">
              <a:latin typeface="Carlito"/>
              <a:cs typeface="Carli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1447800"/>
            <a:ext cx="9144000" cy="514248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457" y="461899"/>
            <a:ext cx="4876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5" dirty="0"/>
              <a:t>Ģērbšanās</a:t>
            </a:r>
            <a:r>
              <a:rPr sz="4400" spc="-280" dirty="0"/>
              <a:t> </a:t>
            </a:r>
            <a:r>
              <a:rPr sz="4400" spc="-110" dirty="0"/>
              <a:t>aktivitātes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3505200"/>
            <a:ext cx="8379460" cy="2661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lv-LV" sz="2800" spc="-85" dirty="0">
                <a:cs typeface="Arial"/>
              </a:rPr>
              <a:t>Apģērba grupēšana pa pozīcijām: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lv-LV" sz="2800" spc="-85" dirty="0">
                <a:cs typeface="Arial"/>
              </a:rPr>
              <a:t>Apakšveļa, virsdrēbes, apavi;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lv-LV" sz="2800" spc="-85" dirty="0">
                <a:cs typeface="Arial"/>
              </a:rPr>
              <a:t>Apspīlēts vai brīvs apģērbs;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lv-LV" sz="2800" spc="-85" dirty="0">
                <a:cs typeface="Arial"/>
              </a:rPr>
              <a:t>Rupjš vai mīksts apģērbs;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lv-LV" sz="2800" spc="-85" dirty="0">
                <a:cs typeface="Arial"/>
              </a:rPr>
              <a:t>Situācijai un laika apstākļiem atbilstoš apģērbs.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lv-LV" sz="2800" i="1" spc="-85" dirty="0">
                <a:cs typeface="Arial"/>
              </a:rPr>
              <a:t>(aizdares, diegi, šuves, apģērba faktūra, smarža).</a:t>
            </a:r>
            <a:endParaRPr sz="2800" i="1" dirty="0">
              <a:cs typeface="Arial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7160544"/>
              </p:ext>
            </p:extLst>
          </p:nvPr>
        </p:nvGraphicFramePr>
        <p:xfrm>
          <a:off x="1066800" y="1447800"/>
          <a:ext cx="65532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457" y="461899"/>
            <a:ext cx="4876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5" dirty="0"/>
              <a:t>Ģērbšanās</a:t>
            </a:r>
            <a:r>
              <a:rPr sz="4400" spc="-280" dirty="0"/>
              <a:t> </a:t>
            </a:r>
            <a:r>
              <a:rPr sz="4400" spc="-110" dirty="0"/>
              <a:t>aktivitātes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371600"/>
            <a:ext cx="8379460" cy="5046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endParaRPr lang="lv-LV" sz="2800" spc="-85" dirty="0">
              <a:cs typeface="Arial"/>
            </a:endParaRPr>
          </a:p>
          <a:p>
            <a:pPr marL="371475" marR="290195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70840" algn="l"/>
                <a:tab pos="371475" algn="l"/>
              </a:tabLst>
            </a:pPr>
            <a:r>
              <a:rPr lang="lv-LV" sz="2800" spc="-125" dirty="0"/>
              <a:t>Veicināt </a:t>
            </a:r>
            <a:r>
              <a:rPr lang="lv-LV" sz="2800" spc="-70" dirty="0"/>
              <a:t>izpratni </a:t>
            </a:r>
            <a:r>
              <a:rPr lang="lv-LV" sz="2800" spc="-95" dirty="0"/>
              <a:t>par </a:t>
            </a:r>
            <a:r>
              <a:rPr lang="lv-LV" sz="2800" spc="-150" dirty="0"/>
              <a:t>apģērba </a:t>
            </a:r>
            <a:r>
              <a:rPr lang="lv-LV" sz="2800" spc="-140" dirty="0"/>
              <a:t>nepieciešamību</a:t>
            </a:r>
            <a:r>
              <a:rPr lang="lv-LV" sz="2800" spc="-375" dirty="0"/>
              <a:t> </a:t>
            </a:r>
            <a:r>
              <a:rPr lang="lv-LV" sz="2800" spc="-100" dirty="0"/>
              <a:t>un  </a:t>
            </a:r>
            <a:r>
              <a:rPr lang="lv-LV" sz="2800" spc="-65" dirty="0"/>
              <a:t>atbilstību</a:t>
            </a:r>
            <a:r>
              <a:rPr lang="lv-LV" sz="2800" spc="-165" dirty="0"/>
              <a:t> </a:t>
            </a:r>
            <a:r>
              <a:rPr lang="lv-LV" sz="2800" spc="-80" dirty="0"/>
              <a:t>situācijai;</a:t>
            </a:r>
          </a:p>
          <a:p>
            <a:pPr marL="371475" indent="-342900" algn="just">
              <a:lnSpc>
                <a:spcPct val="100000"/>
              </a:lnSpc>
              <a:spcBef>
                <a:spcPts val="725"/>
              </a:spcBef>
              <a:buChar char="•"/>
              <a:tabLst>
                <a:tab pos="370840" algn="l"/>
                <a:tab pos="371475" algn="l"/>
              </a:tabLst>
            </a:pPr>
            <a:r>
              <a:rPr lang="lv-LV" sz="2800" spc="-125" dirty="0"/>
              <a:t>Veicināt </a:t>
            </a:r>
            <a:r>
              <a:rPr lang="lv-LV" sz="2800" spc="-70" dirty="0"/>
              <a:t>izpratni </a:t>
            </a:r>
            <a:r>
              <a:rPr lang="lv-LV" sz="2800" spc="-100" dirty="0"/>
              <a:t>par </a:t>
            </a:r>
            <a:r>
              <a:rPr lang="lv-LV" sz="2800" spc="-5" dirty="0"/>
              <a:t>tīru/netīru</a:t>
            </a:r>
            <a:r>
              <a:rPr lang="lv-LV" sz="2800" spc="-345" dirty="0"/>
              <a:t> </a:t>
            </a:r>
            <a:r>
              <a:rPr lang="lv-LV" sz="2800" spc="-120" dirty="0"/>
              <a:t>apģērbu;</a:t>
            </a:r>
          </a:p>
          <a:p>
            <a:pPr marL="371475" algn="just">
              <a:lnSpc>
                <a:spcPct val="100000"/>
              </a:lnSpc>
            </a:pPr>
            <a:r>
              <a:rPr lang="lv-LV" sz="2800" spc="-170" dirty="0"/>
              <a:t>Verbālas, </a:t>
            </a:r>
            <a:r>
              <a:rPr lang="lv-LV" sz="2800" spc="-165" dirty="0"/>
              <a:t>vizuālas </a:t>
            </a:r>
            <a:r>
              <a:rPr lang="lv-LV" sz="2800" spc="-105" dirty="0"/>
              <a:t>instrukcijas </a:t>
            </a:r>
            <a:r>
              <a:rPr lang="lv-LV" sz="2800" spc="-75" dirty="0"/>
              <a:t>aktivitātes</a:t>
            </a:r>
            <a:r>
              <a:rPr lang="lv-LV" sz="2800" spc="-165" dirty="0"/>
              <a:t> </a:t>
            </a:r>
            <a:r>
              <a:rPr lang="lv-LV" sz="2800" spc="-155" dirty="0"/>
              <a:t>veikšanai</a:t>
            </a:r>
          </a:p>
          <a:p>
            <a:pPr marL="371475" algn="just">
              <a:lnSpc>
                <a:spcPct val="100000"/>
              </a:lnSpc>
            </a:pPr>
            <a:r>
              <a:rPr lang="lv-LV" sz="2800" i="1" dirty="0">
                <a:cs typeface="Carlito"/>
              </a:rPr>
              <a:t>(nepieciešamības </a:t>
            </a:r>
            <a:r>
              <a:rPr lang="lv-LV" sz="2800" i="1" spc="-5" dirty="0">
                <a:cs typeface="Carlito"/>
              </a:rPr>
              <a:t>gadījumā </a:t>
            </a:r>
            <a:r>
              <a:rPr lang="lv-LV" sz="2800" i="1" spc="-10" dirty="0">
                <a:cs typeface="Carlito"/>
              </a:rPr>
              <a:t>kustības</a:t>
            </a:r>
            <a:r>
              <a:rPr lang="lv-LV" sz="2800" i="1" spc="-114" dirty="0">
                <a:cs typeface="Carlito"/>
              </a:rPr>
              <a:t> </a:t>
            </a:r>
            <a:r>
              <a:rPr lang="lv-LV" sz="2800" i="1" dirty="0">
                <a:cs typeface="Carlito"/>
              </a:rPr>
              <a:t>vadīšana);</a:t>
            </a:r>
          </a:p>
          <a:p>
            <a:pPr marL="371475" marR="1118235" indent="-342900" algn="just">
              <a:lnSpc>
                <a:spcPct val="100000"/>
              </a:lnSpc>
              <a:spcBef>
                <a:spcPts val="720"/>
              </a:spcBef>
              <a:buChar char="•"/>
              <a:tabLst>
                <a:tab pos="370840" algn="l"/>
                <a:tab pos="371475" algn="l"/>
              </a:tabLst>
            </a:pPr>
            <a:r>
              <a:rPr lang="lv-LV" sz="2800" spc="-125" dirty="0"/>
              <a:t>Veicināt </a:t>
            </a:r>
            <a:r>
              <a:rPr lang="lv-LV" sz="2800" spc="-70" dirty="0"/>
              <a:t>izpratni </a:t>
            </a:r>
            <a:r>
              <a:rPr lang="lv-LV" sz="2800" spc="-100" dirty="0"/>
              <a:t>par </a:t>
            </a:r>
            <a:r>
              <a:rPr lang="lv-LV" sz="2800" spc="-155" dirty="0"/>
              <a:t>Apģērba </a:t>
            </a:r>
            <a:r>
              <a:rPr lang="lv-LV" sz="2800" spc="-160" dirty="0"/>
              <a:t>priekšpuses</a:t>
            </a:r>
            <a:r>
              <a:rPr lang="lv-LV" sz="2800" spc="-365" dirty="0"/>
              <a:t> </a:t>
            </a:r>
            <a:r>
              <a:rPr lang="lv-LV" sz="2800" spc="325" dirty="0"/>
              <a:t>/  </a:t>
            </a:r>
            <a:r>
              <a:rPr lang="lv-LV" sz="2800" spc="-155" dirty="0"/>
              <a:t>mugurpuses </a:t>
            </a:r>
            <a:r>
              <a:rPr lang="lv-LV" sz="2800" spc="-150" dirty="0"/>
              <a:t>izšķiršanu, </a:t>
            </a:r>
            <a:r>
              <a:rPr lang="lv-LV" sz="2800" spc="-210" dirty="0"/>
              <a:t>secīgu</a:t>
            </a:r>
            <a:r>
              <a:rPr lang="lv-LV" sz="2800" spc="-165" dirty="0"/>
              <a:t> </a:t>
            </a:r>
            <a:r>
              <a:rPr lang="lv-LV" sz="2800" spc="-150" dirty="0"/>
              <a:t>ģērbšanu;</a:t>
            </a:r>
          </a:p>
          <a:p>
            <a:pPr marL="371475" indent="-342900" algn="just">
              <a:lnSpc>
                <a:spcPct val="100000"/>
              </a:lnSpc>
              <a:spcBef>
                <a:spcPts val="725"/>
              </a:spcBef>
              <a:buChar char="•"/>
              <a:tabLst>
                <a:tab pos="370840" algn="l"/>
                <a:tab pos="371475" algn="l"/>
              </a:tabLst>
            </a:pPr>
            <a:r>
              <a:rPr lang="lv-LV" sz="2800" spc="-125" dirty="0"/>
              <a:t>Veicināt </a:t>
            </a:r>
            <a:r>
              <a:rPr lang="lv-LV" sz="2800" spc="-140" dirty="0"/>
              <a:t>aizdaru </a:t>
            </a:r>
            <a:r>
              <a:rPr lang="lv-LV" sz="2800" spc="-165" dirty="0"/>
              <a:t>atvēršanas </a:t>
            </a:r>
            <a:r>
              <a:rPr lang="lv-LV" sz="2800" spc="-95" dirty="0"/>
              <a:t>un</a:t>
            </a:r>
            <a:r>
              <a:rPr lang="lv-LV" sz="2800" spc="-240" dirty="0"/>
              <a:t> </a:t>
            </a:r>
            <a:r>
              <a:rPr lang="lv-LV" sz="2800" spc="-195" dirty="0"/>
              <a:t>aizvēršanas</a:t>
            </a:r>
          </a:p>
          <a:p>
            <a:pPr marL="371475" algn="just">
              <a:lnSpc>
                <a:spcPct val="100000"/>
              </a:lnSpc>
            </a:pPr>
            <a:r>
              <a:rPr lang="lv-LV" sz="2800" spc="-10" dirty="0">
                <a:cs typeface="Carlito"/>
              </a:rPr>
              <a:t>prasmes.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endParaRPr sz="2800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651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457" y="461899"/>
            <a:ext cx="4876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5" dirty="0"/>
              <a:t>Ģērbšanās</a:t>
            </a:r>
            <a:r>
              <a:rPr sz="4400" spc="-280" dirty="0"/>
              <a:t> </a:t>
            </a:r>
            <a:r>
              <a:rPr sz="4400" spc="-110" dirty="0"/>
              <a:t>aktivitātes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676400"/>
            <a:ext cx="8379460" cy="22050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lv-LV" sz="2800" spc="-85" dirty="0">
                <a:cs typeface="Arial"/>
              </a:rPr>
              <a:t>Sekot līdzi vai lietojot apģērbu nerodās apsārtums</a:t>
            </a:r>
          </a:p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lv-LV" sz="2800" spc="-85" dirty="0">
                <a:cs typeface="Arial"/>
              </a:rPr>
              <a:t>(</a:t>
            </a:r>
            <a:r>
              <a:rPr lang="lv-LV" sz="2800" i="1" spc="-85" dirty="0">
                <a:cs typeface="Arial"/>
              </a:rPr>
              <a:t>it sevišķi lietojot fēču un mitruma uzsūcošos līdzekļus</a:t>
            </a:r>
            <a:r>
              <a:rPr lang="lv-LV" sz="2800" spc="-85" dirty="0">
                <a:cs typeface="Arial"/>
              </a:rPr>
              <a:t>);</a:t>
            </a:r>
          </a:p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lv-LV" sz="2800" dirty="0">
                <a:cs typeface="Arial"/>
              </a:rPr>
              <a:t>Atpazīt netīru apģērbu;</a:t>
            </a:r>
          </a:p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lv-LV" sz="2800" dirty="0">
                <a:cs typeface="Arial"/>
              </a:rPr>
              <a:t>Izšķirt apģērba priekšpusi no mugurpuses un/vai iekšpusi no ārpuses</a:t>
            </a:r>
            <a:endParaRPr sz="2800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81484"/>
            <a:ext cx="2876516" cy="2876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38" y="4356845"/>
            <a:ext cx="365988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9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8194" y="461899"/>
            <a:ext cx="172440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rlito"/>
                <a:cs typeface="Carlito"/>
              </a:rPr>
              <a:t>I</a:t>
            </a:r>
            <a:r>
              <a:rPr sz="4400" spc="-30" dirty="0">
                <a:latin typeface="Carlito"/>
                <a:cs typeface="Carlito"/>
              </a:rPr>
              <a:t>e</a:t>
            </a:r>
            <a:r>
              <a:rPr sz="4400" spc="-60" dirty="0">
                <a:latin typeface="Carlito"/>
                <a:cs typeface="Carlito"/>
              </a:rPr>
              <a:t>v</a:t>
            </a:r>
            <a:r>
              <a:rPr sz="4400" dirty="0">
                <a:latin typeface="Carlito"/>
                <a:cs typeface="Carlito"/>
              </a:rPr>
              <a:t>ads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688340" y="1715465"/>
            <a:ext cx="7407275" cy="5166798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9"/>
              </a:spcBef>
            </a:pPr>
            <a:r>
              <a:rPr sz="3200" spc="-290" dirty="0">
                <a:cs typeface="Arial"/>
              </a:rPr>
              <a:t>Jau </a:t>
            </a:r>
            <a:r>
              <a:rPr sz="3200" spc="-105" dirty="0">
                <a:cs typeface="Arial"/>
              </a:rPr>
              <a:t>vēsturiski </a:t>
            </a:r>
            <a:r>
              <a:rPr sz="3200" spc="-110" dirty="0">
                <a:cs typeface="Arial"/>
              </a:rPr>
              <a:t>cilvēkiem </a:t>
            </a:r>
            <a:r>
              <a:rPr sz="3200" spc="35" dirty="0">
                <a:cs typeface="Arial"/>
              </a:rPr>
              <a:t>ir </a:t>
            </a:r>
            <a:r>
              <a:rPr sz="3200" spc="-114" dirty="0">
                <a:cs typeface="Arial"/>
              </a:rPr>
              <a:t>ierobežota</a:t>
            </a:r>
            <a:r>
              <a:rPr sz="3200" spc="-325" dirty="0">
                <a:cs typeface="Arial"/>
              </a:rPr>
              <a:t> </a:t>
            </a:r>
            <a:r>
              <a:rPr sz="3200" spc="-90" dirty="0">
                <a:cs typeface="Arial"/>
              </a:rPr>
              <a:t>individuālā  </a:t>
            </a:r>
            <a:r>
              <a:rPr sz="3200" spc="-135" dirty="0">
                <a:cs typeface="Arial"/>
              </a:rPr>
              <a:t>izvēle </a:t>
            </a:r>
            <a:r>
              <a:rPr sz="3200" spc="-45" dirty="0">
                <a:cs typeface="Arial"/>
              </a:rPr>
              <a:t>kontrolēt </a:t>
            </a:r>
            <a:r>
              <a:rPr sz="3200" spc="-215" dirty="0">
                <a:cs typeface="Arial"/>
              </a:rPr>
              <a:t>savu</a:t>
            </a:r>
            <a:r>
              <a:rPr sz="3200" spc="-330" dirty="0">
                <a:cs typeface="Arial"/>
              </a:rPr>
              <a:t> </a:t>
            </a:r>
            <a:r>
              <a:rPr sz="3200" spc="-125" dirty="0" err="1">
                <a:cs typeface="Arial"/>
              </a:rPr>
              <a:t>dzīvi</a:t>
            </a:r>
            <a:r>
              <a:rPr sz="3200" spc="-125" dirty="0">
                <a:cs typeface="Arial"/>
              </a:rPr>
              <a:t>:</a:t>
            </a:r>
            <a:endParaRPr lang="lv-LV" sz="3200" spc="-125" dirty="0">
              <a:cs typeface="Arial"/>
            </a:endParaRPr>
          </a:p>
          <a:p>
            <a:pPr marL="355600" marR="5080" indent="-342900">
              <a:lnSpc>
                <a:spcPts val="3240"/>
              </a:lnSpc>
              <a:spcBef>
                <a:spcPts val="509"/>
              </a:spcBef>
            </a:pPr>
            <a:endParaRPr sz="3200" dirty="0">
              <a:latin typeface="+mj-lt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85" dirty="0">
                <a:cs typeface="Arial"/>
              </a:rPr>
              <a:t>Sociālais</a:t>
            </a:r>
            <a:r>
              <a:rPr sz="3200" spc="-160" dirty="0">
                <a:cs typeface="Arial"/>
              </a:rPr>
              <a:t> </a:t>
            </a:r>
            <a:r>
              <a:rPr sz="3200" spc="-120" dirty="0">
                <a:cs typeface="Arial"/>
              </a:rPr>
              <a:t>stāvoklis;</a:t>
            </a:r>
            <a:endParaRPr sz="3200" dirty="0"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90" dirty="0">
                <a:cs typeface="Arial"/>
              </a:rPr>
              <a:t>Reliģiskā</a:t>
            </a:r>
            <a:r>
              <a:rPr sz="3200" spc="-170" dirty="0">
                <a:cs typeface="Arial"/>
              </a:rPr>
              <a:t> </a:t>
            </a:r>
            <a:r>
              <a:rPr sz="3200" spc="-100" dirty="0">
                <a:cs typeface="Arial"/>
              </a:rPr>
              <a:t>piederība;</a:t>
            </a:r>
            <a:endParaRPr sz="3200" dirty="0"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200" dirty="0">
                <a:cs typeface="Arial"/>
              </a:rPr>
              <a:t>Valsts</a:t>
            </a:r>
            <a:r>
              <a:rPr sz="3200" spc="-170" dirty="0">
                <a:cs typeface="Arial"/>
              </a:rPr>
              <a:t> </a:t>
            </a:r>
            <a:r>
              <a:rPr sz="3200" spc="-110" dirty="0">
                <a:cs typeface="Arial"/>
              </a:rPr>
              <a:t>pārvalde;</a:t>
            </a:r>
            <a:endParaRPr sz="3200" dirty="0"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45" dirty="0">
                <a:cs typeface="Arial"/>
              </a:rPr>
              <a:t>Izglītības</a:t>
            </a:r>
            <a:r>
              <a:rPr sz="3200" spc="-160" dirty="0">
                <a:cs typeface="Arial"/>
              </a:rPr>
              <a:t> </a:t>
            </a:r>
            <a:r>
              <a:rPr sz="3200" spc="-110" dirty="0">
                <a:cs typeface="Arial"/>
              </a:rPr>
              <a:t>līmenis;</a:t>
            </a:r>
            <a:endParaRPr sz="3200" dirty="0"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cs typeface="Carlito"/>
              </a:rPr>
              <a:t>Vide;</a:t>
            </a:r>
            <a:endParaRPr lang="lv-LV" sz="3200" spc="-5" dirty="0"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lv-LV" sz="3200" spc="-5" dirty="0">
                <a:cs typeface="Carlito"/>
              </a:rPr>
              <a:t>Funkcionālie </a:t>
            </a: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354965" algn="l"/>
                <a:tab pos="355600" algn="l"/>
              </a:tabLst>
            </a:pPr>
            <a:r>
              <a:rPr lang="lv-LV" sz="3200" spc="-5" dirty="0">
                <a:cs typeface="Carlito"/>
              </a:rPr>
              <a:t>     traucējumi.</a:t>
            </a:r>
            <a:endParaRPr sz="3200" dirty="0">
              <a:cs typeface="Carlito"/>
            </a:endParaRPr>
          </a:p>
        </p:txBody>
      </p:sp>
      <p:sp>
        <p:nvSpPr>
          <p:cNvPr id="8" name="AutoShape 8" descr="The majesty of Egyptian art and artifacts | San Antonio Chamb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92120"/>
            <a:ext cx="4648200" cy="366588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457" y="461899"/>
            <a:ext cx="4876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5" dirty="0"/>
              <a:t>Ģērbšanās</a:t>
            </a:r>
            <a:r>
              <a:rPr sz="4400" spc="-280" dirty="0"/>
              <a:t> </a:t>
            </a:r>
            <a:r>
              <a:rPr sz="4400" spc="-110" dirty="0"/>
              <a:t>aktivitātes</a:t>
            </a:r>
            <a:endParaRPr sz="4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18095369"/>
              </p:ext>
            </p:extLst>
          </p:nvPr>
        </p:nvGraphicFramePr>
        <p:xfrm>
          <a:off x="570357" y="1063752"/>
          <a:ext cx="8001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48" y="3084235"/>
            <a:ext cx="1363218" cy="1750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05200"/>
            <a:ext cx="990600" cy="900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33627"/>
            <a:ext cx="1066800" cy="85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91" y="3555095"/>
            <a:ext cx="1001776" cy="903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29" y="5731637"/>
            <a:ext cx="108857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43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457" y="461899"/>
            <a:ext cx="4876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5" dirty="0"/>
              <a:t>Ģērbšanās</a:t>
            </a:r>
            <a:r>
              <a:rPr sz="4400" spc="-280" dirty="0"/>
              <a:t> </a:t>
            </a:r>
            <a:r>
              <a:rPr sz="4400" spc="-110" dirty="0"/>
              <a:t>aktivitātes</a:t>
            </a:r>
            <a:endParaRPr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58494"/>
            <a:ext cx="2057400" cy="5647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28800"/>
            <a:ext cx="559649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396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457" y="461899"/>
            <a:ext cx="4876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5" dirty="0"/>
              <a:t>Ģērbšanās</a:t>
            </a:r>
            <a:r>
              <a:rPr sz="4400" spc="-280" dirty="0"/>
              <a:t> </a:t>
            </a:r>
            <a:r>
              <a:rPr sz="4400" spc="-110" dirty="0"/>
              <a:t>aktivitātes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3872865" cy="50212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800" spc="-85" dirty="0">
                <a:cs typeface="Arial"/>
              </a:rPr>
              <a:t>Aktivitāšu </a:t>
            </a:r>
            <a:r>
              <a:rPr sz="2800" spc="-114" dirty="0">
                <a:cs typeface="Arial"/>
              </a:rPr>
              <a:t>laikā</a:t>
            </a:r>
            <a:r>
              <a:rPr sz="2800" spc="-204" dirty="0">
                <a:cs typeface="Arial"/>
              </a:rPr>
              <a:t> </a:t>
            </a:r>
            <a:r>
              <a:rPr sz="2800" spc="-130" dirty="0">
                <a:cs typeface="Arial"/>
              </a:rPr>
              <a:t>asistents  </a:t>
            </a:r>
            <a:r>
              <a:rPr sz="2800" spc="-85" dirty="0" err="1">
                <a:cs typeface="Arial"/>
              </a:rPr>
              <a:t>vienmēr</a:t>
            </a:r>
            <a:r>
              <a:rPr sz="2800" spc="-145" dirty="0">
                <a:cs typeface="Arial"/>
              </a:rPr>
              <a:t> </a:t>
            </a:r>
            <a:r>
              <a:rPr sz="2800" spc="-65" dirty="0" err="1">
                <a:cs typeface="Arial"/>
              </a:rPr>
              <a:t>kontrolē</a:t>
            </a:r>
            <a:r>
              <a:rPr lang="lv-LV" sz="2800" dirty="0">
                <a:cs typeface="Arial"/>
              </a:rPr>
              <a:t> </a:t>
            </a:r>
            <a:r>
              <a:rPr sz="2800" spc="-70" dirty="0" err="1">
                <a:cs typeface="Arial"/>
              </a:rPr>
              <a:t>klienta</a:t>
            </a:r>
            <a:r>
              <a:rPr sz="2800" spc="-130" dirty="0">
                <a:cs typeface="Arial"/>
              </a:rPr>
              <a:t> </a:t>
            </a:r>
            <a:r>
              <a:rPr sz="2800" spc="-140" dirty="0">
                <a:cs typeface="Arial"/>
              </a:rPr>
              <a:t>līdzsvaru</a:t>
            </a:r>
            <a:r>
              <a:rPr sz="2800" spc="-140" dirty="0">
                <a:cs typeface="Carlito"/>
              </a:rPr>
              <a:t>;</a:t>
            </a:r>
            <a:endParaRPr sz="2800" dirty="0">
              <a:cs typeface="Carlito"/>
            </a:endParaRPr>
          </a:p>
          <a:p>
            <a:pPr marL="469900" marR="317500" indent="-457200" algn="just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800" spc="-200" dirty="0">
                <a:cs typeface="Arial"/>
              </a:rPr>
              <a:t>Veic </a:t>
            </a:r>
            <a:r>
              <a:rPr sz="2800" spc="-95" dirty="0">
                <a:cs typeface="Arial"/>
              </a:rPr>
              <a:t>verbālu un</a:t>
            </a:r>
            <a:r>
              <a:rPr sz="2800" spc="-165" dirty="0">
                <a:cs typeface="Arial"/>
              </a:rPr>
              <a:t> </a:t>
            </a:r>
            <a:r>
              <a:rPr sz="2800" spc="-110" dirty="0">
                <a:cs typeface="Arial"/>
              </a:rPr>
              <a:t>fizisku  </a:t>
            </a:r>
            <a:r>
              <a:rPr sz="2800" spc="-155" dirty="0">
                <a:cs typeface="Arial"/>
              </a:rPr>
              <a:t>vadīšanu, </a:t>
            </a:r>
            <a:r>
              <a:rPr sz="2800" spc="-90" dirty="0">
                <a:cs typeface="Arial"/>
              </a:rPr>
              <a:t>ja </a:t>
            </a:r>
            <a:r>
              <a:rPr sz="2800" spc="-135" dirty="0">
                <a:cs typeface="Arial"/>
              </a:rPr>
              <a:t>tas  </a:t>
            </a:r>
            <a:r>
              <a:rPr sz="2800" spc="-145" dirty="0">
                <a:cs typeface="Arial"/>
              </a:rPr>
              <a:t>nepieciešams;</a:t>
            </a:r>
            <a:endParaRPr sz="2800" dirty="0">
              <a:cs typeface="Arial"/>
            </a:endParaRPr>
          </a:p>
          <a:p>
            <a:pPr marL="469900" marR="356235" indent="-457200" algn="just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800" spc="-200" dirty="0">
                <a:cs typeface="Arial"/>
              </a:rPr>
              <a:t>Vēlams </a:t>
            </a:r>
            <a:r>
              <a:rPr sz="2800" spc="5" dirty="0">
                <a:cs typeface="Arial"/>
              </a:rPr>
              <a:t>lietot </a:t>
            </a:r>
            <a:r>
              <a:rPr sz="2800" spc="-90" dirty="0">
                <a:cs typeface="Arial"/>
              </a:rPr>
              <a:t>brīvu</a:t>
            </a:r>
            <a:r>
              <a:rPr sz="2800" spc="-245" dirty="0">
                <a:cs typeface="Arial"/>
              </a:rPr>
              <a:t> </a:t>
            </a:r>
            <a:r>
              <a:rPr sz="2800" spc="-95" dirty="0">
                <a:cs typeface="Arial"/>
              </a:rPr>
              <a:t>un  </a:t>
            </a:r>
            <a:r>
              <a:rPr sz="2800" spc="-130" dirty="0" err="1">
                <a:cs typeface="Arial"/>
              </a:rPr>
              <a:t>elastīgu</a:t>
            </a:r>
            <a:r>
              <a:rPr sz="2800" spc="-165" dirty="0">
                <a:cs typeface="Arial"/>
              </a:rPr>
              <a:t> </a:t>
            </a:r>
            <a:r>
              <a:rPr sz="2800" spc="-120" dirty="0" err="1">
                <a:cs typeface="Arial"/>
              </a:rPr>
              <a:t>apģērbu</a:t>
            </a:r>
            <a:r>
              <a:rPr lang="lv-LV" sz="2800" spc="-120" dirty="0">
                <a:cs typeface="Arial"/>
              </a:rPr>
              <a:t>;</a:t>
            </a:r>
          </a:p>
          <a:p>
            <a:pPr marL="469900" marR="356235" indent="-457200" algn="just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lv-LV" sz="2800" spc="-120" dirty="0">
                <a:cs typeface="Arial"/>
              </a:rPr>
              <a:t>Sagatavot ikdienas situācijai atbilstošu apģērbu.</a:t>
            </a:r>
            <a:endParaRPr sz="2800" dirty="0"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0371" y="1714500"/>
            <a:ext cx="2214372" cy="3739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0" y="1786127"/>
            <a:ext cx="2285999" cy="3648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3695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4857" y="461899"/>
            <a:ext cx="30308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80" dirty="0"/>
              <a:t>Mazā</a:t>
            </a:r>
            <a:r>
              <a:rPr sz="4400" spc="-290" dirty="0"/>
              <a:t> </a:t>
            </a:r>
            <a:r>
              <a:rPr sz="4400" spc="-175" dirty="0"/>
              <a:t>higiēna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910195" cy="383095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69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30" dirty="0">
                <a:cs typeface="Arial"/>
              </a:rPr>
              <a:t>Veicināt </a:t>
            </a:r>
            <a:r>
              <a:rPr sz="3200" spc="-75" dirty="0">
                <a:cs typeface="Arial"/>
              </a:rPr>
              <a:t>izpratni </a:t>
            </a:r>
            <a:r>
              <a:rPr sz="3200" spc="-100" dirty="0">
                <a:cs typeface="Arial"/>
              </a:rPr>
              <a:t>par </a:t>
            </a:r>
            <a:r>
              <a:rPr sz="3200" spc="-155" dirty="0">
                <a:cs typeface="Arial"/>
              </a:rPr>
              <a:t>higiēnas</a:t>
            </a:r>
            <a:r>
              <a:rPr sz="3200" spc="-345" dirty="0">
                <a:cs typeface="Arial"/>
              </a:rPr>
              <a:t> </a:t>
            </a:r>
            <a:r>
              <a:rPr sz="3200" spc="-140" dirty="0">
                <a:cs typeface="Arial"/>
              </a:rPr>
              <a:t>nepieciešamību;</a:t>
            </a:r>
            <a:endParaRPr sz="3200" dirty="0">
              <a:cs typeface="Arial"/>
            </a:endParaRPr>
          </a:p>
          <a:p>
            <a:pPr marL="469900" marR="253365" indent="-45720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80" dirty="0">
                <a:cs typeface="Arial"/>
              </a:rPr>
              <a:t>Nepieciešams </a:t>
            </a:r>
            <a:r>
              <a:rPr sz="3200" spc="-114" dirty="0">
                <a:cs typeface="Arial"/>
              </a:rPr>
              <a:t>iepriekš </a:t>
            </a:r>
            <a:r>
              <a:rPr sz="3200" spc="-35" dirty="0">
                <a:cs typeface="Arial"/>
              </a:rPr>
              <a:t>informēt </a:t>
            </a:r>
            <a:r>
              <a:rPr sz="3200" spc="-100" dirty="0">
                <a:cs typeface="Arial"/>
              </a:rPr>
              <a:t>par</a:t>
            </a:r>
            <a:r>
              <a:rPr sz="3200" spc="-330" dirty="0">
                <a:cs typeface="Arial"/>
              </a:rPr>
              <a:t> </a:t>
            </a:r>
            <a:r>
              <a:rPr sz="3200" spc="-155" dirty="0">
                <a:cs typeface="Arial"/>
              </a:rPr>
              <a:t>higiēnas  </a:t>
            </a:r>
            <a:r>
              <a:rPr sz="3200" spc="-90" dirty="0">
                <a:cs typeface="Arial"/>
              </a:rPr>
              <a:t>aktivitāšu</a:t>
            </a:r>
            <a:r>
              <a:rPr sz="3200" spc="-140" dirty="0">
                <a:cs typeface="Arial"/>
              </a:rPr>
              <a:t> </a:t>
            </a:r>
            <a:r>
              <a:rPr sz="3200" spc="-75" dirty="0">
                <a:cs typeface="Arial"/>
              </a:rPr>
              <a:t>norisi;</a:t>
            </a:r>
            <a:endParaRPr sz="3200" dirty="0"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80" dirty="0">
                <a:cs typeface="Arial"/>
              </a:rPr>
              <a:t>Verbālas, </a:t>
            </a:r>
            <a:r>
              <a:rPr sz="3200" spc="-175" dirty="0">
                <a:cs typeface="Arial"/>
              </a:rPr>
              <a:t>vizuālas </a:t>
            </a:r>
            <a:r>
              <a:rPr sz="3200" spc="-110" dirty="0" err="1">
                <a:cs typeface="Arial"/>
              </a:rPr>
              <a:t>instrukcijas</a:t>
            </a:r>
            <a:r>
              <a:rPr sz="3200" spc="-114" dirty="0">
                <a:cs typeface="Arial"/>
              </a:rPr>
              <a:t> </a:t>
            </a:r>
            <a:r>
              <a:rPr sz="3200" spc="-80" dirty="0" err="1">
                <a:cs typeface="Arial"/>
              </a:rPr>
              <a:t>aktivitātes</a:t>
            </a:r>
            <a:r>
              <a:rPr lang="lv-LV" sz="3200" dirty="0">
                <a:cs typeface="Arial"/>
              </a:rPr>
              <a:t> </a:t>
            </a:r>
            <a:r>
              <a:rPr sz="3200" spc="-165" dirty="0" err="1">
                <a:cs typeface="Arial"/>
              </a:rPr>
              <a:t>veikšanai</a:t>
            </a:r>
            <a:r>
              <a:rPr sz="3200" spc="-165" dirty="0">
                <a:cs typeface="Arial"/>
              </a:rPr>
              <a:t> </a:t>
            </a:r>
            <a:r>
              <a:rPr sz="3200" i="1" spc="-5" dirty="0">
                <a:cs typeface="Carlito"/>
              </a:rPr>
              <a:t>(nepieciešamības gadījumā </a:t>
            </a:r>
            <a:r>
              <a:rPr sz="3200" i="1" spc="-20" dirty="0">
                <a:cs typeface="Carlito"/>
              </a:rPr>
              <a:t>kustības  </a:t>
            </a:r>
            <a:r>
              <a:rPr sz="3200" i="1" dirty="0">
                <a:cs typeface="Carlito"/>
              </a:rPr>
              <a:t>vadīšana);</a:t>
            </a:r>
            <a:endParaRPr sz="3200" dirty="0"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204" dirty="0">
                <a:cs typeface="Arial"/>
              </a:rPr>
              <a:t>Sekot veikšanas</a:t>
            </a:r>
            <a:r>
              <a:rPr sz="3200" spc="-140" dirty="0">
                <a:cs typeface="Arial"/>
              </a:rPr>
              <a:t> </a:t>
            </a:r>
            <a:r>
              <a:rPr sz="3200" spc="-70" dirty="0">
                <a:cs typeface="Arial"/>
              </a:rPr>
              <a:t>kvalitātei.</a:t>
            </a:r>
            <a:endParaRPr sz="3200" dirty="0"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457200"/>
            <a:ext cx="3962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4400" spc="-280" dirty="0" err="1"/>
              <a:t>Mazā</a:t>
            </a:r>
            <a:r>
              <a:rPr sz="4400" spc="-290" dirty="0"/>
              <a:t> </a:t>
            </a:r>
            <a:r>
              <a:rPr sz="4400" spc="-175" dirty="0" err="1"/>
              <a:t>higiēna</a:t>
            </a:r>
            <a:r>
              <a:rPr lang="lv-LV" sz="4400" spc="-175" dirty="0"/>
              <a:t>  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8054975" cy="84574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1019810">
              <a:lnSpc>
                <a:spcPts val="2880"/>
              </a:lnSpc>
              <a:spcBef>
                <a:spcPts val="725"/>
              </a:spcBef>
              <a:tabLst>
                <a:tab pos="354965" algn="l"/>
                <a:tab pos="355600" algn="l"/>
              </a:tabLst>
            </a:pPr>
            <a:r>
              <a:rPr lang="lv-LV" sz="3000" spc="-10" dirty="0">
                <a:solidFill>
                  <a:srgbClr val="FF0000"/>
                </a:solidFill>
                <a:latin typeface="Carlito"/>
                <a:cs typeface="Carlito"/>
              </a:rPr>
              <a:t>Svarīga klienta personīgā pieredze un vide kurā </a:t>
            </a:r>
            <a:r>
              <a:rPr lang="lv-LV" sz="3000" u="sng" spc="-10" dirty="0">
                <a:solidFill>
                  <a:srgbClr val="FF0000"/>
                </a:solidFill>
                <a:latin typeface="Carlito"/>
                <a:cs typeface="Carlito"/>
              </a:rPr>
              <a:t>ikdienā</a:t>
            </a:r>
            <a:r>
              <a:rPr lang="lv-LV" sz="3000" spc="-10" dirty="0">
                <a:solidFill>
                  <a:srgbClr val="FF0000"/>
                </a:solidFill>
                <a:latin typeface="Carlito"/>
                <a:cs typeface="Carlito"/>
              </a:rPr>
              <a:t> veic aktivitāti!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" y="2750948"/>
            <a:ext cx="4305087" cy="2583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741804"/>
            <a:ext cx="3561715" cy="38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90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457200"/>
            <a:ext cx="3962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4400" spc="-280" dirty="0" err="1"/>
              <a:t>Mazā</a:t>
            </a:r>
            <a:r>
              <a:rPr sz="4400" spc="-290" dirty="0"/>
              <a:t> </a:t>
            </a:r>
            <a:r>
              <a:rPr sz="4400" spc="-175" dirty="0" err="1"/>
              <a:t>higiēna</a:t>
            </a:r>
            <a:r>
              <a:rPr lang="lv-LV" sz="4400" spc="-175" dirty="0"/>
              <a:t>  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57276" y="1309595"/>
            <a:ext cx="8054975" cy="1217641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1019810" algn="just">
              <a:lnSpc>
                <a:spcPts val="2880"/>
              </a:lnSpc>
              <a:spcBef>
                <a:spcPts val="725"/>
              </a:spcBef>
              <a:tabLst>
                <a:tab pos="354965" algn="l"/>
                <a:tab pos="355600" algn="l"/>
              </a:tabLst>
            </a:pPr>
            <a:r>
              <a:rPr lang="lv-LV" sz="3000" dirty="0">
                <a:solidFill>
                  <a:srgbClr val="FF0000"/>
                </a:solidFill>
                <a:latin typeface="Arial"/>
                <a:cs typeface="Arial"/>
              </a:rPr>
              <a:t>Sevišķu uzmanību jāpievērš kvalitātei, drošībai un aktivitātes veikšanas ilgumam!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6" y="2527236"/>
            <a:ext cx="5947064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84319"/>
            <a:ext cx="4572000" cy="2842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40" y="3047999"/>
            <a:ext cx="2563460" cy="341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91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61899"/>
            <a:ext cx="71628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80" dirty="0" err="1"/>
              <a:t>Mazā</a:t>
            </a:r>
            <a:r>
              <a:rPr sz="4400" spc="-290" dirty="0"/>
              <a:t> </a:t>
            </a:r>
            <a:r>
              <a:rPr sz="4400" spc="-175" dirty="0" err="1"/>
              <a:t>higiēna</a:t>
            </a:r>
            <a:r>
              <a:rPr lang="lv-LV" sz="4400" spc="-175" dirty="0"/>
              <a:t> jaukti traucējumi 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8054975" cy="414210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469900" marR="1372870" indent="-457200" algn="just">
              <a:lnSpc>
                <a:spcPts val="2880"/>
              </a:lnSpc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000" spc="-90" dirty="0">
                <a:cs typeface="Arial"/>
              </a:rPr>
              <a:t>Klientu </a:t>
            </a:r>
            <a:r>
              <a:rPr sz="3000" spc="-165" dirty="0">
                <a:cs typeface="Arial"/>
              </a:rPr>
              <a:t>vēlams </a:t>
            </a:r>
            <a:r>
              <a:rPr sz="3000" spc="-95" dirty="0">
                <a:cs typeface="Arial"/>
              </a:rPr>
              <a:t>pozicionēt </a:t>
            </a:r>
            <a:r>
              <a:rPr sz="3000" spc="-210" dirty="0">
                <a:cs typeface="Arial"/>
              </a:rPr>
              <a:t>sēdus </a:t>
            </a:r>
            <a:r>
              <a:rPr sz="3000" spc="-140" dirty="0">
                <a:cs typeface="Arial"/>
              </a:rPr>
              <a:t>krēslā</a:t>
            </a:r>
            <a:r>
              <a:rPr sz="3000" spc="-265" dirty="0">
                <a:cs typeface="Arial"/>
              </a:rPr>
              <a:t> </a:t>
            </a:r>
            <a:r>
              <a:rPr sz="3000" spc="-95" dirty="0">
                <a:cs typeface="Arial"/>
              </a:rPr>
              <a:t>ar  </a:t>
            </a:r>
            <a:r>
              <a:rPr sz="3000" spc="-160" dirty="0">
                <a:cs typeface="Arial"/>
              </a:rPr>
              <a:t>muguras </a:t>
            </a:r>
            <a:r>
              <a:rPr sz="3000" spc="-100" dirty="0">
                <a:cs typeface="Arial"/>
              </a:rPr>
              <a:t>balstu, </a:t>
            </a:r>
            <a:r>
              <a:rPr sz="3000" spc="-190" dirty="0">
                <a:cs typeface="Arial"/>
              </a:rPr>
              <a:t>pēdas </a:t>
            </a:r>
            <a:r>
              <a:rPr sz="3000" spc="-70" dirty="0">
                <a:cs typeface="Arial"/>
              </a:rPr>
              <a:t>stabili </a:t>
            </a:r>
            <a:r>
              <a:rPr sz="3000" spc="-90" dirty="0">
                <a:cs typeface="Arial"/>
              </a:rPr>
              <a:t>pie</a:t>
            </a:r>
            <a:r>
              <a:rPr sz="3000" spc="-290" dirty="0">
                <a:cs typeface="Arial"/>
              </a:rPr>
              <a:t> </a:t>
            </a:r>
            <a:r>
              <a:rPr sz="3000" spc="-200" dirty="0">
                <a:cs typeface="Arial"/>
              </a:rPr>
              <a:t>zemes;</a:t>
            </a:r>
            <a:endParaRPr sz="3000" dirty="0">
              <a:cs typeface="Arial"/>
            </a:endParaRPr>
          </a:p>
          <a:p>
            <a:pPr marL="469900" marR="1019810" indent="-457200" algn="just">
              <a:lnSpc>
                <a:spcPts val="2880"/>
              </a:lnSpc>
              <a:spcBef>
                <a:spcPts val="72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000" i="1" spc="-10" dirty="0">
                <a:cs typeface="Carlito"/>
              </a:rPr>
              <a:t>Asistents </a:t>
            </a:r>
            <a:r>
              <a:rPr sz="3000" i="1" spc="-5" dirty="0">
                <a:cs typeface="Carlito"/>
              </a:rPr>
              <a:t>vienmēr </a:t>
            </a:r>
            <a:r>
              <a:rPr sz="3000" i="1" dirty="0">
                <a:cs typeface="Carlito"/>
              </a:rPr>
              <a:t>atrodas </a:t>
            </a:r>
            <a:r>
              <a:rPr sz="3000" i="1" spc="-10" dirty="0">
                <a:cs typeface="Carlito"/>
              </a:rPr>
              <a:t>parētiskajā</a:t>
            </a:r>
            <a:r>
              <a:rPr sz="3000" i="1" spc="-215" dirty="0">
                <a:cs typeface="Carlito"/>
              </a:rPr>
              <a:t> </a:t>
            </a:r>
            <a:r>
              <a:rPr sz="3000" i="1" spc="-5" dirty="0">
                <a:cs typeface="Carlito"/>
              </a:rPr>
              <a:t>pusē,  </a:t>
            </a:r>
            <a:r>
              <a:rPr sz="3000" i="1" spc="-20" dirty="0">
                <a:cs typeface="Carlito"/>
              </a:rPr>
              <a:t>kontrolē </a:t>
            </a:r>
            <a:r>
              <a:rPr sz="3000" i="1" spc="-10" dirty="0">
                <a:cs typeface="Carlito"/>
              </a:rPr>
              <a:t>klienta</a:t>
            </a:r>
            <a:r>
              <a:rPr sz="3000" i="1" spc="-35" dirty="0">
                <a:cs typeface="Carlito"/>
              </a:rPr>
              <a:t> </a:t>
            </a:r>
            <a:r>
              <a:rPr sz="3000" i="1" spc="-10" dirty="0">
                <a:cs typeface="Carlito"/>
              </a:rPr>
              <a:t>līdzsvaru;</a:t>
            </a:r>
            <a:endParaRPr sz="3000" dirty="0">
              <a:cs typeface="Carlito"/>
            </a:endParaRPr>
          </a:p>
          <a:p>
            <a:pPr marL="469900" marR="1823085" indent="-457200" algn="just">
              <a:lnSpc>
                <a:spcPts val="2880"/>
              </a:lnSpc>
              <a:spcBef>
                <a:spcPts val="72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000" spc="-210" dirty="0">
                <a:cs typeface="Arial"/>
              </a:rPr>
              <a:t>Veic </a:t>
            </a:r>
            <a:r>
              <a:rPr sz="3000" spc="-100" dirty="0">
                <a:cs typeface="Arial"/>
              </a:rPr>
              <a:t>verbālu </a:t>
            </a:r>
            <a:r>
              <a:rPr sz="3000" spc="-95" dirty="0">
                <a:cs typeface="Arial"/>
              </a:rPr>
              <a:t>un </a:t>
            </a:r>
            <a:r>
              <a:rPr sz="3000" spc="-114" dirty="0">
                <a:cs typeface="Arial"/>
              </a:rPr>
              <a:t>fizisku </a:t>
            </a:r>
            <a:r>
              <a:rPr sz="3000" spc="-170" dirty="0">
                <a:cs typeface="Arial"/>
              </a:rPr>
              <a:t>vadīšanu, </a:t>
            </a:r>
            <a:r>
              <a:rPr sz="3000" spc="-95" dirty="0">
                <a:cs typeface="Arial"/>
              </a:rPr>
              <a:t>ja</a:t>
            </a:r>
            <a:r>
              <a:rPr sz="3000" spc="-285" dirty="0">
                <a:cs typeface="Arial"/>
              </a:rPr>
              <a:t> </a:t>
            </a:r>
            <a:r>
              <a:rPr sz="3000" spc="-140" dirty="0">
                <a:cs typeface="Arial"/>
              </a:rPr>
              <a:t>tas  </a:t>
            </a:r>
            <a:r>
              <a:rPr sz="3000" spc="-155" dirty="0">
                <a:cs typeface="Arial"/>
              </a:rPr>
              <a:t>nepieciešams;</a:t>
            </a:r>
            <a:endParaRPr sz="3000" dirty="0">
              <a:cs typeface="Arial"/>
            </a:endParaRPr>
          </a:p>
          <a:p>
            <a:pPr marL="469900" indent="-457200" algn="just">
              <a:lnSpc>
                <a:spcPts val="3240"/>
              </a:lnSpc>
              <a:spcBef>
                <a:spcPts val="2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000" spc="-175" dirty="0">
                <a:cs typeface="Arial"/>
              </a:rPr>
              <a:t>Jāievēro </a:t>
            </a:r>
            <a:r>
              <a:rPr sz="3000" spc="-165" dirty="0">
                <a:cs typeface="Arial"/>
              </a:rPr>
              <a:t>drošības </a:t>
            </a:r>
            <a:r>
              <a:rPr sz="3000" spc="-145" dirty="0">
                <a:cs typeface="Arial"/>
              </a:rPr>
              <a:t>pasākumi: </a:t>
            </a:r>
            <a:r>
              <a:rPr sz="3000" spc="-160" dirty="0" err="1">
                <a:cs typeface="Arial"/>
              </a:rPr>
              <a:t>ūdens</a:t>
            </a:r>
            <a:r>
              <a:rPr sz="3000" spc="-125" dirty="0">
                <a:cs typeface="Arial"/>
              </a:rPr>
              <a:t> </a:t>
            </a:r>
            <a:r>
              <a:rPr sz="3000" spc="-80" dirty="0" err="1">
                <a:cs typeface="Arial"/>
              </a:rPr>
              <a:t>temperatūra</a:t>
            </a:r>
            <a:r>
              <a:rPr sz="3000" spc="-80" dirty="0">
                <a:cs typeface="Arial"/>
              </a:rPr>
              <a:t>,</a:t>
            </a:r>
            <a:r>
              <a:rPr lang="lv-LV" sz="3000" dirty="0">
                <a:cs typeface="Arial"/>
              </a:rPr>
              <a:t> </a:t>
            </a:r>
            <a:r>
              <a:rPr sz="3000" spc="-5" dirty="0" err="1">
                <a:cs typeface="Carlito"/>
              </a:rPr>
              <a:t>slidenas</a:t>
            </a:r>
            <a:r>
              <a:rPr sz="3000" spc="-10" dirty="0">
                <a:cs typeface="Carlito"/>
              </a:rPr>
              <a:t> </a:t>
            </a:r>
            <a:r>
              <a:rPr sz="3000" spc="-150" dirty="0">
                <a:cs typeface="Arial"/>
              </a:rPr>
              <a:t>grīdas;</a:t>
            </a:r>
            <a:endParaRPr sz="3000" dirty="0">
              <a:cs typeface="Arial"/>
            </a:endParaRPr>
          </a:p>
          <a:p>
            <a:pPr marL="469900" marR="5080" indent="-457200" algn="just">
              <a:lnSpc>
                <a:spcPts val="288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000" spc="-165" dirty="0" err="1">
                <a:cs typeface="Arial"/>
              </a:rPr>
              <a:t>Pirms</a:t>
            </a:r>
            <a:r>
              <a:rPr sz="3000" spc="-165" dirty="0">
                <a:cs typeface="Arial"/>
              </a:rPr>
              <a:t> </a:t>
            </a:r>
            <a:r>
              <a:rPr sz="3000" spc="-70" dirty="0">
                <a:cs typeface="Arial"/>
              </a:rPr>
              <a:t>aktivitātes </a:t>
            </a:r>
            <a:r>
              <a:rPr sz="3000" spc="-240" dirty="0">
                <a:cs typeface="Arial"/>
              </a:rPr>
              <a:t>uzsākšanas </a:t>
            </a:r>
            <a:r>
              <a:rPr sz="3000" spc="-140" dirty="0">
                <a:cs typeface="Arial"/>
              </a:rPr>
              <a:t>saliek </a:t>
            </a:r>
            <a:r>
              <a:rPr sz="3000" spc="-155" dirty="0">
                <a:cs typeface="Arial"/>
              </a:rPr>
              <a:t>nepieciešamos  </a:t>
            </a:r>
            <a:r>
              <a:rPr sz="3000" spc="-114" dirty="0">
                <a:cs typeface="Arial"/>
              </a:rPr>
              <a:t>priekšmetus </a:t>
            </a:r>
            <a:r>
              <a:rPr sz="3000" spc="-170" dirty="0">
                <a:cs typeface="Arial"/>
              </a:rPr>
              <a:t>rokas </a:t>
            </a:r>
            <a:r>
              <a:rPr sz="3000" spc="-105" dirty="0">
                <a:cs typeface="Arial"/>
              </a:rPr>
              <a:t>stiepiena</a:t>
            </a:r>
            <a:r>
              <a:rPr sz="3000" spc="-185" dirty="0">
                <a:cs typeface="Arial"/>
              </a:rPr>
              <a:t> </a:t>
            </a:r>
            <a:r>
              <a:rPr sz="3000" spc="-80" dirty="0">
                <a:cs typeface="Arial"/>
              </a:rPr>
              <a:t>attālumā.</a:t>
            </a:r>
            <a:endParaRPr sz="3000" dirty="0"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9345" y="461899"/>
            <a:ext cx="2840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9" dirty="0"/>
              <a:t>Lielā</a:t>
            </a:r>
            <a:r>
              <a:rPr sz="4400" spc="-300" dirty="0"/>
              <a:t> </a:t>
            </a:r>
            <a:r>
              <a:rPr sz="4400" spc="-175" dirty="0"/>
              <a:t>higiēna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910830" cy="4851327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869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i="1" spc="-10" dirty="0">
                <a:solidFill>
                  <a:srgbClr val="FF0000"/>
                </a:solidFill>
                <a:cs typeface="Carlito"/>
              </a:rPr>
              <a:t>Personīgā telpa </a:t>
            </a:r>
            <a:r>
              <a:rPr sz="3200" i="1" dirty="0">
                <a:solidFill>
                  <a:srgbClr val="FF0000"/>
                </a:solidFill>
                <a:cs typeface="Carlito"/>
              </a:rPr>
              <a:t>un</a:t>
            </a:r>
            <a:r>
              <a:rPr sz="3200" i="1" spc="40" dirty="0">
                <a:solidFill>
                  <a:srgbClr val="FF0000"/>
                </a:solidFill>
                <a:cs typeface="Carlito"/>
              </a:rPr>
              <a:t> </a:t>
            </a:r>
            <a:r>
              <a:rPr sz="3200" i="1" spc="-10" dirty="0">
                <a:solidFill>
                  <a:srgbClr val="FF0000"/>
                </a:solidFill>
                <a:cs typeface="Carlito"/>
              </a:rPr>
              <a:t>privātums</a:t>
            </a:r>
            <a:r>
              <a:rPr sz="3200" spc="-10" dirty="0">
                <a:cs typeface="Carlito"/>
              </a:rPr>
              <a:t>;</a:t>
            </a:r>
            <a:endParaRPr sz="3200" dirty="0">
              <a:cs typeface="Carlito"/>
            </a:endParaRPr>
          </a:p>
          <a:p>
            <a:pPr marL="469900" indent="-457200" algn="just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30" dirty="0">
                <a:cs typeface="Arial"/>
              </a:rPr>
              <a:t>Veicināt </a:t>
            </a:r>
            <a:r>
              <a:rPr sz="3200" spc="-75" dirty="0">
                <a:cs typeface="Arial"/>
              </a:rPr>
              <a:t>izpratni </a:t>
            </a:r>
            <a:r>
              <a:rPr sz="3200" spc="-100" dirty="0">
                <a:cs typeface="Arial"/>
              </a:rPr>
              <a:t>par </a:t>
            </a:r>
            <a:r>
              <a:rPr sz="3200" spc="-155" dirty="0" err="1">
                <a:cs typeface="Arial"/>
              </a:rPr>
              <a:t>higiēnas</a:t>
            </a:r>
            <a:r>
              <a:rPr sz="3200" spc="-340" dirty="0">
                <a:cs typeface="Arial"/>
              </a:rPr>
              <a:t> </a:t>
            </a:r>
            <a:r>
              <a:rPr sz="3200" spc="-140" dirty="0" err="1">
                <a:cs typeface="Arial"/>
              </a:rPr>
              <a:t>nepieciešamību</a:t>
            </a:r>
            <a:r>
              <a:rPr lang="lv-LV" sz="3200" spc="-120" dirty="0">
                <a:cs typeface="Arial"/>
              </a:rPr>
              <a:t> (tā pat kā ēšana, gulēšana);</a:t>
            </a:r>
            <a:r>
              <a:rPr sz="3200" spc="-140" dirty="0">
                <a:cs typeface="Arial"/>
              </a:rPr>
              <a:t>;</a:t>
            </a:r>
            <a:endParaRPr sz="3200" dirty="0">
              <a:cs typeface="Arial"/>
            </a:endParaRPr>
          </a:p>
          <a:p>
            <a:pPr marL="469900" marR="254000" indent="-457200" algn="just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80" dirty="0">
                <a:cs typeface="Arial"/>
              </a:rPr>
              <a:t>Nepieciešams </a:t>
            </a:r>
            <a:r>
              <a:rPr sz="3200" spc="-114" dirty="0">
                <a:cs typeface="Arial"/>
              </a:rPr>
              <a:t>iepriekš </a:t>
            </a:r>
            <a:r>
              <a:rPr sz="3200" spc="-35" dirty="0">
                <a:cs typeface="Arial"/>
              </a:rPr>
              <a:t>informēt </a:t>
            </a:r>
            <a:r>
              <a:rPr sz="3200" spc="-100" dirty="0">
                <a:cs typeface="Arial"/>
              </a:rPr>
              <a:t>par</a:t>
            </a:r>
            <a:r>
              <a:rPr sz="3200" spc="-330" dirty="0">
                <a:cs typeface="Arial"/>
              </a:rPr>
              <a:t> </a:t>
            </a:r>
            <a:r>
              <a:rPr sz="3200" spc="-155" dirty="0">
                <a:cs typeface="Arial"/>
              </a:rPr>
              <a:t>higiēnas  </a:t>
            </a:r>
            <a:r>
              <a:rPr sz="3200" spc="-90" dirty="0">
                <a:cs typeface="Arial"/>
              </a:rPr>
              <a:t>aktivitāšu</a:t>
            </a:r>
            <a:r>
              <a:rPr sz="3200" spc="-145" dirty="0">
                <a:cs typeface="Arial"/>
              </a:rPr>
              <a:t> </a:t>
            </a:r>
            <a:r>
              <a:rPr sz="3200" spc="-75" dirty="0">
                <a:cs typeface="Arial"/>
              </a:rPr>
              <a:t>norisi;</a:t>
            </a:r>
            <a:endParaRPr sz="3200" dirty="0">
              <a:cs typeface="Arial"/>
            </a:endParaRPr>
          </a:p>
          <a:p>
            <a:pPr marL="469900" indent="-457200" algn="just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80" dirty="0">
                <a:cs typeface="Arial"/>
              </a:rPr>
              <a:t>Verbālas, vizuālas </a:t>
            </a:r>
            <a:r>
              <a:rPr sz="3200" spc="-110" dirty="0" err="1">
                <a:cs typeface="Arial"/>
              </a:rPr>
              <a:t>instrukcijas</a:t>
            </a:r>
            <a:r>
              <a:rPr sz="3200" spc="-85" dirty="0">
                <a:cs typeface="Arial"/>
              </a:rPr>
              <a:t> </a:t>
            </a:r>
            <a:r>
              <a:rPr sz="3200" spc="-80" dirty="0" err="1">
                <a:cs typeface="Arial"/>
              </a:rPr>
              <a:t>aktivitātes</a:t>
            </a:r>
            <a:r>
              <a:rPr lang="lv-LV" sz="3200" dirty="0">
                <a:cs typeface="Arial"/>
              </a:rPr>
              <a:t> </a:t>
            </a:r>
            <a:r>
              <a:rPr sz="3200" spc="-165" dirty="0" err="1">
                <a:cs typeface="Arial"/>
              </a:rPr>
              <a:t>veikšanai</a:t>
            </a:r>
            <a:r>
              <a:rPr sz="3200" spc="-165" dirty="0">
                <a:cs typeface="Arial"/>
              </a:rPr>
              <a:t> </a:t>
            </a:r>
            <a:r>
              <a:rPr sz="3200" i="1" spc="-5" dirty="0">
                <a:cs typeface="Carlito"/>
              </a:rPr>
              <a:t>(nepieciešamības gadījumā </a:t>
            </a:r>
            <a:r>
              <a:rPr sz="3200" i="1" spc="-20" dirty="0">
                <a:cs typeface="Carlito"/>
              </a:rPr>
              <a:t>kustības  </a:t>
            </a:r>
            <a:r>
              <a:rPr sz="3200" i="1" dirty="0" err="1">
                <a:cs typeface="Carlito"/>
              </a:rPr>
              <a:t>vadīšana</a:t>
            </a:r>
            <a:r>
              <a:rPr sz="3200" i="1" dirty="0">
                <a:cs typeface="Carlito"/>
              </a:rPr>
              <a:t>);</a:t>
            </a:r>
            <a:endParaRPr lang="lv-LV" sz="3200" i="1" dirty="0">
              <a:cs typeface="Carlito"/>
            </a:endParaRPr>
          </a:p>
          <a:p>
            <a:pPr marL="355600" marR="9525">
              <a:lnSpc>
                <a:spcPct val="100000"/>
              </a:lnSpc>
            </a:pP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9345" y="461899"/>
            <a:ext cx="2840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9" dirty="0"/>
              <a:t>Lielā</a:t>
            </a:r>
            <a:r>
              <a:rPr sz="4400" spc="-300" dirty="0"/>
              <a:t> </a:t>
            </a:r>
            <a:r>
              <a:rPr sz="4400" spc="-175" dirty="0"/>
              <a:t>higiēna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829550" cy="43588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69900" marR="292100" indent="-457200" algn="just"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lv-LV" sz="3200" spc="-140" dirty="0">
                <a:cs typeface="Arial"/>
              </a:rPr>
              <a:t>Pievērst uzmanību aktivitātes veikšanas kvalitātei (piktogramma, atbalsts, aktivitātes dalīšana soļos);</a:t>
            </a:r>
          </a:p>
          <a:p>
            <a:pPr marL="469900" marR="292100" indent="-457200" algn="just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lv-LV" sz="3200" spc="-140" dirty="0">
                <a:cs typeface="Arial"/>
              </a:rPr>
              <a:t>Pozitīva pieredze, iedrošināšana, diskomforta samazināšana (dušas klausules augstums, jauccējkrāns, ausu aizbāžņi);</a:t>
            </a:r>
          </a:p>
          <a:p>
            <a:pPr marL="469900" marR="292100" indent="-457200" algn="just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lv-LV" sz="3200" spc="-140" dirty="0">
                <a:cs typeface="Arial"/>
              </a:rPr>
              <a:t>Pozicionēšana un kritiena risku mazināšana.</a:t>
            </a:r>
            <a:endParaRPr sz="3200" dirty="0">
              <a:cs typeface="Arial"/>
            </a:endParaRPr>
          </a:p>
          <a:p>
            <a:pPr marL="12700" marR="114935" algn="just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endParaRPr sz="3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9589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9345" y="461899"/>
            <a:ext cx="2840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9" dirty="0"/>
              <a:t>Lielā</a:t>
            </a:r>
            <a:r>
              <a:rPr sz="4400" spc="-300" dirty="0"/>
              <a:t> </a:t>
            </a:r>
            <a:r>
              <a:rPr sz="4400" spc="-175" dirty="0"/>
              <a:t>higiēna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829550" cy="43192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869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20" dirty="0">
                <a:cs typeface="Arial"/>
              </a:rPr>
              <a:t>Izmanto </a:t>
            </a:r>
            <a:r>
              <a:rPr sz="3200" spc="-204" dirty="0">
                <a:cs typeface="Arial"/>
              </a:rPr>
              <a:t>vannas </a:t>
            </a:r>
            <a:r>
              <a:rPr sz="3200" spc="-65" dirty="0">
                <a:cs typeface="Arial"/>
              </a:rPr>
              <a:t>dēli </a:t>
            </a:r>
            <a:r>
              <a:rPr sz="3200" spc="-140" dirty="0">
                <a:cs typeface="Arial"/>
              </a:rPr>
              <a:t>vai </a:t>
            </a:r>
            <a:r>
              <a:rPr sz="3200" spc="-235" dirty="0">
                <a:cs typeface="Arial"/>
              </a:rPr>
              <a:t>dušas</a:t>
            </a:r>
            <a:r>
              <a:rPr sz="3200" spc="-275" dirty="0">
                <a:cs typeface="Arial"/>
              </a:rPr>
              <a:t> </a:t>
            </a:r>
            <a:r>
              <a:rPr sz="3200" spc="-110" dirty="0">
                <a:cs typeface="Arial"/>
              </a:rPr>
              <a:t>krēslu</a:t>
            </a:r>
            <a:r>
              <a:rPr sz="3200" spc="-110" dirty="0">
                <a:cs typeface="Carlito"/>
              </a:rPr>
              <a:t>;</a:t>
            </a:r>
            <a:endParaRPr sz="3200" dirty="0">
              <a:cs typeface="Carlito"/>
            </a:endParaRPr>
          </a:p>
          <a:p>
            <a:pPr marL="469900" marR="292100" indent="-457200" algn="just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50" dirty="0">
                <a:cs typeface="Arial"/>
              </a:rPr>
              <a:t>Asistents </a:t>
            </a:r>
            <a:r>
              <a:rPr sz="3200" spc="-125" dirty="0">
                <a:cs typeface="Arial"/>
              </a:rPr>
              <a:t>stabilizē </a:t>
            </a:r>
            <a:r>
              <a:rPr sz="3200" spc="-120" dirty="0">
                <a:cs typeface="Arial"/>
              </a:rPr>
              <a:t>parētisko </a:t>
            </a:r>
            <a:r>
              <a:rPr sz="3200" spc="-125" dirty="0">
                <a:cs typeface="Arial"/>
              </a:rPr>
              <a:t>kāju </a:t>
            </a:r>
            <a:r>
              <a:rPr sz="3200" spc="-95" dirty="0">
                <a:cs typeface="Arial"/>
              </a:rPr>
              <a:t>ar </a:t>
            </a:r>
            <a:r>
              <a:rPr sz="3200" spc="-125" dirty="0">
                <a:cs typeface="Arial"/>
              </a:rPr>
              <a:t>pēdu</a:t>
            </a:r>
            <a:r>
              <a:rPr sz="3200" spc="-380" dirty="0">
                <a:cs typeface="Arial"/>
              </a:rPr>
              <a:t> </a:t>
            </a:r>
            <a:r>
              <a:rPr sz="3200" spc="-105" dirty="0">
                <a:cs typeface="Arial"/>
              </a:rPr>
              <a:t>un  </a:t>
            </a:r>
            <a:r>
              <a:rPr sz="3200" spc="-140" dirty="0">
                <a:cs typeface="Arial"/>
              </a:rPr>
              <a:t>ceļgalu;</a:t>
            </a:r>
            <a:endParaRPr sz="3200" dirty="0">
              <a:cs typeface="Arial"/>
            </a:endParaRPr>
          </a:p>
          <a:p>
            <a:pPr marL="469900" marR="114935" indent="-457200" algn="just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05" dirty="0">
                <a:cs typeface="Arial"/>
              </a:rPr>
              <a:t>Atmuguriski </a:t>
            </a:r>
            <a:r>
              <a:rPr sz="3200" spc="-275" dirty="0">
                <a:cs typeface="Arial"/>
              </a:rPr>
              <a:t>apsēžas </a:t>
            </a:r>
            <a:r>
              <a:rPr sz="3200" spc="-220" dirty="0">
                <a:cs typeface="Arial"/>
              </a:rPr>
              <a:t>uz </a:t>
            </a:r>
            <a:r>
              <a:rPr sz="3200" spc="-204" dirty="0">
                <a:cs typeface="Arial"/>
              </a:rPr>
              <a:t>vannas </a:t>
            </a:r>
            <a:r>
              <a:rPr sz="3200" spc="-135" dirty="0">
                <a:cs typeface="Arial"/>
              </a:rPr>
              <a:t>dēļa </a:t>
            </a:r>
            <a:r>
              <a:rPr sz="3200" spc="345" dirty="0">
                <a:cs typeface="Arial"/>
              </a:rPr>
              <a:t>/</a:t>
            </a:r>
            <a:r>
              <a:rPr sz="3200" spc="-85" dirty="0">
                <a:cs typeface="Arial"/>
              </a:rPr>
              <a:t> </a:t>
            </a:r>
            <a:r>
              <a:rPr sz="3200" spc="-204" dirty="0">
                <a:cs typeface="Arial"/>
              </a:rPr>
              <a:t>vannas  </a:t>
            </a:r>
            <a:r>
              <a:rPr sz="3200" spc="-235" dirty="0">
                <a:cs typeface="Arial"/>
              </a:rPr>
              <a:t>dušas </a:t>
            </a:r>
            <a:r>
              <a:rPr sz="3200" spc="-140" dirty="0">
                <a:cs typeface="Arial"/>
              </a:rPr>
              <a:t>krēsla, </a:t>
            </a:r>
            <a:r>
              <a:rPr sz="3200" spc="-114" dirty="0">
                <a:cs typeface="Arial"/>
              </a:rPr>
              <a:t>ieceļ </a:t>
            </a:r>
            <a:r>
              <a:rPr sz="3200" spc="-180" dirty="0">
                <a:cs typeface="Arial"/>
              </a:rPr>
              <a:t>vannā </a:t>
            </a:r>
            <a:r>
              <a:rPr sz="3200" spc="-200" dirty="0">
                <a:cs typeface="Arial"/>
              </a:rPr>
              <a:t>kājas </a:t>
            </a:r>
            <a:r>
              <a:rPr sz="3200" spc="-95" dirty="0">
                <a:cs typeface="Arial"/>
              </a:rPr>
              <a:t>( </a:t>
            </a:r>
            <a:r>
              <a:rPr lang="lv-LV" sz="3200" spc="-160" dirty="0">
                <a:cs typeface="Arial"/>
              </a:rPr>
              <a:t>pirmo</a:t>
            </a:r>
            <a:r>
              <a:rPr sz="3200" spc="-160" dirty="0">
                <a:cs typeface="Arial"/>
              </a:rPr>
              <a:t> </a:t>
            </a:r>
            <a:r>
              <a:rPr sz="3200" spc="-110" dirty="0">
                <a:cs typeface="Arial"/>
              </a:rPr>
              <a:t>jāieceļ  </a:t>
            </a:r>
            <a:r>
              <a:rPr sz="3200" spc="-114" dirty="0">
                <a:cs typeface="Arial"/>
              </a:rPr>
              <a:t>parētisko), </a:t>
            </a:r>
            <a:r>
              <a:rPr sz="3200" spc="-135" dirty="0">
                <a:cs typeface="Arial"/>
              </a:rPr>
              <a:t>rokām </a:t>
            </a:r>
            <a:r>
              <a:rPr sz="3200" spc="-170" dirty="0">
                <a:cs typeface="Arial"/>
              </a:rPr>
              <a:t>balstās </a:t>
            </a:r>
            <a:r>
              <a:rPr sz="3200" spc="-30" dirty="0">
                <a:cs typeface="Arial"/>
              </a:rPr>
              <a:t>pret </a:t>
            </a:r>
            <a:r>
              <a:rPr sz="3200" spc="-204" dirty="0">
                <a:cs typeface="Arial"/>
              </a:rPr>
              <a:t>vannas</a:t>
            </a:r>
            <a:r>
              <a:rPr sz="3200" spc="-390" dirty="0">
                <a:cs typeface="Arial"/>
              </a:rPr>
              <a:t> </a:t>
            </a:r>
            <a:r>
              <a:rPr sz="3200" spc="-95" dirty="0">
                <a:cs typeface="Arial"/>
              </a:rPr>
              <a:t>malu;</a:t>
            </a:r>
            <a:endParaRPr sz="3200" dirty="0">
              <a:cs typeface="Arial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cs typeface="Carlito"/>
              </a:rPr>
              <a:t>Lai </a:t>
            </a:r>
            <a:r>
              <a:rPr sz="3200" spc="-114" dirty="0">
                <a:cs typeface="Arial"/>
              </a:rPr>
              <a:t>izkāptu </a:t>
            </a:r>
            <a:r>
              <a:rPr sz="3200" spc="-95" dirty="0">
                <a:cs typeface="Arial"/>
              </a:rPr>
              <a:t>no </a:t>
            </a:r>
            <a:r>
              <a:rPr sz="3200" spc="-195" dirty="0">
                <a:cs typeface="Arial"/>
              </a:rPr>
              <a:t>vannas, </a:t>
            </a:r>
            <a:r>
              <a:rPr sz="3200" spc="-150" dirty="0">
                <a:cs typeface="Arial"/>
              </a:rPr>
              <a:t>veic tās </a:t>
            </a:r>
            <a:r>
              <a:rPr sz="3200" spc="-260" dirty="0">
                <a:cs typeface="Arial"/>
              </a:rPr>
              <a:t>pašas </a:t>
            </a:r>
            <a:r>
              <a:rPr sz="3200" spc="-160" dirty="0">
                <a:cs typeface="Arial"/>
              </a:rPr>
              <a:t>darbības  </a:t>
            </a:r>
            <a:r>
              <a:rPr sz="3200" spc="-50" dirty="0">
                <a:cs typeface="Arial"/>
              </a:rPr>
              <a:t>tikai </a:t>
            </a:r>
            <a:r>
              <a:rPr sz="3200" spc="-135" dirty="0" err="1">
                <a:cs typeface="Arial"/>
              </a:rPr>
              <a:t>apgrieztā</a:t>
            </a:r>
            <a:r>
              <a:rPr sz="3200" spc="-250" dirty="0">
                <a:cs typeface="Arial"/>
              </a:rPr>
              <a:t> </a:t>
            </a:r>
            <a:r>
              <a:rPr sz="3200" spc="-190" dirty="0" err="1">
                <a:cs typeface="Arial"/>
              </a:rPr>
              <a:t>secībā</a:t>
            </a:r>
            <a:r>
              <a:rPr lang="lv-LV" sz="3200" spc="-190" dirty="0">
                <a:cs typeface="Arial"/>
              </a:rPr>
              <a:t>.</a:t>
            </a:r>
            <a:endParaRPr sz="3200" dirty="0"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8707" y="1635251"/>
            <a:ext cx="1477010" cy="1301750"/>
          </a:xfrm>
          <a:custGeom>
            <a:avLst/>
            <a:gdLst/>
            <a:ahLst/>
            <a:cxnLst/>
            <a:rect l="l" t="t" r="r" b="b"/>
            <a:pathLst>
              <a:path w="1477009" h="1301750">
                <a:moveTo>
                  <a:pt x="0" y="650748"/>
                </a:moveTo>
                <a:lnTo>
                  <a:pt x="1703" y="606192"/>
                </a:lnTo>
                <a:lnTo>
                  <a:pt x="6740" y="562442"/>
                </a:lnTo>
                <a:lnTo>
                  <a:pt x="15001" y="519596"/>
                </a:lnTo>
                <a:lnTo>
                  <a:pt x="26375" y="477749"/>
                </a:lnTo>
                <a:lnTo>
                  <a:pt x="40753" y="436999"/>
                </a:lnTo>
                <a:lnTo>
                  <a:pt x="58025" y="397442"/>
                </a:lnTo>
                <a:lnTo>
                  <a:pt x="78080" y="359176"/>
                </a:lnTo>
                <a:lnTo>
                  <a:pt x="100809" y="322297"/>
                </a:lnTo>
                <a:lnTo>
                  <a:pt x="126102" y="286903"/>
                </a:lnTo>
                <a:lnTo>
                  <a:pt x="153849" y="253090"/>
                </a:lnTo>
                <a:lnTo>
                  <a:pt x="183940" y="220955"/>
                </a:lnTo>
                <a:lnTo>
                  <a:pt x="216265" y="190595"/>
                </a:lnTo>
                <a:lnTo>
                  <a:pt x="250713" y="162107"/>
                </a:lnTo>
                <a:lnTo>
                  <a:pt x="287176" y="135587"/>
                </a:lnTo>
                <a:lnTo>
                  <a:pt x="325542" y="111134"/>
                </a:lnTo>
                <a:lnTo>
                  <a:pt x="365703" y="88843"/>
                </a:lnTo>
                <a:lnTo>
                  <a:pt x="407548" y="68812"/>
                </a:lnTo>
                <a:lnTo>
                  <a:pt x="450967" y="51137"/>
                </a:lnTo>
                <a:lnTo>
                  <a:pt x="495850" y="35915"/>
                </a:lnTo>
                <a:lnTo>
                  <a:pt x="542087" y="23244"/>
                </a:lnTo>
                <a:lnTo>
                  <a:pt x="589568" y="13220"/>
                </a:lnTo>
                <a:lnTo>
                  <a:pt x="638184" y="5940"/>
                </a:lnTo>
                <a:lnTo>
                  <a:pt x="687823" y="1501"/>
                </a:lnTo>
                <a:lnTo>
                  <a:pt x="738377" y="0"/>
                </a:lnTo>
                <a:lnTo>
                  <a:pt x="788932" y="1501"/>
                </a:lnTo>
                <a:lnTo>
                  <a:pt x="838571" y="5940"/>
                </a:lnTo>
                <a:lnTo>
                  <a:pt x="887187" y="13220"/>
                </a:lnTo>
                <a:lnTo>
                  <a:pt x="934668" y="23244"/>
                </a:lnTo>
                <a:lnTo>
                  <a:pt x="980905" y="35915"/>
                </a:lnTo>
                <a:lnTo>
                  <a:pt x="1025788" y="51137"/>
                </a:lnTo>
                <a:lnTo>
                  <a:pt x="1069207" y="68812"/>
                </a:lnTo>
                <a:lnTo>
                  <a:pt x="1111052" y="88843"/>
                </a:lnTo>
                <a:lnTo>
                  <a:pt x="1151213" y="111134"/>
                </a:lnTo>
                <a:lnTo>
                  <a:pt x="1189579" y="135587"/>
                </a:lnTo>
                <a:lnTo>
                  <a:pt x="1226042" y="162107"/>
                </a:lnTo>
                <a:lnTo>
                  <a:pt x="1260490" y="190595"/>
                </a:lnTo>
                <a:lnTo>
                  <a:pt x="1292815" y="220955"/>
                </a:lnTo>
                <a:lnTo>
                  <a:pt x="1322906" y="253090"/>
                </a:lnTo>
                <a:lnTo>
                  <a:pt x="1350653" y="286903"/>
                </a:lnTo>
                <a:lnTo>
                  <a:pt x="1375946" y="322297"/>
                </a:lnTo>
                <a:lnTo>
                  <a:pt x="1398675" y="359176"/>
                </a:lnTo>
                <a:lnTo>
                  <a:pt x="1418730" y="397442"/>
                </a:lnTo>
                <a:lnTo>
                  <a:pt x="1436002" y="436999"/>
                </a:lnTo>
                <a:lnTo>
                  <a:pt x="1450380" y="477749"/>
                </a:lnTo>
                <a:lnTo>
                  <a:pt x="1461754" y="519596"/>
                </a:lnTo>
                <a:lnTo>
                  <a:pt x="1470015" y="562442"/>
                </a:lnTo>
                <a:lnTo>
                  <a:pt x="1475052" y="606192"/>
                </a:lnTo>
                <a:lnTo>
                  <a:pt x="1476756" y="650748"/>
                </a:lnTo>
                <a:lnTo>
                  <a:pt x="1475052" y="695303"/>
                </a:lnTo>
                <a:lnTo>
                  <a:pt x="1470015" y="739053"/>
                </a:lnTo>
                <a:lnTo>
                  <a:pt x="1461754" y="781899"/>
                </a:lnTo>
                <a:lnTo>
                  <a:pt x="1450380" y="823746"/>
                </a:lnTo>
                <a:lnTo>
                  <a:pt x="1436002" y="864496"/>
                </a:lnTo>
                <a:lnTo>
                  <a:pt x="1418730" y="904053"/>
                </a:lnTo>
                <a:lnTo>
                  <a:pt x="1398675" y="942319"/>
                </a:lnTo>
                <a:lnTo>
                  <a:pt x="1375946" y="979198"/>
                </a:lnTo>
                <a:lnTo>
                  <a:pt x="1350653" y="1014592"/>
                </a:lnTo>
                <a:lnTo>
                  <a:pt x="1322906" y="1048405"/>
                </a:lnTo>
                <a:lnTo>
                  <a:pt x="1292815" y="1080540"/>
                </a:lnTo>
                <a:lnTo>
                  <a:pt x="1260490" y="1110900"/>
                </a:lnTo>
                <a:lnTo>
                  <a:pt x="1226042" y="1139388"/>
                </a:lnTo>
                <a:lnTo>
                  <a:pt x="1189579" y="1165908"/>
                </a:lnTo>
                <a:lnTo>
                  <a:pt x="1151213" y="1190361"/>
                </a:lnTo>
                <a:lnTo>
                  <a:pt x="1111052" y="1212652"/>
                </a:lnTo>
                <a:lnTo>
                  <a:pt x="1069207" y="1232683"/>
                </a:lnTo>
                <a:lnTo>
                  <a:pt x="1025788" y="1250358"/>
                </a:lnTo>
                <a:lnTo>
                  <a:pt x="980905" y="1265580"/>
                </a:lnTo>
                <a:lnTo>
                  <a:pt x="934668" y="1278251"/>
                </a:lnTo>
                <a:lnTo>
                  <a:pt x="887187" y="1288275"/>
                </a:lnTo>
                <a:lnTo>
                  <a:pt x="838571" y="1295555"/>
                </a:lnTo>
                <a:lnTo>
                  <a:pt x="788932" y="1299994"/>
                </a:lnTo>
                <a:lnTo>
                  <a:pt x="738377" y="1301496"/>
                </a:lnTo>
                <a:lnTo>
                  <a:pt x="687823" y="1299994"/>
                </a:lnTo>
                <a:lnTo>
                  <a:pt x="638184" y="1295555"/>
                </a:lnTo>
                <a:lnTo>
                  <a:pt x="589568" y="1288275"/>
                </a:lnTo>
                <a:lnTo>
                  <a:pt x="542087" y="1278251"/>
                </a:lnTo>
                <a:lnTo>
                  <a:pt x="495850" y="1265580"/>
                </a:lnTo>
                <a:lnTo>
                  <a:pt x="450967" y="1250358"/>
                </a:lnTo>
                <a:lnTo>
                  <a:pt x="407548" y="1232683"/>
                </a:lnTo>
                <a:lnTo>
                  <a:pt x="365703" y="1212652"/>
                </a:lnTo>
                <a:lnTo>
                  <a:pt x="325542" y="1190361"/>
                </a:lnTo>
                <a:lnTo>
                  <a:pt x="287176" y="1165908"/>
                </a:lnTo>
                <a:lnTo>
                  <a:pt x="250713" y="1139388"/>
                </a:lnTo>
                <a:lnTo>
                  <a:pt x="216265" y="1110900"/>
                </a:lnTo>
                <a:lnTo>
                  <a:pt x="183940" y="1080540"/>
                </a:lnTo>
                <a:lnTo>
                  <a:pt x="153849" y="1048405"/>
                </a:lnTo>
                <a:lnTo>
                  <a:pt x="126102" y="1014592"/>
                </a:lnTo>
                <a:lnTo>
                  <a:pt x="100809" y="979198"/>
                </a:lnTo>
                <a:lnTo>
                  <a:pt x="78080" y="942319"/>
                </a:lnTo>
                <a:lnTo>
                  <a:pt x="58025" y="904053"/>
                </a:lnTo>
                <a:lnTo>
                  <a:pt x="40753" y="864496"/>
                </a:lnTo>
                <a:lnTo>
                  <a:pt x="26375" y="823746"/>
                </a:lnTo>
                <a:lnTo>
                  <a:pt x="15001" y="781899"/>
                </a:lnTo>
                <a:lnTo>
                  <a:pt x="6740" y="739053"/>
                </a:lnTo>
                <a:lnTo>
                  <a:pt x="1703" y="695303"/>
                </a:lnTo>
                <a:lnTo>
                  <a:pt x="0" y="650748"/>
                </a:lnTo>
                <a:close/>
              </a:path>
            </a:pathLst>
          </a:custGeom>
          <a:ln w="761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9831" y="627887"/>
            <a:ext cx="3045460" cy="2872740"/>
            <a:chOff x="179831" y="627887"/>
            <a:chExt cx="3045460" cy="2872740"/>
          </a:xfrm>
        </p:grpSpPr>
        <p:sp>
          <p:nvSpPr>
            <p:cNvPr id="4" name="object 4"/>
            <p:cNvSpPr/>
            <p:nvPr/>
          </p:nvSpPr>
          <p:spPr>
            <a:xfrm>
              <a:off x="496823" y="740663"/>
              <a:ext cx="2689860" cy="2722245"/>
            </a:xfrm>
            <a:custGeom>
              <a:avLst/>
              <a:gdLst/>
              <a:ahLst/>
              <a:cxnLst/>
              <a:rect l="l" t="t" r="r" b="b"/>
              <a:pathLst>
                <a:path w="2689860" h="2722245">
                  <a:moveTo>
                    <a:pt x="0" y="1360932"/>
                  </a:moveTo>
                  <a:lnTo>
                    <a:pt x="848" y="1312121"/>
                  </a:lnTo>
                  <a:lnTo>
                    <a:pt x="3376" y="1263744"/>
                  </a:lnTo>
                  <a:lnTo>
                    <a:pt x="7555" y="1215827"/>
                  </a:lnTo>
                  <a:lnTo>
                    <a:pt x="13355" y="1168399"/>
                  </a:lnTo>
                  <a:lnTo>
                    <a:pt x="20749" y="1121491"/>
                  </a:lnTo>
                  <a:lnTo>
                    <a:pt x="29709" y="1075129"/>
                  </a:lnTo>
                  <a:lnTo>
                    <a:pt x="40205" y="1029344"/>
                  </a:lnTo>
                  <a:lnTo>
                    <a:pt x="52209" y="984163"/>
                  </a:lnTo>
                  <a:lnTo>
                    <a:pt x="65693" y="939616"/>
                  </a:lnTo>
                  <a:lnTo>
                    <a:pt x="80628" y="895732"/>
                  </a:lnTo>
                  <a:lnTo>
                    <a:pt x="96987" y="852539"/>
                  </a:lnTo>
                  <a:lnTo>
                    <a:pt x="114740" y="810066"/>
                  </a:lnTo>
                  <a:lnTo>
                    <a:pt x="133859" y="768342"/>
                  </a:lnTo>
                  <a:lnTo>
                    <a:pt x="154315" y="727395"/>
                  </a:lnTo>
                  <a:lnTo>
                    <a:pt x="176081" y="687255"/>
                  </a:lnTo>
                  <a:lnTo>
                    <a:pt x="199127" y="647950"/>
                  </a:lnTo>
                  <a:lnTo>
                    <a:pt x="223425" y="609509"/>
                  </a:lnTo>
                  <a:lnTo>
                    <a:pt x="248948" y="571961"/>
                  </a:lnTo>
                  <a:lnTo>
                    <a:pt x="275665" y="535335"/>
                  </a:lnTo>
                  <a:lnTo>
                    <a:pt x="303550" y="499659"/>
                  </a:lnTo>
                  <a:lnTo>
                    <a:pt x="332573" y="464962"/>
                  </a:lnTo>
                  <a:lnTo>
                    <a:pt x="362706" y="431273"/>
                  </a:lnTo>
                  <a:lnTo>
                    <a:pt x="393920" y="398621"/>
                  </a:lnTo>
                  <a:lnTo>
                    <a:pt x="426188" y="367034"/>
                  </a:lnTo>
                  <a:lnTo>
                    <a:pt x="459480" y="336542"/>
                  </a:lnTo>
                  <a:lnTo>
                    <a:pt x="493768" y="307173"/>
                  </a:lnTo>
                  <a:lnTo>
                    <a:pt x="529025" y="278956"/>
                  </a:lnTo>
                  <a:lnTo>
                    <a:pt x="565220" y="251920"/>
                  </a:lnTo>
                  <a:lnTo>
                    <a:pt x="602327" y="226093"/>
                  </a:lnTo>
                  <a:lnTo>
                    <a:pt x="640315" y="201505"/>
                  </a:lnTo>
                  <a:lnTo>
                    <a:pt x="679158" y="178183"/>
                  </a:lnTo>
                  <a:lnTo>
                    <a:pt x="718826" y="156158"/>
                  </a:lnTo>
                  <a:lnTo>
                    <a:pt x="759292" y="135457"/>
                  </a:lnTo>
                  <a:lnTo>
                    <a:pt x="800526" y="116110"/>
                  </a:lnTo>
                  <a:lnTo>
                    <a:pt x="842500" y="98146"/>
                  </a:lnTo>
                  <a:lnTo>
                    <a:pt x="885185" y="81592"/>
                  </a:lnTo>
                  <a:lnTo>
                    <a:pt x="928554" y="66478"/>
                  </a:lnTo>
                  <a:lnTo>
                    <a:pt x="972578" y="52833"/>
                  </a:lnTo>
                  <a:lnTo>
                    <a:pt x="1017229" y="40685"/>
                  </a:lnTo>
                  <a:lnTo>
                    <a:pt x="1062477" y="30064"/>
                  </a:lnTo>
                  <a:lnTo>
                    <a:pt x="1108295" y="20997"/>
                  </a:lnTo>
                  <a:lnTo>
                    <a:pt x="1154653" y="13515"/>
                  </a:lnTo>
                  <a:lnTo>
                    <a:pt x="1201525" y="7645"/>
                  </a:lnTo>
                  <a:lnTo>
                    <a:pt x="1248880" y="3417"/>
                  </a:lnTo>
                  <a:lnTo>
                    <a:pt x="1296691" y="859"/>
                  </a:lnTo>
                  <a:lnTo>
                    <a:pt x="1344930" y="0"/>
                  </a:lnTo>
                  <a:lnTo>
                    <a:pt x="1393170" y="859"/>
                  </a:lnTo>
                  <a:lnTo>
                    <a:pt x="1440984" y="3417"/>
                  </a:lnTo>
                  <a:lnTo>
                    <a:pt x="1488341" y="7645"/>
                  </a:lnTo>
                  <a:lnTo>
                    <a:pt x="1535214" y="13515"/>
                  </a:lnTo>
                  <a:lnTo>
                    <a:pt x="1581574" y="20997"/>
                  </a:lnTo>
                  <a:lnTo>
                    <a:pt x="1627393" y="30064"/>
                  </a:lnTo>
                  <a:lnTo>
                    <a:pt x="1672643" y="40685"/>
                  </a:lnTo>
                  <a:lnTo>
                    <a:pt x="1717294" y="52833"/>
                  </a:lnTo>
                  <a:lnTo>
                    <a:pt x="1761319" y="66478"/>
                  </a:lnTo>
                  <a:lnTo>
                    <a:pt x="1804689" y="81592"/>
                  </a:lnTo>
                  <a:lnTo>
                    <a:pt x="1847375" y="98146"/>
                  </a:lnTo>
                  <a:lnTo>
                    <a:pt x="1889350" y="116110"/>
                  </a:lnTo>
                  <a:lnTo>
                    <a:pt x="1930584" y="135457"/>
                  </a:lnTo>
                  <a:lnTo>
                    <a:pt x="1971050" y="156158"/>
                  </a:lnTo>
                  <a:lnTo>
                    <a:pt x="2010718" y="178183"/>
                  </a:lnTo>
                  <a:lnTo>
                    <a:pt x="2049561" y="201505"/>
                  </a:lnTo>
                  <a:lnTo>
                    <a:pt x="2087549" y="226093"/>
                  </a:lnTo>
                  <a:lnTo>
                    <a:pt x="2124655" y="251920"/>
                  </a:lnTo>
                  <a:lnTo>
                    <a:pt x="2160851" y="278956"/>
                  </a:lnTo>
                  <a:lnTo>
                    <a:pt x="2196106" y="307173"/>
                  </a:lnTo>
                  <a:lnTo>
                    <a:pt x="2230394" y="336542"/>
                  </a:lnTo>
                  <a:lnTo>
                    <a:pt x="2263686" y="367034"/>
                  </a:lnTo>
                  <a:lnTo>
                    <a:pt x="2295953" y="398621"/>
                  </a:lnTo>
                  <a:lnTo>
                    <a:pt x="2327167" y="431273"/>
                  </a:lnTo>
                  <a:lnTo>
                    <a:pt x="2357299" y="464962"/>
                  </a:lnTo>
                  <a:lnTo>
                    <a:pt x="2386321" y="499659"/>
                  </a:lnTo>
                  <a:lnTo>
                    <a:pt x="2414205" y="535335"/>
                  </a:lnTo>
                  <a:lnTo>
                    <a:pt x="2440922" y="571961"/>
                  </a:lnTo>
                  <a:lnTo>
                    <a:pt x="2466444" y="609509"/>
                  </a:lnTo>
                  <a:lnTo>
                    <a:pt x="2490741" y="647950"/>
                  </a:lnTo>
                  <a:lnTo>
                    <a:pt x="2513787" y="687255"/>
                  </a:lnTo>
                  <a:lnTo>
                    <a:pt x="2535551" y="727395"/>
                  </a:lnTo>
                  <a:lnTo>
                    <a:pt x="2556007" y="768342"/>
                  </a:lnTo>
                  <a:lnTo>
                    <a:pt x="2575125" y="810066"/>
                  </a:lnTo>
                  <a:lnTo>
                    <a:pt x="2592877" y="852539"/>
                  </a:lnTo>
                  <a:lnTo>
                    <a:pt x="2609235" y="895732"/>
                  </a:lnTo>
                  <a:lnTo>
                    <a:pt x="2624170" y="939616"/>
                  </a:lnTo>
                  <a:lnTo>
                    <a:pt x="2637653" y="984163"/>
                  </a:lnTo>
                  <a:lnTo>
                    <a:pt x="2649657" y="1029344"/>
                  </a:lnTo>
                  <a:lnTo>
                    <a:pt x="2660152" y="1075129"/>
                  </a:lnTo>
                  <a:lnTo>
                    <a:pt x="2669111" y="1121491"/>
                  </a:lnTo>
                  <a:lnTo>
                    <a:pt x="2676504" y="1168399"/>
                  </a:lnTo>
                  <a:lnTo>
                    <a:pt x="2682305" y="1215827"/>
                  </a:lnTo>
                  <a:lnTo>
                    <a:pt x="2686483" y="1263744"/>
                  </a:lnTo>
                  <a:lnTo>
                    <a:pt x="2689011" y="1312121"/>
                  </a:lnTo>
                  <a:lnTo>
                    <a:pt x="2689860" y="1360932"/>
                  </a:lnTo>
                  <a:lnTo>
                    <a:pt x="2689011" y="1409742"/>
                  </a:lnTo>
                  <a:lnTo>
                    <a:pt x="2686483" y="1458119"/>
                  </a:lnTo>
                  <a:lnTo>
                    <a:pt x="2682305" y="1506036"/>
                  </a:lnTo>
                  <a:lnTo>
                    <a:pt x="2676504" y="1553464"/>
                  </a:lnTo>
                  <a:lnTo>
                    <a:pt x="2669111" y="1600372"/>
                  </a:lnTo>
                  <a:lnTo>
                    <a:pt x="2660152" y="1646734"/>
                  </a:lnTo>
                  <a:lnTo>
                    <a:pt x="2649657" y="1692519"/>
                  </a:lnTo>
                  <a:lnTo>
                    <a:pt x="2637653" y="1737700"/>
                  </a:lnTo>
                  <a:lnTo>
                    <a:pt x="2624170" y="1782247"/>
                  </a:lnTo>
                  <a:lnTo>
                    <a:pt x="2609235" y="1826131"/>
                  </a:lnTo>
                  <a:lnTo>
                    <a:pt x="2592877" y="1869324"/>
                  </a:lnTo>
                  <a:lnTo>
                    <a:pt x="2575125" y="1911797"/>
                  </a:lnTo>
                  <a:lnTo>
                    <a:pt x="2556007" y="1953521"/>
                  </a:lnTo>
                  <a:lnTo>
                    <a:pt x="2535551" y="1994468"/>
                  </a:lnTo>
                  <a:lnTo>
                    <a:pt x="2513787" y="2034608"/>
                  </a:lnTo>
                  <a:lnTo>
                    <a:pt x="2490741" y="2073913"/>
                  </a:lnTo>
                  <a:lnTo>
                    <a:pt x="2466444" y="2112354"/>
                  </a:lnTo>
                  <a:lnTo>
                    <a:pt x="2440922" y="2149902"/>
                  </a:lnTo>
                  <a:lnTo>
                    <a:pt x="2414205" y="2186528"/>
                  </a:lnTo>
                  <a:lnTo>
                    <a:pt x="2386321" y="2222204"/>
                  </a:lnTo>
                  <a:lnTo>
                    <a:pt x="2357299" y="2256901"/>
                  </a:lnTo>
                  <a:lnTo>
                    <a:pt x="2327167" y="2290590"/>
                  </a:lnTo>
                  <a:lnTo>
                    <a:pt x="2295953" y="2323242"/>
                  </a:lnTo>
                  <a:lnTo>
                    <a:pt x="2263686" y="2354829"/>
                  </a:lnTo>
                  <a:lnTo>
                    <a:pt x="2230394" y="2385321"/>
                  </a:lnTo>
                  <a:lnTo>
                    <a:pt x="2196106" y="2414690"/>
                  </a:lnTo>
                  <a:lnTo>
                    <a:pt x="2160851" y="2442907"/>
                  </a:lnTo>
                  <a:lnTo>
                    <a:pt x="2124655" y="2469943"/>
                  </a:lnTo>
                  <a:lnTo>
                    <a:pt x="2087549" y="2495770"/>
                  </a:lnTo>
                  <a:lnTo>
                    <a:pt x="2049561" y="2520358"/>
                  </a:lnTo>
                  <a:lnTo>
                    <a:pt x="2010718" y="2543680"/>
                  </a:lnTo>
                  <a:lnTo>
                    <a:pt x="1971050" y="2565705"/>
                  </a:lnTo>
                  <a:lnTo>
                    <a:pt x="1930584" y="2586406"/>
                  </a:lnTo>
                  <a:lnTo>
                    <a:pt x="1889350" y="2605753"/>
                  </a:lnTo>
                  <a:lnTo>
                    <a:pt x="1847375" y="2623717"/>
                  </a:lnTo>
                  <a:lnTo>
                    <a:pt x="1804689" y="2640271"/>
                  </a:lnTo>
                  <a:lnTo>
                    <a:pt x="1761319" y="2655385"/>
                  </a:lnTo>
                  <a:lnTo>
                    <a:pt x="1717294" y="2669030"/>
                  </a:lnTo>
                  <a:lnTo>
                    <a:pt x="1672643" y="2681178"/>
                  </a:lnTo>
                  <a:lnTo>
                    <a:pt x="1627393" y="2691799"/>
                  </a:lnTo>
                  <a:lnTo>
                    <a:pt x="1581574" y="2700866"/>
                  </a:lnTo>
                  <a:lnTo>
                    <a:pt x="1535214" y="2708348"/>
                  </a:lnTo>
                  <a:lnTo>
                    <a:pt x="1488341" y="2714218"/>
                  </a:lnTo>
                  <a:lnTo>
                    <a:pt x="1440984" y="2718446"/>
                  </a:lnTo>
                  <a:lnTo>
                    <a:pt x="1393170" y="2721004"/>
                  </a:lnTo>
                  <a:lnTo>
                    <a:pt x="1344930" y="2721864"/>
                  </a:lnTo>
                  <a:lnTo>
                    <a:pt x="1296691" y="2721004"/>
                  </a:lnTo>
                  <a:lnTo>
                    <a:pt x="1248880" y="2718446"/>
                  </a:lnTo>
                  <a:lnTo>
                    <a:pt x="1201525" y="2714218"/>
                  </a:lnTo>
                  <a:lnTo>
                    <a:pt x="1154653" y="2708348"/>
                  </a:lnTo>
                  <a:lnTo>
                    <a:pt x="1108295" y="2700866"/>
                  </a:lnTo>
                  <a:lnTo>
                    <a:pt x="1062477" y="2691799"/>
                  </a:lnTo>
                  <a:lnTo>
                    <a:pt x="1017229" y="2681178"/>
                  </a:lnTo>
                  <a:lnTo>
                    <a:pt x="972578" y="2669030"/>
                  </a:lnTo>
                  <a:lnTo>
                    <a:pt x="928554" y="2655385"/>
                  </a:lnTo>
                  <a:lnTo>
                    <a:pt x="885185" y="2640271"/>
                  </a:lnTo>
                  <a:lnTo>
                    <a:pt x="842500" y="2623717"/>
                  </a:lnTo>
                  <a:lnTo>
                    <a:pt x="800526" y="2605753"/>
                  </a:lnTo>
                  <a:lnTo>
                    <a:pt x="759292" y="2586406"/>
                  </a:lnTo>
                  <a:lnTo>
                    <a:pt x="718826" y="2565705"/>
                  </a:lnTo>
                  <a:lnTo>
                    <a:pt x="679158" y="2543680"/>
                  </a:lnTo>
                  <a:lnTo>
                    <a:pt x="640315" y="2520358"/>
                  </a:lnTo>
                  <a:lnTo>
                    <a:pt x="602327" y="2495770"/>
                  </a:lnTo>
                  <a:lnTo>
                    <a:pt x="565220" y="2469943"/>
                  </a:lnTo>
                  <a:lnTo>
                    <a:pt x="529025" y="2442907"/>
                  </a:lnTo>
                  <a:lnTo>
                    <a:pt x="493768" y="2414690"/>
                  </a:lnTo>
                  <a:lnTo>
                    <a:pt x="459480" y="2385321"/>
                  </a:lnTo>
                  <a:lnTo>
                    <a:pt x="426188" y="2354829"/>
                  </a:lnTo>
                  <a:lnTo>
                    <a:pt x="393920" y="2323242"/>
                  </a:lnTo>
                  <a:lnTo>
                    <a:pt x="362706" y="2290590"/>
                  </a:lnTo>
                  <a:lnTo>
                    <a:pt x="332573" y="2256901"/>
                  </a:lnTo>
                  <a:lnTo>
                    <a:pt x="303550" y="2222204"/>
                  </a:lnTo>
                  <a:lnTo>
                    <a:pt x="275665" y="2186528"/>
                  </a:lnTo>
                  <a:lnTo>
                    <a:pt x="248948" y="2149902"/>
                  </a:lnTo>
                  <a:lnTo>
                    <a:pt x="223425" y="2112354"/>
                  </a:lnTo>
                  <a:lnTo>
                    <a:pt x="199127" y="2073913"/>
                  </a:lnTo>
                  <a:lnTo>
                    <a:pt x="176081" y="2034608"/>
                  </a:lnTo>
                  <a:lnTo>
                    <a:pt x="154315" y="1994468"/>
                  </a:lnTo>
                  <a:lnTo>
                    <a:pt x="133859" y="1953521"/>
                  </a:lnTo>
                  <a:lnTo>
                    <a:pt x="114740" y="1911797"/>
                  </a:lnTo>
                  <a:lnTo>
                    <a:pt x="96987" y="1869324"/>
                  </a:lnTo>
                  <a:lnTo>
                    <a:pt x="80628" y="1826131"/>
                  </a:lnTo>
                  <a:lnTo>
                    <a:pt x="65693" y="1782247"/>
                  </a:lnTo>
                  <a:lnTo>
                    <a:pt x="52209" y="1737700"/>
                  </a:lnTo>
                  <a:lnTo>
                    <a:pt x="40205" y="1692519"/>
                  </a:lnTo>
                  <a:lnTo>
                    <a:pt x="29709" y="1646734"/>
                  </a:lnTo>
                  <a:lnTo>
                    <a:pt x="20749" y="1600372"/>
                  </a:lnTo>
                  <a:lnTo>
                    <a:pt x="13355" y="1553464"/>
                  </a:lnTo>
                  <a:lnTo>
                    <a:pt x="7555" y="1506036"/>
                  </a:lnTo>
                  <a:lnTo>
                    <a:pt x="3376" y="1458119"/>
                  </a:lnTo>
                  <a:lnTo>
                    <a:pt x="848" y="1409742"/>
                  </a:lnTo>
                  <a:lnTo>
                    <a:pt x="0" y="1360932"/>
                  </a:lnTo>
                  <a:close/>
                </a:path>
              </a:pathLst>
            </a:custGeom>
            <a:ln w="76200">
              <a:solidFill>
                <a:srgbClr val="9747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31" y="627887"/>
              <a:ext cx="414528" cy="473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2743" y="1714499"/>
              <a:ext cx="283463" cy="6141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12136" y="2065020"/>
              <a:ext cx="260604" cy="5638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8587" y="2598420"/>
              <a:ext cx="233172" cy="5059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19527" y="1107947"/>
              <a:ext cx="242315" cy="5257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86484" y="2839211"/>
              <a:ext cx="237743" cy="5166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39595" y="1679448"/>
              <a:ext cx="231647" cy="502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98092" y="867155"/>
              <a:ext cx="245364" cy="573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86711" y="954023"/>
              <a:ext cx="245363" cy="5318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2583" y="1370075"/>
              <a:ext cx="225552" cy="4892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1579" y="2377439"/>
              <a:ext cx="239268" cy="5166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13787" y="2522220"/>
              <a:ext cx="239268" cy="518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3351" y="2186940"/>
              <a:ext cx="237744" cy="513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39567" y="1466087"/>
              <a:ext cx="233171" cy="5044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96795" y="1580387"/>
              <a:ext cx="254507" cy="5516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2583" y="2016251"/>
              <a:ext cx="239268" cy="518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75004" y="1016507"/>
              <a:ext cx="214884" cy="4678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3304032" y="2020823"/>
            <a:ext cx="365760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6531" y="3002279"/>
            <a:ext cx="358140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62884" y="1301496"/>
            <a:ext cx="344424" cy="438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00755" y="3000755"/>
            <a:ext cx="362711" cy="461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39597" y="163779"/>
            <a:ext cx="2461158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rlito"/>
                <a:cs typeface="Carlito"/>
              </a:rPr>
              <a:t>IZSLĒGŠANA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303776" y="775716"/>
            <a:ext cx="2853055" cy="2796540"/>
            <a:chOff x="4303776" y="775716"/>
            <a:chExt cx="2853055" cy="2796540"/>
          </a:xfrm>
        </p:grpSpPr>
        <p:sp>
          <p:nvSpPr>
            <p:cNvPr id="28" name="object 28"/>
            <p:cNvSpPr/>
            <p:nvPr/>
          </p:nvSpPr>
          <p:spPr>
            <a:xfrm>
              <a:off x="4341876" y="813816"/>
              <a:ext cx="2776855" cy="2720340"/>
            </a:xfrm>
            <a:custGeom>
              <a:avLst/>
              <a:gdLst/>
              <a:ahLst/>
              <a:cxnLst/>
              <a:rect l="l" t="t" r="r" b="b"/>
              <a:pathLst>
                <a:path w="2776854" h="2720340">
                  <a:moveTo>
                    <a:pt x="0" y="1360170"/>
                  </a:moveTo>
                  <a:lnTo>
                    <a:pt x="839" y="1312418"/>
                  </a:lnTo>
                  <a:lnTo>
                    <a:pt x="3339" y="1265080"/>
                  </a:lnTo>
                  <a:lnTo>
                    <a:pt x="7473" y="1218182"/>
                  </a:lnTo>
                  <a:lnTo>
                    <a:pt x="13212" y="1171751"/>
                  </a:lnTo>
                  <a:lnTo>
                    <a:pt x="20529" y="1125814"/>
                  </a:lnTo>
                  <a:lnTo>
                    <a:pt x="29396" y="1080399"/>
                  </a:lnTo>
                  <a:lnTo>
                    <a:pt x="39787" y="1035532"/>
                  </a:lnTo>
                  <a:lnTo>
                    <a:pt x="51673" y="991240"/>
                  </a:lnTo>
                  <a:lnTo>
                    <a:pt x="65027" y="947550"/>
                  </a:lnTo>
                  <a:lnTo>
                    <a:pt x="79822" y="904490"/>
                  </a:lnTo>
                  <a:lnTo>
                    <a:pt x="96030" y="862085"/>
                  </a:lnTo>
                  <a:lnTo>
                    <a:pt x="113623" y="820363"/>
                  </a:lnTo>
                  <a:lnTo>
                    <a:pt x="132574" y="779352"/>
                  </a:lnTo>
                  <a:lnTo>
                    <a:pt x="152856" y="739077"/>
                  </a:lnTo>
                  <a:lnTo>
                    <a:pt x="174440" y="699567"/>
                  </a:lnTo>
                  <a:lnTo>
                    <a:pt x="197300" y="660847"/>
                  </a:lnTo>
                  <a:lnTo>
                    <a:pt x="221407" y="622945"/>
                  </a:lnTo>
                  <a:lnTo>
                    <a:pt x="246735" y="585888"/>
                  </a:lnTo>
                  <a:lnTo>
                    <a:pt x="273256" y="549703"/>
                  </a:lnTo>
                  <a:lnTo>
                    <a:pt x="300942" y="514417"/>
                  </a:lnTo>
                  <a:lnTo>
                    <a:pt x="329766" y="480056"/>
                  </a:lnTo>
                  <a:lnTo>
                    <a:pt x="359699" y="446649"/>
                  </a:lnTo>
                  <a:lnTo>
                    <a:pt x="390716" y="414221"/>
                  </a:lnTo>
                  <a:lnTo>
                    <a:pt x="422788" y="382800"/>
                  </a:lnTo>
                  <a:lnTo>
                    <a:pt x="455887" y="352412"/>
                  </a:lnTo>
                  <a:lnTo>
                    <a:pt x="489987" y="323085"/>
                  </a:lnTo>
                  <a:lnTo>
                    <a:pt x="525059" y="294846"/>
                  </a:lnTo>
                  <a:lnTo>
                    <a:pt x="561076" y="267721"/>
                  </a:lnTo>
                  <a:lnTo>
                    <a:pt x="598011" y="241738"/>
                  </a:lnTo>
                  <a:lnTo>
                    <a:pt x="635836" y="216923"/>
                  </a:lnTo>
                  <a:lnTo>
                    <a:pt x="674523" y="193304"/>
                  </a:lnTo>
                  <a:lnTo>
                    <a:pt x="714045" y="170908"/>
                  </a:lnTo>
                  <a:lnTo>
                    <a:pt x="754375" y="149761"/>
                  </a:lnTo>
                  <a:lnTo>
                    <a:pt x="795485" y="129890"/>
                  </a:lnTo>
                  <a:lnTo>
                    <a:pt x="837347" y="111323"/>
                  </a:lnTo>
                  <a:lnTo>
                    <a:pt x="879934" y="94086"/>
                  </a:lnTo>
                  <a:lnTo>
                    <a:pt x="923219" y="78206"/>
                  </a:lnTo>
                  <a:lnTo>
                    <a:pt x="967173" y="63711"/>
                  </a:lnTo>
                  <a:lnTo>
                    <a:pt x="1011769" y="50627"/>
                  </a:lnTo>
                  <a:lnTo>
                    <a:pt x="1056981" y="38982"/>
                  </a:lnTo>
                  <a:lnTo>
                    <a:pt x="1102780" y="28801"/>
                  </a:lnTo>
                  <a:lnTo>
                    <a:pt x="1149138" y="20113"/>
                  </a:lnTo>
                  <a:lnTo>
                    <a:pt x="1196029" y="12944"/>
                  </a:lnTo>
                  <a:lnTo>
                    <a:pt x="1243424" y="7321"/>
                  </a:lnTo>
                  <a:lnTo>
                    <a:pt x="1291297" y="3272"/>
                  </a:lnTo>
                  <a:lnTo>
                    <a:pt x="1339619" y="822"/>
                  </a:lnTo>
                  <a:lnTo>
                    <a:pt x="1388364" y="0"/>
                  </a:lnTo>
                  <a:lnTo>
                    <a:pt x="1437108" y="822"/>
                  </a:lnTo>
                  <a:lnTo>
                    <a:pt x="1485430" y="3272"/>
                  </a:lnTo>
                  <a:lnTo>
                    <a:pt x="1533303" y="7321"/>
                  </a:lnTo>
                  <a:lnTo>
                    <a:pt x="1580698" y="12944"/>
                  </a:lnTo>
                  <a:lnTo>
                    <a:pt x="1627589" y="20113"/>
                  </a:lnTo>
                  <a:lnTo>
                    <a:pt x="1673947" y="28801"/>
                  </a:lnTo>
                  <a:lnTo>
                    <a:pt x="1719746" y="38982"/>
                  </a:lnTo>
                  <a:lnTo>
                    <a:pt x="1764958" y="50627"/>
                  </a:lnTo>
                  <a:lnTo>
                    <a:pt x="1809554" y="63711"/>
                  </a:lnTo>
                  <a:lnTo>
                    <a:pt x="1853508" y="78206"/>
                  </a:lnTo>
                  <a:lnTo>
                    <a:pt x="1896793" y="94086"/>
                  </a:lnTo>
                  <a:lnTo>
                    <a:pt x="1939380" y="111323"/>
                  </a:lnTo>
                  <a:lnTo>
                    <a:pt x="1981242" y="129890"/>
                  </a:lnTo>
                  <a:lnTo>
                    <a:pt x="2022352" y="149761"/>
                  </a:lnTo>
                  <a:lnTo>
                    <a:pt x="2062682" y="170908"/>
                  </a:lnTo>
                  <a:lnTo>
                    <a:pt x="2102204" y="193304"/>
                  </a:lnTo>
                  <a:lnTo>
                    <a:pt x="2140891" y="216923"/>
                  </a:lnTo>
                  <a:lnTo>
                    <a:pt x="2178716" y="241738"/>
                  </a:lnTo>
                  <a:lnTo>
                    <a:pt x="2215651" y="267721"/>
                  </a:lnTo>
                  <a:lnTo>
                    <a:pt x="2251668" y="294846"/>
                  </a:lnTo>
                  <a:lnTo>
                    <a:pt x="2286740" y="323085"/>
                  </a:lnTo>
                  <a:lnTo>
                    <a:pt x="2320840" y="352412"/>
                  </a:lnTo>
                  <a:lnTo>
                    <a:pt x="2353939" y="382800"/>
                  </a:lnTo>
                  <a:lnTo>
                    <a:pt x="2386011" y="414221"/>
                  </a:lnTo>
                  <a:lnTo>
                    <a:pt x="2417028" y="446649"/>
                  </a:lnTo>
                  <a:lnTo>
                    <a:pt x="2446961" y="480056"/>
                  </a:lnTo>
                  <a:lnTo>
                    <a:pt x="2475785" y="514417"/>
                  </a:lnTo>
                  <a:lnTo>
                    <a:pt x="2503471" y="549703"/>
                  </a:lnTo>
                  <a:lnTo>
                    <a:pt x="2529992" y="585888"/>
                  </a:lnTo>
                  <a:lnTo>
                    <a:pt x="2555320" y="622945"/>
                  </a:lnTo>
                  <a:lnTo>
                    <a:pt x="2579427" y="660847"/>
                  </a:lnTo>
                  <a:lnTo>
                    <a:pt x="2602287" y="699567"/>
                  </a:lnTo>
                  <a:lnTo>
                    <a:pt x="2623871" y="739077"/>
                  </a:lnTo>
                  <a:lnTo>
                    <a:pt x="2644153" y="779352"/>
                  </a:lnTo>
                  <a:lnTo>
                    <a:pt x="2663104" y="820363"/>
                  </a:lnTo>
                  <a:lnTo>
                    <a:pt x="2680697" y="862085"/>
                  </a:lnTo>
                  <a:lnTo>
                    <a:pt x="2696905" y="904490"/>
                  </a:lnTo>
                  <a:lnTo>
                    <a:pt x="2711700" y="947550"/>
                  </a:lnTo>
                  <a:lnTo>
                    <a:pt x="2725054" y="991240"/>
                  </a:lnTo>
                  <a:lnTo>
                    <a:pt x="2736940" y="1035532"/>
                  </a:lnTo>
                  <a:lnTo>
                    <a:pt x="2747331" y="1080399"/>
                  </a:lnTo>
                  <a:lnTo>
                    <a:pt x="2756198" y="1125814"/>
                  </a:lnTo>
                  <a:lnTo>
                    <a:pt x="2763515" y="1171751"/>
                  </a:lnTo>
                  <a:lnTo>
                    <a:pt x="2769254" y="1218182"/>
                  </a:lnTo>
                  <a:lnTo>
                    <a:pt x="2773388" y="1265080"/>
                  </a:lnTo>
                  <a:lnTo>
                    <a:pt x="2775888" y="1312418"/>
                  </a:lnTo>
                  <a:lnTo>
                    <a:pt x="2776728" y="1360170"/>
                  </a:lnTo>
                  <a:lnTo>
                    <a:pt x="2775888" y="1407921"/>
                  </a:lnTo>
                  <a:lnTo>
                    <a:pt x="2773388" y="1455259"/>
                  </a:lnTo>
                  <a:lnTo>
                    <a:pt x="2769254" y="1502157"/>
                  </a:lnTo>
                  <a:lnTo>
                    <a:pt x="2763515" y="1548588"/>
                  </a:lnTo>
                  <a:lnTo>
                    <a:pt x="2756198" y="1594525"/>
                  </a:lnTo>
                  <a:lnTo>
                    <a:pt x="2747331" y="1639940"/>
                  </a:lnTo>
                  <a:lnTo>
                    <a:pt x="2736940" y="1684807"/>
                  </a:lnTo>
                  <a:lnTo>
                    <a:pt x="2725054" y="1729099"/>
                  </a:lnTo>
                  <a:lnTo>
                    <a:pt x="2711700" y="1772789"/>
                  </a:lnTo>
                  <a:lnTo>
                    <a:pt x="2696905" y="1815849"/>
                  </a:lnTo>
                  <a:lnTo>
                    <a:pt x="2680697" y="1858254"/>
                  </a:lnTo>
                  <a:lnTo>
                    <a:pt x="2663104" y="1899976"/>
                  </a:lnTo>
                  <a:lnTo>
                    <a:pt x="2644153" y="1940987"/>
                  </a:lnTo>
                  <a:lnTo>
                    <a:pt x="2623871" y="1981262"/>
                  </a:lnTo>
                  <a:lnTo>
                    <a:pt x="2602287" y="2020772"/>
                  </a:lnTo>
                  <a:lnTo>
                    <a:pt x="2579427" y="2059492"/>
                  </a:lnTo>
                  <a:lnTo>
                    <a:pt x="2555320" y="2097394"/>
                  </a:lnTo>
                  <a:lnTo>
                    <a:pt x="2529992" y="2134451"/>
                  </a:lnTo>
                  <a:lnTo>
                    <a:pt x="2503471" y="2170636"/>
                  </a:lnTo>
                  <a:lnTo>
                    <a:pt x="2475785" y="2205922"/>
                  </a:lnTo>
                  <a:lnTo>
                    <a:pt x="2446961" y="2240283"/>
                  </a:lnTo>
                  <a:lnTo>
                    <a:pt x="2417028" y="2273690"/>
                  </a:lnTo>
                  <a:lnTo>
                    <a:pt x="2386011" y="2306118"/>
                  </a:lnTo>
                  <a:lnTo>
                    <a:pt x="2353939" y="2337539"/>
                  </a:lnTo>
                  <a:lnTo>
                    <a:pt x="2320840" y="2367927"/>
                  </a:lnTo>
                  <a:lnTo>
                    <a:pt x="2286740" y="2397254"/>
                  </a:lnTo>
                  <a:lnTo>
                    <a:pt x="2251668" y="2425493"/>
                  </a:lnTo>
                  <a:lnTo>
                    <a:pt x="2215651" y="2452618"/>
                  </a:lnTo>
                  <a:lnTo>
                    <a:pt x="2178716" y="2478601"/>
                  </a:lnTo>
                  <a:lnTo>
                    <a:pt x="2140891" y="2503416"/>
                  </a:lnTo>
                  <a:lnTo>
                    <a:pt x="2102204" y="2527035"/>
                  </a:lnTo>
                  <a:lnTo>
                    <a:pt x="2062682" y="2549431"/>
                  </a:lnTo>
                  <a:lnTo>
                    <a:pt x="2022352" y="2570578"/>
                  </a:lnTo>
                  <a:lnTo>
                    <a:pt x="1981242" y="2590449"/>
                  </a:lnTo>
                  <a:lnTo>
                    <a:pt x="1939380" y="2609016"/>
                  </a:lnTo>
                  <a:lnTo>
                    <a:pt x="1896793" y="2626253"/>
                  </a:lnTo>
                  <a:lnTo>
                    <a:pt x="1853508" y="2642133"/>
                  </a:lnTo>
                  <a:lnTo>
                    <a:pt x="1809554" y="2656628"/>
                  </a:lnTo>
                  <a:lnTo>
                    <a:pt x="1764958" y="2669712"/>
                  </a:lnTo>
                  <a:lnTo>
                    <a:pt x="1719746" y="2681357"/>
                  </a:lnTo>
                  <a:lnTo>
                    <a:pt x="1673947" y="2691538"/>
                  </a:lnTo>
                  <a:lnTo>
                    <a:pt x="1627589" y="2700226"/>
                  </a:lnTo>
                  <a:lnTo>
                    <a:pt x="1580698" y="2707395"/>
                  </a:lnTo>
                  <a:lnTo>
                    <a:pt x="1533303" y="2713018"/>
                  </a:lnTo>
                  <a:lnTo>
                    <a:pt x="1485430" y="2717067"/>
                  </a:lnTo>
                  <a:lnTo>
                    <a:pt x="1437108" y="2719517"/>
                  </a:lnTo>
                  <a:lnTo>
                    <a:pt x="1388364" y="2720340"/>
                  </a:lnTo>
                  <a:lnTo>
                    <a:pt x="1339619" y="2719517"/>
                  </a:lnTo>
                  <a:lnTo>
                    <a:pt x="1291297" y="2717067"/>
                  </a:lnTo>
                  <a:lnTo>
                    <a:pt x="1243424" y="2713018"/>
                  </a:lnTo>
                  <a:lnTo>
                    <a:pt x="1196029" y="2707395"/>
                  </a:lnTo>
                  <a:lnTo>
                    <a:pt x="1149138" y="2700226"/>
                  </a:lnTo>
                  <a:lnTo>
                    <a:pt x="1102780" y="2691538"/>
                  </a:lnTo>
                  <a:lnTo>
                    <a:pt x="1056981" y="2681357"/>
                  </a:lnTo>
                  <a:lnTo>
                    <a:pt x="1011769" y="2669712"/>
                  </a:lnTo>
                  <a:lnTo>
                    <a:pt x="967173" y="2656628"/>
                  </a:lnTo>
                  <a:lnTo>
                    <a:pt x="923219" y="2642133"/>
                  </a:lnTo>
                  <a:lnTo>
                    <a:pt x="879934" y="2626253"/>
                  </a:lnTo>
                  <a:lnTo>
                    <a:pt x="837347" y="2609016"/>
                  </a:lnTo>
                  <a:lnTo>
                    <a:pt x="795485" y="2590449"/>
                  </a:lnTo>
                  <a:lnTo>
                    <a:pt x="754375" y="2570578"/>
                  </a:lnTo>
                  <a:lnTo>
                    <a:pt x="714045" y="2549431"/>
                  </a:lnTo>
                  <a:lnTo>
                    <a:pt x="674523" y="2527035"/>
                  </a:lnTo>
                  <a:lnTo>
                    <a:pt x="635836" y="2503416"/>
                  </a:lnTo>
                  <a:lnTo>
                    <a:pt x="598011" y="2478601"/>
                  </a:lnTo>
                  <a:lnTo>
                    <a:pt x="561076" y="2452618"/>
                  </a:lnTo>
                  <a:lnTo>
                    <a:pt x="525059" y="2425493"/>
                  </a:lnTo>
                  <a:lnTo>
                    <a:pt x="489987" y="2397254"/>
                  </a:lnTo>
                  <a:lnTo>
                    <a:pt x="455887" y="2367927"/>
                  </a:lnTo>
                  <a:lnTo>
                    <a:pt x="422788" y="2337539"/>
                  </a:lnTo>
                  <a:lnTo>
                    <a:pt x="390716" y="2306118"/>
                  </a:lnTo>
                  <a:lnTo>
                    <a:pt x="359699" y="2273690"/>
                  </a:lnTo>
                  <a:lnTo>
                    <a:pt x="329766" y="2240283"/>
                  </a:lnTo>
                  <a:lnTo>
                    <a:pt x="300942" y="2205922"/>
                  </a:lnTo>
                  <a:lnTo>
                    <a:pt x="273256" y="2170636"/>
                  </a:lnTo>
                  <a:lnTo>
                    <a:pt x="246735" y="2134451"/>
                  </a:lnTo>
                  <a:lnTo>
                    <a:pt x="221407" y="2097394"/>
                  </a:lnTo>
                  <a:lnTo>
                    <a:pt x="197300" y="2059492"/>
                  </a:lnTo>
                  <a:lnTo>
                    <a:pt x="174440" y="2020772"/>
                  </a:lnTo>
                  <a:lnTo>
                    <a:pt x="152856" y="1981262"/>
                  </a:lnTo>
                  <a:lnTo>
                    <a:pt x="132574" y="1940987"/>
                  </a:lnTo>
                  <a:lnTo>
                    <a:pt x="113623" y="1899976"/>
                  </a:lnTo>
                  <a:lnTo>
                    <a:pt x="96030" y="1858254"/>
                  </a:lnTo>
                  <a:lnTo>
                    <a:pt x="79822" y="1815849"/>
                  </a:lnTo>
                  <a:lnTo>
                    <a:pt x="65027" y="1772789"/>
                  </a:lnTo>
                  <a:lnTo>
                    <a:pt x="51673" y="1729099"/>
                  </a:lnTo>
                  <a:lnTo>
                    <a:pt x="39787" y="1684807"/>
                  </a:lnTo>
                  <a:lnTo>
                    <a:pt x="29396" y="1639940"/>
                  </a:lnTo>
                  <a:lnTo>
                    <a:pt x="20529" y="1594525"/>
                  </a:lnTo>
                  <a:lnTo>
                    <a:pt x="13212" y="1548588"/>
                  </a:lnTo>
                  <a:lnTo>
                    <a:pt x="7473" y="1502157"/>
                  </a:lnTo>
                  <a:lnTo>
                    <a:pt x="3339" y="1455259"/>
                  </a:lnTo>
                  <a:lnTo>
                    <a:pt x="839" y="1407921"/>
                  </a:lnTo>
                  <a:lnTo>
                    <a:pt x="0" y="1360170"/>
                  </a:lnTo>
                  <a:close/>
                </a:path>
              </a:pathLst>
            </a:custGeom>
            <a:ln w="76200">
              <a:solidFill>
                <a:srgbClr val="9747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90844" y="1792224"/>
              <a:ext cx="292608" cy="6141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44996" y="2130552"/>
              <a:ext cx="269748" cy="5638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78880" y="2788920"/>
              <a:ext cx="239268" cy="5059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52388" y="1173480"/>
              <a:ext cx="249936" cy="5257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76672" y="2891027"/>
              <a:ext cx="245363" cy="5166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72456" y="1744980"/>
              <a:ext cx="239267" cy="502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30952" y="932688"/>
              <a:ext cx="252984" cy="574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19572" y="1019556"/>
              <a:ext cx="252984" cy="5318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95444" y="1435608"/>
              <a:ext cx="233172" cy="4892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44440" y="2444495"/>
              <a:ext cx="246887" cy="5166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46648" y="2587751"/>
              <a:ext cx="246887" cy="518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06212" y="2253996"/>
              <a:ext cx="245363" cy="512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72427" y="1531620"/>
              <a:ext cx="240792" cy="5044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28132" y="1645919"/>
              <a:ext cx="263651" cy="5516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95444" y="2083308"/>
              <a:ext cx="246887" cy="518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006340" y="1082040"/>
              <a:ext cx="224027" cy="4678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7562088" y="1767839"/>
            <a:ext cx="318516" cy="353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52231" y="1818132"/>
            <a:ext cx="272796" cy="335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625465" y="201548"/>
            <a:ext cx="274967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Carlito"/>
                <a:cs typeface="Carlito"/>
              </a:rPr>
              <a:t>SEGREGĀCIJA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59231" y="4040125"/>
            <a:ext cx="2854960" cy="2796540"/>
            <a:chOff x="515112" y="3979164"/>
            <a:chExt cx="2854960" cy="2796540"/>
          </a:xfrm>
        </p:grpSpPr>
        <p:sp>
          <p:nvSpPr>
            <p:cNvPr id="49" name="object 49"/>
            <p:cNvSpPr/>
            <p:nvPr/>
          </p:nvSpPr>
          <p:spPr>
            <a:xfrm>
              <a:off x="553212" y="4017264"/>
              <a:ext cx="2778760" cy="2720340"/>
            </a:xfrm>
            <a:custGeom>
              <a:avLst/>
              <a:gdLst/>
              <a:ahLst/>
              <a:cxnLst/>
              <a:rect l="l" t="t" r="r" b="b"/>
              <a:pathLst>
                <a:path w="2778760" h="2720340">
                  <a:moveTo>
                    <a:pt x="0" y="1360170"/>
                  </a:moveTo>
                  <a:lnTo>
                    <a:pt x="840" y="1312418"/>
                  </a:lnTo>
                  <a:lnTo>
                    <a:pt x="3341" y="1265080"/>
                  </a:lnTo>
                  <a:lnTo>
                    <a:pt x="7477" y="1218182"/>
                  </a:lnTo>
                  <a:lnTo>
                    <a:pt x="13220" y="1171751"/>
                  </a:lnTo>
                  <a:lnTo>
                    <a:pt x="20541" y="1125814"/>
                  </a:lnTo>
                  <a:lnTo>
                    <a:pt x="29415" y="1080399"/>
                  </a:lnTo>
                  <a:lnTo>
                    <a:pt x="39812" y="1035532"/>
                  </a:lnTo>
                  <a:lnTo>
                    <a:pt x="51705" y="991240"/>
                  </a:lnTo>
                  <a:lnTo>
                    <a:pt x="65068" y="947550"/>
                  </a:lnTo>
                  <a:lnTo>
                    <a:pt x="79872" y="904490"/>
                  </a:lnTo>
                  <a:lnTo>
                    <a:pt x="96089" y="862085"/>
                  </a:lnTo>
                  <a:lnTo>
                    <a:pt x="113693" y="820363"/>
                  </a:lnTo>
                  <a:lnTo>
                    <a:pt x="132656" y="779352"/>
                  </a:lnTo>
                  <a:lnTo>
                    <a:pt x="152949" y="739077"/>
                  </a:lnTo>
                  <a:lnTo>
                    <a:pt x="174547" y="699567"/>
                  </a:lnTo>
                  <a:lnTo>
                    <a:pt x="197420" y="660847"/>
                  </a:lnTo>
                  <a:lnTo>
                    <a:pt x="221542" y="622945"/>
                  </a:lnTo>
                  <a:lnTo>
                    <a:pt x="246885" y="585888"/>
                  </a:lnTo>
                  <a:lnTo>
                    <a:pt x="273421" y="549703"/>
                  </a:lnTo>
                  <a:lnTo>
                    <a:pt x="301123" y="514417"/>
                  </a:lnTo>
                  <a:lnTo>
                    <a:pt x="329964" y="480056"/>
                  </a:lnTo>
                  <a:lnTo>
                    <a:pt x="359915" y="446649"/>
                  </a:lnTo>
                  <a:lnTo>
                    <a:pt x="390950" y="414221"/>
                  </a:lnTo>
                  <a:lnTo>
                    <a:pt x="423040" y="382800"/>
                  </a:lnTo>
                  <a:lnTo>
                    <a:pt x="456158" y="352412"/>
                  </a:lnTo>
                  <a:lnTo>
                    <a:pt x="490277" y="323085"/>
                  </a:lnTo>
                  <a:lnTo>
                    <a:pt x="525369" y="294846"/>
                  </a:lnTo>
                  <a:lnTo>
                    <a:pt x="561407" y="267721"/>
                  </a:lnTo>
                  <a:lnTo>
                    <a:pt x="598362" y="241738"/>
                  </a:lnTo>
                  <a:lnTo>
                    <a:pt x="636208" y="216923"/>
                  </a:lnTo>
                  <a:lnTo>
                    <a:pt x="674917" y="193304"/>
                  </a:lnTo>
                  <a:lnTo>
                    <a:pt x="714461" y="170908"/>
                  </a:lnTo>
                  <a:lnTo>
                    <a:pt x="754812" y="149761"/>
                  </a:lnTo>
                  <a:lnTo>
                    <a:pt x="795944" y="129890"/>
                  </a:lnTo>
                  <a:lnTo>
                    <a:pt x="837829" y="111323"/>
                  </a:lnTo>
                  <a:lnTo>
                    <a:pt x="880439" y="94086"/>
                  </a:lnTo>
                  <a:lnTo>
                    <a:pt x="923746" y="78206"/>
                  </a:lnTo>
                  <a:lnTo>
                    <a:pt x="967723" y="63711"/>
                  </a:lnTo>
                  <a:lnTo>
                    <a:pt x="1012343" y="50627"/>
                  </a:lnTo>
                  <a:lnTo>
                    <a:pt x="1057578" y="38982"/>
                  </a:lnTo>
                  <a:lnTo>
                    <a:pt x="1103400" y="28801"/>
                  </a:lnTo>
                  <a:lnTo>
                    <a:pt x="1149782" y="20113"/>
                  </a:lnTo>
                  <a:lnTo>
                    <a:pt x="1196696" y="12944"/>
                  </a:lnTo>
                  <a:lnTo>
                    <a:pt x="1244115" y="7321"/>
                  </a:lnTo>
                  <a:lnTo>
                    <a:pt x="1292012" y="3272"/>
                  </a:lnTo>
                  <a:lnTo>
                    <a:pt x="1340358" y="822"/>
                  </a:lnTo>
                  <a:lnTo>
                    <a:pt x="1389126" y="0"/>
                  </a:lnTo>
                  <a:lnTo>
                    <a:pt x="1437894" y="822"/>
                  </a:lnTo>
                  <a:lnTo>
                    <a:pt x="1486241" y="3272"/>
                  </a:lnTo>
                  <a:lnTo>
                    <a:pt x="1534138" y="7321"/>
                  </a:lnTo>
                  <a:lnTo>
                    <a:pt x="1581557" y="12944"/>
                  </a:lnTo>
                  <a:lnTo>
                    <a:pt x="1628472" y="20113"/>
                  </a:lnTo>
                  <a:lnTo>
                    <a:pt x="1674855" y="28801"/>
                  </a:lnTo>
                  <a:lnTo>
                    <a:pt x="1720677" y="38982"/>
                  </a:lnTo>
                  <a:lnTo>
                    <a:pt x="1765912" y="50627"/>
                  </a:lnTo>
                  <a:lnTo>
                    <a:pt x="1810532" y="63711"/>
                  </a:lnTo>
                  <a:lnTo>
                    <a:pt x="1854510" y="78206"/>
                  </a:lnTo>
                  <a:lnTo>
                    <a:pt x="1897818" y="94086"/>
                  </a:lnTo>
                  <a:lnTo>
                    <a:pt x="1940427" y="111323"/>
                  </a:lnTo>
                  <a:lnTo>
                    <a:pt x="1982312" y="129890"/>
                  </a:lnTo>
                  <a:lnTo>
                    <a:pt x="2023444" y="149761"/>
                  </a:lnTo>
                  <a:lnTo>
                    <a:pt x="2063796" y="170908"/>
                  </a:lnTo>
                  <a:lnTo>
                    <a:pt x="2103340" y="193304"/>
                  </a:lnTo>
                  <a:lnTo>
                    <a:pt x="2142049" y="216923"/>
                  </a:lnTo>
                  <a:lnTo>
                    <a:pt x="2179894" y="241738"/>
                  </a:lnTo>
                  <a:lnTo>
                    <a:pt x="2216850" y="267721"/>
                  </a:lnTo>
                  <a:lnTo>
                    <a:pt x="2252887" y="294846"/>
                  </a:lnTo>
                  <a:lnTo>
                    <a:pt x="2287979" y="323085"/>
                  </a:lnTo>
                  <a:lnTo>
                    <a:pt x="2322098" y="352412"/>
                  </a:lnTo>
                  <a:lnTo>
                    <a:pt x="2355216" y="382800"/>
                  </a:lnTo>
                  <a:lnTo>
                    <a:pt x="2387306" y="414221"/>
                  </a:lnTo>
                  <a:lnTo>
                    <a:pt x="2418340" y="446649"/>
                  </a:lnTo>
                  <a:lnTo>
                    <a:pt x="2448291" y="480056"/>
                  </a:lnTo>
                  <a:lnTo>
                    <a:pt x="2477131" y="514417"/>
                  </a:lnTo>
                  <a:lnTo>
                    <a:pt x="2504833" y="549703"/>
                  </a:lnTo>
                  <a:lnTo>
                    <a:pt x="2531369" y="585888"/>
                  </a:lnTo>
                  <a:lnTo>
                    <a:pt x="2556712" y="622945"/>
                  </a:lnTo>
                  <a:lnTo>
                    <a:pt x="2580834" y="660847"/>
                  </a:lnTo>
                  <a:lnTo>
                    <a:pt x="2603707" y="699567"/>
                  </a:lnTo>
                  <a:lnTo>
                    <a:pt x="2625304" y="739077"/>
                  </a:lnTo>
                  <a:lnTo>
                    <a:pt x="2645597" y="779352"/>
                  </a:lnTo>
                  <a:lnTo>
                    <a:pt x="2664560" y="820363"/>
                  </a:lnTo>
                  <a:lnTo>
                    <a:pt x="2682163" y="862085"/>
                  </a:lnTo>
                  <a:lnTo>
                    <a:pt x="2698381" y="904490"/>
                  </a:lnTo>
                  <a:lnTo>
                    <a:pt x="2713184" y="947550"/>
                  </a:lnTo>
                  <a:lnTo>
                    <a:pt x="2726547" y="991240"/>
                  </a:lnTo>
                  <a:lnTo>
                    <a:pt x="2738440" y="1035532"/>
                  </a:lnTo>
                  <a:lnTo>
                    <a:pt x="2748837" y="1080399"/>
                  </a:lnTo>
                  <a:lnTo>
                    <a:pt x="2757710" y="1125814"/>
                  </a:lnTo>
                  <a:lnTo>
                    <a:pt x="2765031" y="1171751"/>
                  </a:lnTo>
                  <a:lnTo>
                    <a:pt x="2770774" y="1218182"/>
                  </a:lnTo>
                  <a:lnTo>
                    <a:pt x="2774910" y="1265080"/>
                  </a:lnTo>
                  <a:lnTo>
                    <a:pt x="2777411" y="1312418"/>
                  </a:lnTo>
                  <a:lnTo>
                    <a:pt x="2778252" y="1360170"/>
                  </a:lnTo>
                  <a:lnTo>
                    <a:pt x="2777411" y="1407921"/>
                  </a:lnTo>
                  <a:lnTo>
                    <a:pt x="2774910" y="1455259"/>
                  </a:lnTo>
                  <a:lnTo>
                    <a:pt x="2770774" y="1502157"/>
                  </a:lnTo>
                  <a:lnTo>
                    <a:pt x="2765031" y="1548588"/>
                  </a:lnTo>
                  <a:lnTo>
                    <a:pt x="2757710" y="1594525"/>
                  </a:lnTo>
                  <a:lnTo>
                    <a:pt x="2748837" y="1639940"/>
                  </a:lnTo>
                  <a:lnTo>
                    <a:pt x="2738440" y="1684807"/>
                  </a:lnTo>
                  <a:lnTo>
                    <a:pt x="2726547" y="1729099"/>
                  </a:lnTo>
                  <a:lnTo>
                    <a:pt x="2713184" y="1772789"/>
                  </a:lnTo>
                  <a:lnTo>
                    <a:pt x="2698381" y="1815849"/>
                  </a:lnTo>
                  <a:lnTo>
                    <a:pt x="2682163" y="1858254"/>
                  </a:lnTo>
                  <a:lnTo>
                    <a:pt x="2664560" y="1899976"/>
                  </a:lnTo>
                  <a:lnTo>
                    <a:pt x="2645597" y="1940987"/>
                  </a:lnTo>
                  <a:lnTo>
                    <a:pt x="2625304" y="1981262"/>
                  </a:lnTo>
                  <a:lnTo>
                    <a:pt x="2603707" y="2020772"/>
                  </a:lnTo>
                  <a:lnTo>
                    <a:pt x="2580834" y="2059492"/>
                  </a:lnTo>
                  <a:lnTo>
                    <a:pt x="2556712" y="2097394"/>
                  </a:lnTo>
                  <a:lnTo>
                    <a:pt x="2531369" y="2134451"/>
                  </a:lnTo>
                  <a:lnTo>
                    <a:pt x="2504833" y="2170636"/>
                  </a:lnTo>
                  <a:lnTo>
                    <a:pt x="2477131" y="2205922"/>
                  </a:lnTo>
                  <a:lnTo>
                    <a:pt x="2448291" y="2240283"/>
                  </a:lnTo>
                  <a:lnTo>
                    <a:pt x="2418340" y="2273690"/>
                  </a:lnTo>
                  <a:lnTo>
                    <a:pt x="2387306" y="2306118"/>
                  </a:lnTo>
                  <a:lnTo>
                    <a:pt x="2355216" y="2337539"/>
                  </a:lnTo>
                  <a:lnTo>
                    <a:pt x="2322098" y="2367927"/>
                  </a:lnTo>
                  <a:lnTo>
                    <a:pt x="2287979" y="2397254"/>
                  </a:lnTo>
                  <a:lnTo>
                    <a:pt x="2252887" y="2425493"/>
                  </a:lnTo>
                  <a:lnTo>
                    <a:pt x="2216850" y="2452618"/>
                  </a:lnTo>
                  <a:lnTo>
                    <a:pt x="2179894" y="2478601"/>
                  </a:lnTo>
                  <a:lnTo>
                    <a:pt x="2142049" y="2503416"/>
                  </a:lnTo>
                  <a:lnTo>
                    <a:pt x="2103340" y="2527035"/>
                  </a:lnTo>
                  <a:lnTo>
                    <a:pt x="2063796" y="2549431"/>
                  </a:lnTo>
                  <a:lnTo>
                    <a:pt x="2023444" y="2570578"/>
                  </a:lnTo>
                  <a:lnTo>
                    <a:pt x="1982312" y="2590449"/>
                  </a:lnTo>
                  <a:lnTo>
                    <a:pt x="1940427" y="2609016"/>
                  </a:lnTo>
                  <a:lnTo>
                    <a:pt x="1897818" y="2626253"/>
                  </a:lnTo>
                  <a:lnTo>
                    <a:pt x="1854510" y="2642133"/>
                  </a:lnTo>
                  <a:lnTo>
                    <a:pt x="1810532" y="2656628"/>
                  </a:lnTo>
                  <a:lnTo>
                    <a:pt x="1765912" y="2669712"/>
                  </a:lnTo>
                  <a:lnTo>
                    <a:pt x="1720677" y="2681357"/>
                  </a:lnTo>
                  <a:lnTo>
                    <a:pt x="1674855" y="2691538"/>
                  </a:lnTo>
                  <a:lnTo>
                    <a:pt x="1628472" y="2700226"/>
                  </a:lnTo>
                  <a:lnTo>
                    <a:pt x="1581557" y="2707395"/>
                  </a:lnTo>
                  <a:lnTo>
                    <a:pt x="1534138" y="2713018"/>
                  </a:lnTo>
                  <a:lnTo>
                    <a:pt x="1486241" y="2717067"/>
                  </a:lnTo>
                  <a:lnTo>
                    <a:pt x="1437894" y="2719517"/>
                  </a:lnTo>
                  <a:lnTo>
                    <a:pt x="1389126" y="2720340"/>
                  </a:lnTo>
                  <a:lnTo>
                    <a:pt x="1340358" y="2719517"/>
                  </a:lnTo>
                  <a:lnTo>
                    <a:pt x="1292012" y="2717067"/>
                  </a:lnTo>
                  <a:lnTo>
                    <a:pt x="1244115" y="2713018"/>
                  </a:lnTo>
                  <a:lnTo>
                    <a:pt x="1196696" y="2707395"/>
                  </a:lnTo>
                  <a:lnTo>
                    <a:pt x="1149782" y="2700226"/>
                  </a:lnTo>
                  <a:lnTo>
                    <a:pt x="1103400" y="2691538"/>
                  </a:lnTo>
                  <a:lnTo>
                    <a:pt x="1057578" y="2681357"/>
                  </a:lnTo>
                  <a:lnTo>
                    <a:pt x="1012343" y="2669712"/>
                  </a:lnTo>
                  <a:lnTo>
                    <a:pt x="967723" y="2656628"/>
                  </a:lnTo>
                  <a:lnTo>
                    <a:pt x="923746" y="2642133"/>
                  </a:lnTo>
                  <a:lnTo>
                    <a:pt x="880439" y="2626253"/>
                  </a:lnTo>
                  <a:lnTo>
                    <a:pt x="837829" y="2609016"/>
                  </a:lnTo>
                  <a:lnTo>
                    <a:pt x="795944" y="2590449"/>
                  </a:lnTo>
                  <a:lnTo>
                    <a:pt x="754812" y="2570578"/>
                  </a:lnTo>
                  <a:lnTo>
                    <a:pt x="714461" y="2549431"/>
                  </a:lnTo>
                  <a:lnTo>
                    <a:pt x="674917" y="2527035"/>
                  </a:lnTo>
                  <a:lnTo>
                    <a:pt x="636208" y="2503416"/>
                  </a:lnTo>
                  <a:lnTo>
                    <a:pt x="598362" y="2478601"/>
                  </a:lnTo>
                  <a:lnTo>
                    <a:pt x="561407" y="2452618"/>
                  </a:lnTo>
                  <a:lnTo>
                    <a:pt x="525369" y="2425493"/>
                  </a:lnTo>
                  <a:lnTo>
                    <a:pt x="490277" y="2397254"/>
                  </a:lnTo>
                  <a:lnTo>
                    <a:pt x="456158" y="2367927"/>
                  </a:lnTo>
                  <a:lnTo>
                    <a:pt x="423040" y="2337539"/>
                  </a:lnTo>
                  <a:lnTo>
                    <a:pt x="390950" y="2306118"/>
                  </a:lnTo>
                  <a:lnTo>
                    <a:pt x="359915" y="2273690"/>
                  </a:lnTo>
                  <a:lnTo>
                    <a:pt x="329964" y="2240283"/>
                  </a:lnTo>
                  <a:lnTo>
                    <a:pt x="301123" y="2205922"/>
                  </a:lnTo>
                  <a:lnTo>
                    <a:pt x="273421" y="2170636"/>
                  </a:lnTo>
                  <a:lnTo>
                    <a:pt x="246885" y="2134451"/>
                  </a:lnTo>
                  <a:lnTo>
                    <a:pt x="221542" y="2097394"/>
                  </a:lnTo>
                  <a:lnTo>
                    <a:pt x="197420" y="2059492"/>
                  </a:lnTo>
                  <a:lnTo>
                    <a:pt x="174547" y="2020772"/>
                  </a:lnTo>
                  <a:lnTo>
                    <a:pt x="152949" y="1981262"/>
                  </a:lnTo>
                  <a:lnTo>
                    <a:pt x="132656" y="1940987"/>
                  </a:lnTo>
                  <a:lnTo>
                    <a:pt x="113693" y="1899976"/>
                  </a:lnTo>
                  <a:lnTo>
                    <a:pt x="96089" y="1858254"/>
                  </a:lnTo>
                  <a:lnTo>
                    <a:pt x="79872" y="1815849"/>
                  </a:lnTo>
                  <a:lnTo>
                    <a:pt x="65068" y="1772789"/>
                  </a:lnTo>
                  <a:lnTo>
                    <a:pt x="51705" y="1729099"/>
                  </a:lnTo>
                  <a:lnTo>
                    <a:pt x="39812" y="1684807"/>
                  </a:lnTo>
                  <a:lnTo>
                    <a:pt x="29415" y="1639940"/>
                  </a:lnTo>
                  <a:lnTo>
                    <a:pt x="20541" y="1594525"/>
                  </a:lnTo>
                  <a:lnTo>
                    <a:pt x="13220" y="1548588"/>
                  </a:lnTo>
                  <a:lnTo>
                    <a:pt x="7477" y="1502157"/>
                  </a:lnTo>
                  <a:lnTo>
                    <a:pt x="3341" y="1455259"/>
                  </a:lnTo>
                  <a:lnTo>
                    <a:pt x="840" y="1407921"/>
                  </a:lnTo>
                  <a:lnTo>
                    <a:pt x="0" y="1360170"/>
                  </a:lnTo>
                  <a:close/>
                </a:path>
              </a:pathLst>
            </a:custGeom>
            <a:ln w="76200">
              <a:solidFill>
                <a:srgbClr val="9747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71828" y="4565904"/>
              <a:ext cx="292607" cy="6141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52928" y="4704588"/>
              <a:ext cx="268224" cy="5623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53312" y="5925312"/>
              <a:ext cx="240792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63723" y="4378452"/>
              <a:ext cx="251460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50976" y="5775960"/>
              <a:ext cx="246887" cy="5166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27987" y="5071872"/>
              <a:ext cx="240792" cy="502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543812" y="4137660"/>
              <a:ext cx="252984" cy="573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32431" y="4223004"/>
              <a:ext cx="252983" cy="5318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08304" y="4639056"/>
              <a:ext cx="231647" cy="489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43000" y="5215128"/>
              <a:ext cx="245363" cy="5166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82268" y="4503420"/>
              <a:ext cx="248412" cy="518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05612" y="4916424"/>
              <a:ext cx="245363" cy="513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45663" y="4529328"/>
              <a:ext cx="239268" cy="5059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33600" y="4546092"/>
              <a:ext cx="263651" cy="553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8576" y="5378196"/>
              <a:ext cx="246888" cy="518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19200" y="4285488"/>
              <a:ext cx="224028" cy="4678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33728" y="5169408"/>
              <a:ext cx="1477010" cy="1301750"/>
            </a:xfrm>
            <a:custGeom>
              <a:avLst/>
              <a:gdLst/>
              <a:ahLst/>
              <a:cxnLst/>
              <a:rect l="l" t="t" r="r" b="b"/>
              <a:pathLst>
                <a:path w="1477010" h="1301750">
                  <a:moveTo>
                    <a:pt x="0" y="650748"/>
                  </a:moveTo>
                  <a:lnTo>
                    <a:pt x="1703" y="606192"/>
                  </a:lnTo>
                  <a:lnTo>
                    <a:pt x="6740" y="562442"/>
                  </a:lnTo>
                  <a:lnTo>
                    <a:pt x="15001" y="519596"/>
                  </a:lnTo>
                  <a:lnTo>
                    <a:pt x="26375" y="477749"/>
                  </a:lnTo>
                  <a:lnTo>
                    <a:pt x="40753" y="436999"/>
                  </a:lnTo>
                  <a:lnTo>
                    <a:pt x="58025" y="397442"/>
                  </a:lnTo>
                  <a:lnTo>
                    <a:pt x="78080" y="359176"/>
                  </a:lnTo>
                  <a:lnTo>
                    <a:pt x="100809" y="322297"/>
                  </a:lnTo>
                  <a:lnTo>
                    <a:pt x="126102" y="286903"/>
                  </a:lnTo>
                  <a:lnTo>
                    <a:pt x="153849" y="253090"/>
                  </a:lnTo>
                  <a:lnTo>
                    <a:pt x="183940" y="220955"/>
                  </a:lnTo>
                  <a:lnTo>
                    <a:pt x="216265" y="190595"/>
                  </a:lnTo>
                  <a:lnTo>
                    <a:pt x="250713" y="162107"/>
                  </a:lnTo>
                  <a:lnTo>
                    <a:pt x="287176" y="135587"/>
                  </a:lnTo>
                  <a:lnTo>
                    <a:pt x="325542" y="111134"/>
                  </a:lnTo>
                  <a:lnTo>
                    <a:pt x="365703" y="88843"/>
                  </a:lnTo>
                  <a:lnTo>
                    <a:pt x="407548" y="68812"/>
                  </a:lnTo>
                  <a:lnTo>
                    <a:pt x="450967" y="51137"/>
                  </a:lnTo>
                  <a:lnTo>
                    <a:pt x="495850" y="35915"/>
                  </a:lnTo>
                  <a:lnTo>
                    <a:pt x="542087" y="23244"/>
                  </a:lnTo>
                  <a:lnTo>
                    <a:pt x="589568" y="13220"/>
                  </a:lnTo>
                  <a:lnTo>
                    <a:pt x="638184" y="5940"/>
                  </a:lnTo>
                  <a:lnTo>
                    <a:pt x="687823" y="1501"/>
                  </a:lnTo>
                  <a:lnTo>
                    <a:pt x="738378" y="0"/>
                  </a:lnTo>
                  <a:lnTo>
                    <a:pt x="788932" y="1501"/>
                  </a:lnTo>
                  <a:lnTo>
                    <a:pt x="838571" y="5940"/>
                  </a:lnTo>
                  <a:lnTo>
                    <a:pt x="887187" y="13220"/>
                  </a:lnTo>
                  <a:lnTo>
                    <a:pt x="934668" y="23244"/>
                  </a:lnTo>
                  <a:lnTo>
                    <a:pt x="980905" y="35915"/>
                  </a:lnTo>
                  <a:lnTo>
                    <a:pt x="1025788" y="51137"/>
                  </a:lnTo>
                  <a:lnTo>
                    <a:pt x="1069207" y="68812"/>
                  </a:lnTo>
                  <a:lnTo>
                    <a:pt x="1111052" y="88843"/>
                  </a:lnTo>
                  <a:lnTo>
                    <a:pt x="1151213" y="111134"/>
                  </a:lnTo>
                  <a:lnTo>
                    <a:pt x="1189579" y="135587"/>
                  </a:lnTo>
                  <a:lnTo>
                    <a:pt x="1226042" y="162107"/>
                  </a:lnTo>
                  <a:lnTo>
                    <a:pt x="1260490" y="190595"/>
                  </a:lnTo>
                  <a:lnTo>
                    <a:pt x="1292815" y="220955"/>
                  </a:lnTo>
                  <a:lnTo>
                    <a:pt x="1322906" y="253090"/>
                  </a:lnTo>
                  <a:lnTo>
                    <a:pt x="1350653" y="286903"/>
                  </a:lnTo>
                  <a:lnTo>
                    <a:pt x="1375946" y="322297"/>
                  </a:lnTo>
                  <a:lnTo>
                    <a:pt x="1398675" y="359176"/>
                  </a:lnTo>
                  <a:lnTo>
                    <a:pt x="1418730" y="397442"/>
                  </a:lnTo>
                  <a:lnTo>
                    <a:pt x="1436002" y="436999"/>
                  </a:lnTo>
                  <a:lnTo>
                    <a:pt x="1450380" y="477749"/>
                  </a:lnTo>
                  <a:lnTo>
                    <a:pt x="1461754" y="519596"/>
                  </a:lnTo>
                  <a:lnTo>
                    <a:pt x="1470015" y="562442"/>
                  </a:lnTo>
                  <a:lnTo>
                    <a:pt x="1475052" y="606192"/>
                  </a:lnTo>
                  <a:lnTo>
                    <a:pt x="1476756" y="650748"/>
                  </a:lnTo>
                  <a:lnTo>
                    <a:pt x="1475052" y="695302"/>
                  </a:lnTo>
                  <a:lnTo>
                    <a:pt x="1470015" y="739050"/>
                  </a:lnTo>
                  <a:lnTo>
                    <a:pt x="1461754" y="781896"/>
                  </a:lnTo>
                  <a:lnTo>
                    <a:pt x="1450380" y="823742"/>
                  </a:lnTo>
                  <a:lnTo>
                    <a:pt x="1436002" y="864491"/>
                  </a:lnTo>
                  <a:lnTo>
                    <a:pt x="1418730" y="904048"/>
                  </a:lnTo>
                  <a:lnTo>
                    <a:pt x="1398675" y="942313"/>
                  </a:lnTo>
                  <a:lnTo>
                    <a:pt x="1375946" y="979192"/>
                  </a:lnTo>
                  <a:lnTo>
                    <a:pt x="1350653" y="1014587"/>
                  </a:lnTo>
                  <a:lnTo>
                    <a:pt x="1322906" y="1048400"/>
                  </a:lnTo>
                  <a:lnTo>
                    <a:pt x="1292815" y="1080535"/>
                  </a:lnTo>
                  <a:lnTo>
                    <a:pt x="1260490" y="1110895"/>
                  </a:lnTo>
                  <a:lnTo>
                    <a:pt x="1226042" y="1139384"/>
                  </a:lnTo>
                  <a:lnTo>
                    <a:pt x="1189579" y="1165904"/>
                  </a:lnTo>
                  <a:lnTo>
                    <a:pt x="1151213" y="1190358"/>
                  </a:lnTo>
                  <a:lnTo>
                    <a:pt x="1111052" y="1212649"/>
                  </a:lnTo>
                  <a:lnTo>
                    <a:pt x="1069207" y="1232681"/>
                  </a:lnTo>
                  <a:lnTo>
                    <a:pt x="1025788" y="1250356"/>
                  </a:lnTo>
                  <a:lnTo>
                    <a:pt x="980905" y="1265578"/>
                  </a:lnTo>
                  <a:lnTo>
                    <a:pt x="934668" y="1278250"/>
                  </a:lnTo>
                  <a:lnTo>
                    <a:pt x="887187" y="1288275"/>
                  </a:lnTo>
                  <a:lnTo>
                    <a:pt x="838571" y="1295555"/>
                  </a:lnTo>
                  <a:lnTo>
                    <a:pt x="788932" y="1299994"/>
                  </a:lnTo>
                  <a:lnTo>
                    <a:pt x="738378" y="1301496"/>
                  </a:lnTo>
                  <a:lnTo>
                    <a:pt x="687823" y="1299994"/>
                  </a:lnTo>
                  <a:lnTo>
                    <a:pt x="638184" y="1295555"/>
                  </a:lnTo>
                  <a:lnTo>
                    <a:pt x="589568" y="1288275"/>
                  </a:lnTo>
                  <a:lnTo>
                    <a:pt x="542087" y="1278250"/>
                  </a:lnTo>
                  <a:lnTo>
                    <a:pt x="495850" y="1265578"/>
                  </a:lnTo>
                  <a:lnTo>
                    <a:pt x="450967" y="1250356"/>
                  </a:lnTo>
                  <a:lnTo>
                    <a:pt x="407548" y="1232681"/>
                  </a:lnTo>
                  <a:lnTo>
                    <a:pt x="365703" y="1212649"/>
                  </a:lnTo>
                  <a:lnTo>
                    <a:pt x="325542" y="1190358"/>
                  </a:lnTo>
                  <a:lnTo>
                    <a:pt x="287176" y="1165904"/>
                  </a:lnTo>
                  <a:lnTo>
                    <a:pt x="250713" y="1139384"/>
                  </a:lnTo>
                  <a:lnTo>
                    <a:pt x="216265" y="1110895"/>
                  </a:lnTo>
                  <a:lnTo>
                    <a:pt x="183940" y="1080535"/>
                  </a:lnTo>
                  <a:lnTo>
                    <a:pt x="153849" y="1048400"/>
                  </a:lnTo>
                  <a:lnTo>
                    <a:pt x="126102" y="1014587"/>
                  </a:lnTo>
                  <a:lnTo>
                    <a:pt x="100809" y="979192"/>
                  </a:lnTo>
                  <a:lnTo>
                    <a:pt x="78080" y="942313"/>
                  </a:lnTo>
                  <a:lnTo>
                    <a:pt x="58025" y="904048"/>
                  </a:lnTo>
                  <a:lnTo>
                    <a:pt x="40753" y="864491"/>
                  </a:lnTo>
                  <a:lnTo>
                    <a:pt x="26375" y="823742"/>
                  </a:lnTo>
                  <a:lnTo>
                    <a:pt x="15001" y="781896"/>
                  </a:lnTo>
                  <a:lnTo>
                    <a:pt x="6740" y="739050"/>
                  </a:lnTo>
                  <a:lnTo>
                    <a:pt x="1703" y="695302"/>
                  </a:lnTo>
                  <a:lnTo>
                    <a:pt x="0" y="650748"/>
                  </a:lnTo>
                  <a:close/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007108" y="5301996"/>
              <a:ext cx="318516" cy="3535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6128" y="5786628"/>
              <a:ext cx="286512" cy="3535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5656325" y="4040125"/>
            <a:ext cx="2853055" cy="2796540"/>
            <a:chOff x="5559552" y="3951732"/>
            <a:chExt cx="2853055" cy="2796540"/>
          </a:xfrm>
        </p:grpSpPr>
        <p:sp>
          <p:nvSpPr>
            <p:cNvPr id="70" name="object 70"/>
            <p:cNvSpPr/>
            <p:nvPr/>
          </p:nvSpPr>
          <p:spPr>
            <a:xfrm>
              <a:off x="5597652" y="3989832"/>
              <a:ext cx="2776855" cy="2720340"/>
            </a:xfrm>
            <a:custGeom>
              <a:avLst/>
              <a:gdLst/>
              <a:ahLst/>
              <a:cxnLst/>
              <a:rect l="l" t="t" r="r" b="b"/>
              <a:pathLst>
                <a:path w="2776854" h="2720340">
                  <a:moveTo>
                    <a:pt x="0" y="1360170"/>
                  </a:moveTo>
                  <a:lnTo>
                    <a:pt x="839" y="1312418"/>
                  </a:lnTo>
                  <a:lnTo>
                    <a:pt x="3339" y="1265080"/>
                  </a:lnTo>
                  <a:lnTo>
                    <a:pt x="7473" y="1218182"/>
                  </a:lnTo>
                  <a:lnTo>
                    <a:pt x="13212" y="1171751"/>
                  </a:lnTo>
                  <a:lnTo>
                    <a:pt x="20529" y="1125814"/>
                  </a:lnTo>
                  <a:lnTo>
                    <a:pt x="29396" y="1080399"/>
                  </a:lnTo>
                  <a:lnTo>
                    <a:pt x="39787" y="1035532"/>
                  </a:lnTo>
                  <a:lnTo>
                    <a:pt x="51673" y="991240"/>
                  </a:lnTo>
                  <a:lnTo>
                    <a:pt x="65027" y="947550"/>
                  </a:lnTo>
                  <a:lnTo>
                    <a:pt x="79822" y="904490"/>
                  </a:lnTo>
                  <a:lnTo>
                    <a:pt x="96030" y="862085"/>
                  </a:lnTo>
                  <a:lnTo>
                    <a:pt x="113623" y="820363"/>
                  </a:lnTo>
                  <a:lnTo>
                    <a:pt x="132574" y="779352"/>
                  </a:lnTo>
                  <a:lnTo>
                    <a:pt x="152856" y="739077"/>
                  </a:lnTo>
                  <a:lnTo>
                    <a:pt x="174440" y="699567"/>
                  </a:lnTo>
                  <a:lnTo>
                    <a:pt x="197300" y="660847"/>
                  </a:lnTo>
                  <a:lnTo>
                    <a:pt x="221407" y="622945"/>
                  </a:lnTo>
                  <a:lnTo>
                    <a:pt x="246735" y="585888"/>
                  </a:lnTo>
                  <a:lnTo>
                    <a:pt x="273256" y="549703"/>
                  </a:lnTo>
                  <a:lnTo>
                    <a:pt x="300942" y="514417"/>
                  </a:lnTo>
                  <a:lnTo>
                    <a:pt x="329766" y="480056"/>
                  </a:lnTo>
                  <a:lnTo>
                    <a:pt x="359699" y="446649"/>
                  </a:lnTo>
                  <a:lnTo>
                    <a:pt x="390716" y="414221"/>
                  </a:lnTo>
                  <a:lnTo>
                    <a:pt x="422788" y="382800"/>
                  </a:lnTo>
                  <a:lnTo>
                    <a:pt x="455887" y="352412"/>
                  </a:lnTo>
                  <a:lnTo>
                    <a:pt x="489987" y="323085"/>
                  </a:lnTo>
                  <a:lnTo>
                    <a:pt x="525059" y="294846"/>
                  </a:lnTo>
                  <a:lnTo>
                    <a:pt x="561076" y="267721"/>
                  </a:lnTo>
                  <a:lnTo>
                    <a:pt x="598011" y="241738"/>
                  </a:lnTo>
                  <a:lnTo>
                    <a:pt x="635836" y="216923"/>
                  </a:lnTo>
                  <a:lnTo>
                    <a:pt x="674523" y="193304"/>
                  </a:lnTo>
                  <a:lnTo>
                    <a:pt x="714045" y="170908"/>
                  </a:lnTo>
                  <a:lnTo>
                    <a:pt x="754375" y="149761"/>
                  </a:lnTo>
                  <a:lnTo>
                    <a:pt x="795485" y="129890"/>
                  </a:lnTo>
                  <a:lnTo>
                    <a:pt x="837347" y="111323"/>
                  </a:lnTo>
                  <a:lnTo>
                    <a:pt x="879934" y="94086"/>
                  </a:lnTo>
                  <a:lnTo>
                    <a:pt x="923219" y="78206"/>
                  </a:lnTo>
                  <a:lnTo>
                    <a:pt x="967173" y="63711"/>
                  </a:lnTo>
                  <a:lnTo>
                    <a:pt x="1011769" y="50627"/>
                  </a:lnTo>
                  <a:lnTo>
                    <a:pt x="1056981" y="38982"/>
                  </a:lnTo>
                  <a:lnTo>
                    <a:pt x="1102780" y="28801"/>
                  </a:lnTo>
                  <a:lnTo>
                    <a:pt x="1149138" y="20113"/>
                  </a:lnTo>
                  <a:lnTo>
                    <a:pt x="1196029" y="12944"/>
                  </a:lnTo>
                  <a:lnTo>
                    <a:pt x="1243424" y="7321"/>
                  </a:lnTo>
                  <a:lnTo>
                    <a:pt x="1291297" y="3272"/>
                  </a:lnTo>
                  <a:lnTo>
                    <a:pt x="1339619" y="822"/>
                  </a:lnTo>
                  <a:lnTo>
                    <a:pt x="1388364" y="0"/>
                  </a:lnTo>
                  <a:lnTo>
                    <a:pt x="1437108" y="822"/>
                  </a:lnTo>
                  <a:lnTo>
                    <a:pt x="1485430" y="3272"/>
                  </a:lnTo>
                  <a:lnTo>
                    <a:pt x="1533303" y="7321"/>
                  </a:lnTo>
                  <a:lnTo>
                    <a:pt x="1580698" y="12944"/>
                  </a:lnTo>
                  <a:lnTo>
                    <a:pt x="1627589" y="20113"/>
                  </a:lnTo>
                  <a:lnTo>
                    <a:pt x="1673947" y="28801"/>
                  </a:lnTo>
                  <a:lnTo>
                    <a:pt x="1719746" y="38982"/>
                  </a:lnTo>
                  <a:lnTo>
                    <a:pt x="1764958" y="50627"/>
                  </a:lnTo>
                  <a:lnTo>
                    <a:pt x="1809554" y="63711"/>
                  </a:lnTo>
                  <a:lnTo>
                    <a:pt x="1853508" y="78206"/>
                  </a:lnTo>
                  <a:lnTo>
                    <a:pt x="1896793" y="94086"/>
                  </a:lnTo>
                  <a:lnTo>
                    <a:pt x="1939380" y="111323"/>
                  </a:lnTo>
                  <a:lnTo>
                    <a:pt x="1981242" y="129890"/>
                  </a:lnTo>
                  <a:lnTo>
                    <a:pt x="2022352" y="149761"/>
                  </a:lnTo>
                  <a:lnTo>
                    <a:pt x="2062682" y="170908"/>
                  </a:lnTo>
                  <a:lnTo>
                    <a:pt x="2102204" y="193304"/>
                  </a:lnTo>
                  <a:lnTo>
                    <a:pt x="2140891" y="216923"/>
                  </a:lnTo>
                  <a:lnTo>
                    <a:pt x="2178716" y="241738"/>
                  </a:lnTo>
                  <a:lnTo>
                    <a:pt x="2215651" y="267721"/>
                  </a:lnTo>
                  <a:lnTo>
                    <a:pt x="2251668" y="294846"/>
                  </a:lnTo>
                  <a:lnTo>
                    <a:pt x="2286740" y="323085"/>
                  </a:lnTo>
                  <a:lnTo>
                    <a:pt x="2320840" y="352412"/>
                  </a:lnTo>
                  <a:lnTo>
                    <a:pt x="2353939" y="382800"/>
                  </a:lnTo>
                  <a:lnTo>
                    <a:pt x="2386011" y="414221"/>
                  </a:lnTo>
                  <a:lnTo>
                    <a:pt x="2417028" y="446649"/>
                  </a:lnTo>
                  <a:lnTo>
                    <a:pt x="2446961" y="480056"/>
                  </a:lnTo>
                  <a:lnTo>
                    <a:pt x="2475785" y="514417"/>
                  </a:lnTo>
                  <a:lnTo>
                    <a:pt x="2503471" y="549703"/>
                  </a:lnTo>
                  <a:lnTo>
                    <a:pt x="2529992" y="585888"/>
                  </a:lnTo>
                  <a:lnTo>
                    <a:pt x="2555320" y="622945"/>
                  </a:lnTo>
                  <a:lnTo>
                    <a:pt x="2579427" y="660847"/>
                  </a:lnTo>
                  <a:lnTo>
                    <a:pt x="2602287" y="699567"/>
                  </a:lnTo>
                  <a:lnTo>
                    <a:pt x="2623871" y="739077"/>
                  </a:lnTo>
                  <a:lnTo>
                    <a:pt x="2644153" y="779352"/>
                  </a:lnTo>
                  <a:lnTo>
                    <a:pt x="2663104" y="820363"/>
                  </a:lnTo>
                  <a:lnTo>
                    <a:pt x="2680697" y="862085"/>
                  </a:lnTo>
                  <a:lnTo>
                    <a:pt x="2696905" y="904490"/>
                  </a:lnTo>
                  <a:lnTo>
                    <a:pt x="2711700" y="947550"/>
                  </a:lnTo>
                  <a:lnTo>
                    <a:pt x="2725054" y="991240"/>
                  </a:lnTo>
                  <a:lnTo>
                    <a:pt x="2736940" y="1035532"/>
                  </a:lnTo>
                  <a:lnTo>
                    <a:pt x="2747331" y="1080399"/>
                  </a:lnTo>
                  <a:lnTo>
                    <a:pt x="2756198" y="1125814"/>
                  </a:lnTo>
                  <a:lnTo>
                    <a:pt x="2763515" y="1171751"/>
                  </a:lnTo>
                  <a:lnTo>
                    <a:pt x="2769254" y="1218182"/>
                  </a:lnTo>
                  <a:lnTo>
                    <a:pt x="2773388" y="1265080"/>
                  </a:lnTo>
                  <a:lnTo>
                    <a:pt x="2775888" y="1312418"/>
                  </a:lnTo>
                  <a:lnTo>
                    <a:pt x="2776728" y="1360170"/>
                  </a:lnTo>
                  <a:lnTo>
                    <a:pt x="2775888" y="1407921"/>
                  </a:lnTo>
                  <a:lnTo>
                    <a:pt x="2773388" y="1455259"/>
                  </a:lnTo>
                  <a:lnTo>
                    <a:pt x="2769254" y="1502157"/>
                  </a:lnTo>
                  <a:lnTo>
                    <a:pt x="2763515" y="1548588"/>
                  </a:lnTo>
                  <a:lnTo>
                    <a:pt x="2756198" y="1594525"/>
                  </a:lnTo>
                  <a:lnTo>
                    <a:pt x="2747331" y="1639940"/>
                  </a:lnTo>
                  <a:lnTo>
                    <a:pt x="2736940" y="1684807"/>
                  </a:lnTo>
                  <a:lnTo>
                    <a:pt x="2725054" y="1729099"/>
                  </a:lnTo>
                  <a:lnTo>
                    <a:pt x="2711700" y="1772789"/>
                  </a:lnTo>
                  <a:lnTo>
                    <a:pt x="2696905" y="1815849"/>
                  </a:lnTo>
                  <a:lnTo>
                    <a:pt x="2680697" y="1858254"/>
                  </a:lnTo>
                  <a:lnTo>
                    <a:pt x="2663104" y="1899976"/>
                  </a:lnTo>
                  <a:lnTo>
                    <a:pt x="2644153" y="1940987"/>
                  </a:lnTo>
                  <a:lnTo>
                    <a:pt x="2623871" y="1981262"/>
                  </a:lnTo>
                  <a:lnTo>
                    <a:pt x="2602287" y="2020772"/>
                  </a:lnTo>
                  <a:lnTo>
                    <a:pt x="2579427" y="2059492"/>
                  </a:lnTo>
                  <a:lnTo>
                    <a:pt x="2555320" y="2097394"/>
                  </a:lnTo>
                  <a:lnTo>
                    <a:pt x="2529992" y="2134451"/>
                  </a:lnTo>
                  <a:lnTo>
                    <a:pt x="2503471" y="2170636"/>
                  </a:lnTo>
                  <a:lnTo>
                    <a:pt x="2475785" y="2205922"/>
                  </a:lnTo>
                  <a:lnTo>
                    <a:pt x="2446961" y="2240283"/>
                  </a:lnTo>
                  <a:lnTo>
                    <a:pt x="2417028" y="2273690"/>
                  </a:lnTo>
                  <a:lnTo>
                    <a:pt x="2386011" y="2306118"/>
                  </a:lnTo>
                  <a:lnTo>
                    <a:pt x="2353939" y="2337539"/>
                  </a:lnTo>
                  <a:lnTo>
                    <a:pt x="2320840" y="2367927"/>
                  </a:lnTo>
                  <a:lnTo>
                    <a:pt x="2286740" y="2397254"/>
                  </a:lnTo>
                  <a:lnTo>
                    <a:pt x="2251668" y="2425493"/>
                  </a:lnTo>
                  <a:lnTo>
                    <a:pt x="2215651" y="2452618"/>
                  </a:lnTo>
                  <a:lnTo>
                    <a:pt x="2178716" y="2478601"/>
                  </a:lnTo>
                  <a:lnTo>
                    <a:pt x="2140891" y="2503416"/>
                  </a:lnTo>
                  <a:lnTo>
                    <a:pt x="2102204" y="2527035"/>
                  </a:lnTo>
                  <a:lnTo>
                    <a:pt x="2062682" y="2549431"/>
                  </a:lnTo>
                  <a:lnTo>
                    <a:pt x="2022352" y="2570578"/>
                  </a:lnTo>
                  <a:lnTo>
                    <a:pt x="1981242" y="2590449"/>
                  </a:lnTo>
                  <a:lnTo>
                    <a:pt x="1939380" y="2609016"/>
                  </a:lnTo>
                  <a:lnTo>
                    <a:pt x="1896793" y="2626253"/>
                  </a:lnTo>
                  <a:lnTo>
                    <a:pt x="1853508" y="2642133"/>
                  </a:lnTo>
                  <a:lnTo>
                    <a:pt x="1809554" y="2656628"/>
                  </a:lnTo>
                  <a:lnTo>
                    <a:pt x="1764958" y="2669712"/>
                  </a:lnTo>
                  <a:lnTo>
                    <a:pt x="1719746" y="2681357"/>
                  </a:lnTo>
                  <a:lnTo>
                    <a:pt x="1673947" y="2691538"/>
                  </a:lnTo>
                  <a:lnTo>
                    <a:pt x="1627589" y="2700226"/>
                  </a:lnTo>
                  <a:lnTo>
                    <a:pt x="1580698" y="2707395"/>
                  </a:lnTo>
                  <a:lnTo>
                    <a:pt x="1533303" y="2713018"/>
                  </a:lnTo>
                  <a:lnTo>
                    <a:pt x="1485430" y="2717067"/>
                  </a:lnTo>
                  <a:lnTo>
                    <a:pt x="1437108" y="2719517"/>
                  </a:lnTo>
                  <a:lnTo>
                    <a:pt x="1388364" y="2720340"/>
                  </a:lnTo>
                  <a:lnTo>
                    <a:pt x="1339619" y="2719517"/>
                  </a:lnTo>
                  <a:lnTo>
                    <a:pt x="1291297" y="2717067"/>
                  </a:lnTo>
                  <a:lnTo>
                    <a:pt x="1243424" y="2713018"/>
                  </a:lnTo>
                  <a:lnTo>
                    <a:pt x="1196029" y="2707395"/>
                  </a:lnTo>
                  <a:lnTo>
                    <a:pt x="1149138" y="2700226"/>
                  </a:lnTo>
                  <a:lnTo>
                    <a:pt x="1102780" y="2691538"/>
                  </a:lnTo>
                  <a:lnTo>
                    <a:pt x="1056981" y="2681357"/>
                  </a:lnTo>
                  <a:lnTo>
                    <a:pt x="1011769" y="2669712"/>
                  </a:lnTo>
                  <a:lnTo>
                    <a:pt x="967173" y="2656628"/>
                  </a:lnTo>
                  <a:lnTo>
                    <a:pt x="923219" y="2642133"/>
                  </a:lnTo>
                  <a:lnTo>
                    <a:pt x="879934" y="2626253"/>
                  </a:lnTo>
                  <a:lnTo>
                    <a:pt x="837347" y="2609016"/>
                  </a:lnTo>
                  <a:lnTo>
                    <a:pt x="795485" y="2590449"/>
                  </a:lnTo>
                  <a:lnTo>
                    <a:pt x="754375" y="2570578"/>
                  </a:lnTo>
                  <a:lnTo>
                    <a:pt x="714045" y="2549431"/>
                  </a:lnTo>
                  <a:lnTo>
                    <a:pt x="674523" y="2527035"/>
                  </a:lnTo>
                  <a:lnTo>
                    <a:pt x="635836" y="2503416"/>
                  </a:lnTo>
                  <a:lnTo>
                    <a:pt x="598011" y="2478601"/>
                  </a:lnTo>
                  <a:lnTo>
                    <a:pt x="561076" y="2452618"/>
                  </a:lnTo>
                  <a:lnTo>
                    <a:pt x="525059" y="2425493"/>
                  </a:lnTo>
                  <a:lnTo>
                    <a:pt x="489987" y="2397254"/>
                  </a:lnTo>
                  <a:lnTo>
                    <a:pt x="455887" y="2367927"/>
                  </a:lnTo>
                  <a:lnTo>
                    <a:pt x="422788" y="2337539"/>
                  </a:lnTo>
                  <a:lnTo>
                    <a:pt x="390716" y="2306118"/>
                  </a:lnTo>
                  <a:lnTo>
                    <a:pt x="359699" y="2273690"/>
                  </a:lnTo>
                  <a:lnTo>
                    <a:pt x="329766" y="2240283"/>
                  </a:lnTo>
                  <a:lnTo>
                    <a:pt x="300942" y="2205922"/>
                  </a:lnTo>
                  <a:lnTo>
                    <a:pt x="273256" y="2170636"/>
                  </a:lnTo>
                  <a:lnTo>
                    <a:pt x="246735" y="2134451"/>
                  </a:lnTo>
                  <a:lnTo>
                    <a:pt x="221407" y="2097394"/>
                  </a:lnTo>
                  <a:lnTo>
                    <a:pt x="197300" y="2059492"/>
                  </a:lnTo>
                  <a:lnTo>
                    <a:pt x="174440" y="2020772"/>
                  </a:lnTo>
                  <a:lnTo>
                    <a:pt x="152856" y="1981262"/>
                  </a:lnTo>
                  <a:lnTo>
                    <a:pt x="132574" y="1940987"/>
                  </a:lnTo>
                  <a:lnTo>
                    <a:pt x="113623" y="1899976"/>
                  </a:lnTo>
                  <a:lnTo>
                    <a:pt x="96030" y="1858254"/>
                  </a:lnTo>
                  <a:lnTo>
                    <a:pt x="79822" y="1815849"/>
                  </a:lnTo>
                  <a:lnTo>
                    <a:pt x="65027" y="1772789"/>
                  </a:lnTo>
                  <a:lnTo>
                    <a:pt x="51673" y="1729099"/>
                  </a:lnTo>
                  <a:lnTo>
                    <a:pt x="39787" y="1684807"/>
                  </a:lnTo>
                  <a:lnTo>
                    <a:pt x="29396" y="1639940"/>
                  </a:lnTo>
                  <a:lnTo>
                    <a:pt x="20529" y="1594525"/>
                  </a:lnTo>
                  <a:lnTo>
                    <a:pt x="13212" y="1548588"/>
                  </a:lnTo>
                  <a:lnTo>
                    <a:pt x="7473" y="1502157"/>
                  </a:lnTo>
                  <a:lnTo>
                    <a:pt x="3339" y="1455259"/>
                  </a:lnTo>
                  <a:lnTo>
                    <a:pt x="839" y="1407921"/>
                  </a:lnTo>
                  <a:lnTo>
                    <a:pt x="0" y="1360170"/>
                  </a:lnTo>
                  <a:close/>
                </a:path>
              </a:pathLst>
            </a:custGeom>
            <a:ln w="76199">
              <a:solidFill>
                <a:srgbClr val="9747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194804" y="4981956"/>
              <a:ext cx="292607" cy="6141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48956" y="5320284"/>
              <a:ext cx="269748" cy="5638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482840" y="5978652"/>
              <a:ext cx="240792" cy="505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56348" y="4363212"/>
              <a:ext cx="251459" cy="5257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80632" y="6080760"/>
              <a:ext cx="246888" cy="5166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376416" y="4934712"/>
              <a:ext cx="239267" cy="5029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536436" y="4122420"/>
              <a:ext cx="252983" cy="573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72884" y="4072128"/>
              <a:ext cx="184403" cy="390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899404" y="4625340"/>
              <a:ext cx="233172" cy="489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49924" y="5632704"/>
              <a:ext cx="245363" cy="5166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150608" y="5777483"/>
              <a:ext cx="248411" cy="518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58000" y="5500116"/>
              <a:ext cx="245364" cy="513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677912" y="4721352"/>
              <a:ext cx="239268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833616" y="4835652"/>
              <a:ext cx="263651" cy="5516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899404" y="5271516"/>
              <a:ext cx="246887" cy="518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211824" y="4271772"/>
              <a:ext cx="222503" cy="4678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950964" y="4482084"/>
              <a:ext cx="358140" cy="3962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431280" y="5330952"/>
              <a:ext cx="345948" cy="4267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036564" y="4954524"/>
              <a:ext cx="358139" cy="3962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880860" y="6050280"/>
              <a:ext cx="345948" cy="4267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932420" y="5012436"/>
              <a:ext cx="345948" cy="4267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395223" y="3582324"/>
            <a:ext cx="285800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rlito"/>
                <a:cs typeface="Carlito"/>
              </a:rPr>
              <a:t>INTEGRĀC</a:t>
            </a:r>
            <a:r>
              <a:rPr lang="lv-LV" sz="2800" b="1" spc="-20" dirty="0">
                <a:latin typeface="Carlito"/>
                <a:cs typeface="Carlito"/>
              </a:rPr>
              <a:t>IJA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499353" y="3578861"/>
            <a:ext cx="24477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rlito"/>
                <a:cs typeface="Carlito"/>
              </a:rPr>
              <a:t>IEKĻAUŠANA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000755" y="571500"/>
            <a:ext cx="231648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4884" y="2071116"/>
            <a:ext cx="231647" cy="505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001000" y="2286000"/>
            <a:ext cx="213359" cy="446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72756" y="2214372"/>
            <a:ext cx="213359" cy="448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8" name="object 98"/>
          <p:cNvGrpSpPr/>
          <p:nvPr/>
        </p:nvGrpSpPr>
        <p:grpSpPr>
          <a:xfrm>
            <a:off x="2214372" y="5430011"/>
            <a:ext cx="664845" cy="931544"/>
            <a:chOff x="2214372" y="5430011"/>
            <a:chExt cx="664845" cy="931544"/>
          </a:xfrm>
        </p:grpSpPr>
        <p:sp>
          <p:nvSpPr>
            <p:cNvPr id="99" name="object 99"/>
            <p:cNvSpPr/>
            <p:nvPr/>
          </p:nvSpPr>
          <p:spPr>
            <a:xfrm>
              <a:off x="2214372" y="5858255"/>
              <a:ext cx="239268" cy="502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70988" y="5430011"/>
              <a:ext cx="307848" cy="6416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9345" y="461899"/>
            <a:ext cx="2840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9" dirty="0"/>
              <a:t>Lielā</a:t>
            </a:r>
            <a:r>
              <a:rPr sz="4400" spc="-300" dirty="0"/>
              <a:t> </a:t>
            </a:r>
            <a:r>
              <a:rPr sz="4400" spc="-175" dirty="0"/>
              <a:t>higiēna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96596" y="1447800"/>
            <a:ext cx="3417526" cy="2092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255371" y="3361945"/>
            <a:ext cx="5632997" cy="3496055"/>
            <a:chOff x="3292438" y="932678"/>
            <a:chExt cx="5632997" cy="3496055"/>
          </a:xfrm>
        </p:grpSpPr>
        <p:sp>
          <p:nvSpPr>
            <p:cNvPr id="5" name="object 5"/>
            <p:cNvSpPr/>
            <p:nvPr/>
          </p:nvSpPr>
          <p:spPr>
            <a:xfrm>
              <a:off x="3292438" y="1144523"/>
              <a:ext cx="2848389" cy="30723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09667" y="932678"/>
              <a:ext cx="2715768" cy="34960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96596" y="3985260"/>
            <a:ext cx="2562415" cy="24642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08336" y="1149350"/>
            <a:ext cx="1780032" cy="2561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82" y="1289115"/>
            <a:ext cx="2284675" cy="228467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1460" marR="5080" indent="-2515235">
              <a:lnSpc>
                <a:spcPct val="100000"/>
              </a:lnSpc>
              <a:spcBef>
                <a:spcPts val="95"/>
              </a:spcBef>
            </a:pPr>
            <a:r>
              <a:rPr spc="-200" dirty="0"/>
              <a:t>Produktīvās </a:t>
            </a:r>
            <a:r>
              <a:rPr spc="-105" dirty="0"/>
              <a:t>aktivitātes </a:t>
            </a:r>
            <a:r>
              <a:rPr spc="430" dirty="0"/>
              <a:t>/</a:t>
            </a:r>
            <a:r>
              <a:rPr spc="-360" dirty="0"/>
              <a:t> </a:t>
            </a:r>
            <a:r>
              <a:rPr spc="-175" dirty="0"/>
              <a:t>brīvā </a:t>
            </a:r>
            <a:r>
              <a:rPr spc="-170" dirty="0"/>
              <a:t>laika  </a:t>
            </a:r>
            <a:r>
              <a:rPr spc="-105" dirty="0"/>
              <a:t>aktivitātes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5120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lv-LV" sz="3200" dirty="0">
                <a:latin typeface="Arial"/>
                <a:cs typeface="Arial"/>
              </a:rPr>
              <a:t>Darba drošība un ergonomika: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31786"/>
            <a:ext cx="4131081" cy="221457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795" y="2087620"/>
            <a:ext cx="4030086" cy="2533197"/>
          </a:xfrm>
          <a:prstGeom prst="rect">
            <a:avLst/>
          </a:prstGeom>
          <a:noFill/>
        </p:spPr>
      </p:pic>
      <p:pic>
        <p:nvPicPr>
          <p:cNvPr id="7" name="Picture 2" descr="celša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4400" y="2113169"/>
            <a:ext cx="3286116" cy="469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19295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1460" marR="5080" indent="-2515235">
              <a:lnSpc>
                <a:spcPct val="100000"/>
              </a:lnSpc>
              <a:spcBef>
                <a:spcPts val="95"/>
              </a:spcBef>
            </a:pPr>
            <a:r>
              <a:rPr spc="-200" dirty="0"/>
              <a:t>Produktīvās </a:t>
            </a:r>
            <a:r>
              <a:rPr spc="-105" dirty="0"/>
              <a:t>aktivitātes </a:t>
            </a:r>
            <a:r>
              <a:rPr spc="430" dirty="0"/>
              <a:t>/</a:t>
            </a:r>
            <a:r>
              <a:rPr spc="-360" dirty="0"/>
              <a:t> </a:t>
            </a:r>
            <a:r>
              <a:rPr spc="-175" dirty="0"/>
              <a:t>brīvā </a:t>
            </a:r>
            <a:r>
              <a:rPr spc="-170" dirty="0"/>
              <a:t>laika  </a:t>
            </a:r>
            <a:r>
              <a:rPr spc="-105" dirty="0"/>
              <a:t>aktivitātes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5120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lv-LV" sz="3200" dirty="0">
                <a:latin typeface="Arial"/>
                <a:cs typeface="Arial"/>
              </a:rPr>
              <a:t>Darba drošība un ergonomika: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8" name="Picture 2" descr="C:\Users\Viesis\Desktop\Smagumu celša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4428" y="2209800"/>
            <a:ext cx="4066539" cy="4095769"/>
          </a:xfrm>
          <a:prstGeom prst="rect">
            <a:avLst/>
          </a:prstGeom>
          <a:noFill/>
        </p:spPr>
      </p:pic>
      <p:pic>
        <p:nvPicPr>
          <p:cNvPr id="9" name="Picture 10" descr="Attēlu rezultāti vaicājumam “Back support orthosis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209800"/>
            <a:ext cx="3214710" cy="3214710"/>
          </a:xfrm>
          <a:prstGeom prst="rect">
            <a:avLst/>
          </a:prstGeom>
          <a:noFill/>
        </p:spPr>
      </p:pic>
      <p:pic>
        <p:nvPicPr>
          <p:cNvPr id="10" name="Picture 6" descr="Saistīts attē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6974" y="4342414"/>
            <a:ext cx="2357454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04897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1460" marR="5080" indent="-2515235">
              <a:lnSpc>
                <a:spcPct val="100000"/>
              </a:lnSpc>
              <a:spcBef>
                <a:spcPts val="95"/>
              </a:spcBef>
            </a:pPr>
            <a:r>
              <a:rPr spc="-200" dirty="0"/>
              <a:t>Produktīvās </a:t>
            </a:r>
            <a:r>
              <a:rPr spc="-105" dirty="0"/>
              <a:t>aktivitātes </a:t>
            </a:r>
            <a:r>
              <a:rPr spc="430" dirty="0"/>
              <a:t>/</a:t>
            </a:r>
            <a:r>
              <a:rPr spc="-360" dirty="0"/>
              <a:t> </a:t>
            </a:r>
            <a:r>
              <a:rPr spc="-175" dirty="0"/>
              <a:t>brīvā </a:t>
            </a:r>
            <a:r>
              <a:rPr spc="-170" dirty="0"/>
              <a:t>laika  </a:t>
            </a:r>
            <a:r>
              <a:rPr spc="-105" dirty="0"/>
              <a:t>aktivitātes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512050" cy="19960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80" dirty="0">
                <a:cs typeface="Arial"/>
              </a:rPr>
              <a:t>Darba </a:t>
            </a:r>
            <a:r>
              <a:rPr sz="3200" spc="-170" dirty="0">
                <a:cs typeface="Arial"/>
              </a:rPr>
              <a:t>uzdevumus, </a:t>
            </a:r>
            <a:r>
              <a:rPr sz="3200" spc="-145" dirty="0">
                <a:cs typeface="Arial"/>
              </a:rPr>
              <a:t>kuros </a:t>
            </a:r>
            <a:r>
              <a:rPr sz="3200" spc="-165" dirty="0">
                <a:cs typeface="Arial"/>
              </a:rPr>
              <a:t>nepieciešama </a:t>
            </a:r>
            <a:r>
              <a:rPr sz="3200" spc="-240" dirty="0">
                <a:cs typeface="Arial"/>
              </a:rPr>
              <a:t>sīkā  </a:t>
            </a:r>
            <a:r>
              <a:rPr sz="3200" spc="-70" dirty="0">
                <a:cs typeface="Arial"/>
              </a:rPr>
              <a:t>motorika </a:t>
            </a:r>
            <a:r>
              <a:rPr sz="3200" spc="-100" dirty="0">
                <a:cs typeface="Arial"/>
              </a:rPr>
              <a:t>un </a:t>
            </a:r>
            <a:r>
              <a:rPr sz="3200" spc="-210" dirty="0">
                <a:cs typeface="Arial"/>
              </a:rPr>
              <a:t>sīko </a:t>
            </a:r>
            <a:r>
              <a:rPr sz="3200" spc="-120" dirty="0">
                <a:cs typeface="Arial"/>
              </a:rPr>
              <a:t>kustību </a:t>
            </a:r>
            <a:r>
              <a:rPr sz="3200" spc="-150" dirty="0">
                <a:cs typeface="Arial"/>
              </a:rPr>
              <a:t>organizācija </a:t>
            </a:r>
            <a:r>
              <a:rPr sz="3200" spc="-65" dirty="0">
                <a:cs typeface="Arial"/>
              </a:rPr>
              <a:t>veikt  </a:t>
            </a:r>
            <a:r>
              <a:rPr sz="3200" spc="-220" dirty="0" err="1">
                <a:cs typeface="Arial"/>
              </a:rPr>
              <a:t>sēdus</a:t>
            </a:r>
            <a:r>
              <a:rPr sz="3200" spc="-175" dirty="0">
                <a:cs typeface="Arial"/>
              </a:rPr>
              <a:t> </a:t>
            </a:r>
            <a:r>
              <a:rPr sz="3200" spc="-125" dirty="0" err="1">
                <a:cs typeface="Arial"/>
              </a:rPr>
              <a:t>stāvoklī</a:t>
            </a:r>
            <a:r>
              <a:rPr lang="lv-LV" sz="3200" spc="-125" dirty="0">
                <a:cs typeface="Arial"/>
              </a:rPr>
              <a:t>, virsma krūšu augstumā</a:t>
            </a:r>
            <a:r>
              <a:rPr sz="3200" spc="-125" dirty="0">
                <a:cs typeface="Arial"/>
              </a:rPr>
              <a:t>;</a:t>
            </a:r>
            <a:endParaRPr lang="lv-LV" sz="3200" spc="-125" dirty="0"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endParaRPr sz="3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73831"/>
            <a:ext cx="4304393" cy="2306929"/>
          </a:xfrm>
          <a:prstGeom prst="rect">
            <a:avLst/>
          </a:prstGeom>
        </p:spPr>
      </p:pic>
      <p:pic>
        <p:nvPicPr>
          <p:cNvPr id="5" name="Picture 4" descr="http://www.optometrija.lv/ergonomika_clip_image002_0000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42036" y="3200400"/>
            <a:ext cx="35052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1460" marR="5080" indent="-2515235">
              <a:lnSpc>
                <a:spcPct val="100000"/>
              </a:lnSpc>
              <a:spcBef>
                <a:spcPts val="95"/>
              </a:spcBef>
            </a:pPr>
            <a:r>
              <a:rPr spc="-200" dirty="0"/>
              <a:t>Produktīvās </a:t>
            </a:r>
            <a:r>
              <a:rPr spc="-105" dirty="0"/>
              <a:t>aktivitātes </a:t>
            </a:r>
            <a:r>
              <a:rPr spc="430" dirty="0"/>
              <a:t>/</a:t>
            </a:r>
            <a:r>
              <a:rPr spc="-360" dirty="0"/>
              <a:t> </a:t>
            </a:r>
            <a:r>
              <a:rPr spc="-175" dirty="0"/>
              <a:t>brīvā </a:t>
            </a:r>
            <a:r>
              <a:rPr spc="-170" dirty="0"/>
              <a:t>laika  </a:t>
            </a:r>
            <a:r>
              <a:rPr spc="-105" dirty="0"/>
              <a:t>aktivitātes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512050" cy="19960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80" dirty="0">
                <a:cs typeface="Arial"/>
              </a:rPr>
              <a:t>Darba </a:t>
            </a:r>
            <a:r>
              <a:rPr sz="3200" spc="-170" dirty="0">
                <a:cs typeface="Arial"/>
              </a:rPr>
              <a:t>uzdevumus, </a:t>
            </a:r>
            <a:r>
              <a:rPr sz="3200" spc="-145" dirty="0" err="1">
                <a:cs typeface="Arial"/>
              </a:rPr>
              <a:t>kuros</a:t>
            </a:r>
            <a:r>
              <a:rPr sz="3200" spc="-145" dirty="0">
                <a:cs typeface="Arial"/>
              </a:rPr>
              <a:t> </a:t>
            </a:r>
            <a:r>
              <a:rPr sz="3200" spc="-165" dirty="0" err="1">
                <a:cs typeface="Arial"/>
              </a:rPr>
              <a:t>nepieciešam</a:t>
            </a:r>
            <a:r>
              <a:rPr lang="lv-LV" sz="3200" spc="-165" dirty="0">
                <a:cs typeface="Arial"/>
              </a:rPr>
              <a:t>s lielāks spēks veikt stāvus pozīcijā, virsma pēc iespējas zemāk.</a:t>
            </a:r>
            <a:endParaRPr lang="lv-LV" sz="3200" spc="-125" dirty="0"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endParaRPr sz="3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792119"/>
            <a:ext cx="486179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58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1460" marR="5080" indent="-2515235">
              <a:lnSpc>
                <a:spcPct val="100000"/>
              </a:lnSpc>
              <a:spcBef>
                <a:spcPts val="95"/>
              </a:spcBef>
            </a:pPr>
            <a:r>
              <a:rPr spc="-200" dirty="0"/>
              <a:t>Produktīvās </a:t>
            </a:r>
            <a:r>
              <a:rPr spc="-105" dirty="0"/>
              <a:t>aktivitātes </a:t>
            </a:r>
            <a:r>
              <a:rPr spc="430" dirty="0"/>
              <a:t>/</a:t>
            </a:r>
            <a:r>
              <a:rPr spc="-360" dirty="0"/>
              <a:t> </a:t>
            </a:r>
            <a:r>
              <a:rPr spc="-175" dirty="0"/>
              <a:t>brīvā </a:t>
            </a:r>
            <a:r>
              <a:rPr spc="-170" dirty="0"/>
              <a:t>laika  </a:t>
            </a:r>
            <a:r>
              <a:rPr spc="-105" dirty="0"/>
              <a:t>aktivitātes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512050" cy="45993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spc="-180" dirty="0">
                <a:cs typeface="Arial"/>
              </a:rPr>
              <a:t>D</a:t>
            </a:r>
            <a:r>
              <a:rPr lang="lv-LV" sz="3200" spc="-180" dirty="0">
                <a:cs typeface="Arial"/>
              </a:rPr>
              <a:t>ozēt aktivitātes veikšanu (laiks, reižu skaits u.c.);</a:t>
            </a:r>
          </a:p>
          <a:p>
            <a:pPr marL="469900" marR="5080" indent="-45720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lv-LV" sz="3200" spc="-180" dirty="0">
                <a:cs typeface="Arial"/>
              </a:rPr>
              <a:t>Nodrošināt maksimālu iecietību pret kļūdām;</a:t>
            </a: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lv-LV" sz="3200" spc="-190" dirty="0">
                <a:cs typeface="Arial"/>
              </a:rPr>
              <a:t>Vairāk </a:t>
            </a:r>
            <a:r>
              <a:rPr lang="lv-LV" sz="3200" spc="-130" dirty="0">
                <a:cs typeface="Arial"/>
              </a:rPr>
              <a:t>organizēt </a:t>
            </a:r>
            <a:r>
              <a:rPr lang="lv-LV" sz="3200" spc="-180" dirty="0">
                <a:cs typeface="Arial"/>
              </a:rPr>
              <a:t>pēc </a:t>
            </a:r>
            <a:r>
              <a:rPr lang="lv-LV" sz="3200" spc="-45" dirty="0">
                <a:cs typeface="Arial"/>
              </a:rPr>
              <a:t>strukturētiem </a:t>
            </a:r>
            <a:r>
              <a:rPr lang="lv-LV" sz="3200" spc="-120" dirty="0">
                <a:cs typeface="Arial"/>
              </a:rPr>
              <a:t>scenārijiem  </a:t>
            </a:r>
            <a:r>
              <a:rPr lang="lv-LV" sz="3200" spc="-150" dirty="0">
                <a:cs typeface="Arial"/>
              </a:rPr>
              <a:t>(Pielāgota </a:t>
            </a:r>
            <a:r>
              <a:rPr lang="lv-LV" sz="3200" spc="-135" dirty="0">
                <a:cs typeface="Arial"/>
              </a:rPr>
              <a:t>darba </a:t>
            </a:r>
            <a:r>
              <a:rPr lang="lv-LV" sz="3200" spc="-85" dirty="0">
                <a:cs typeface="Arial"/>
              </a:rPr>
              <a:t>vieta </a:t>
            </a:r>
            <a:r>
              <a:rPr lang="lv-LV" sz="3200" spc="-185" dirty="0">
                <a:cs typeface="Arial"/>
              </a:rPr>
              <a:t>– </a:t>
            </a:r>
            <a:r>
              <a:rPr lang="lv-LV" sz="3200" spc="-210" dirty="0">
                <a:cs typeface="Arial"/>
              </a:rPr>
              <a:t>sasniedzamības </a:t>
            </a:r>
            <a:r>
              <a:rPr lang="lv-LV" sz="3200" spc="-220" dirty="0">
                <a:cs typeface="Arial"/>
              </a:rPr>
              <a:t>zonas,  </a:t>
            </a:r>
            <a:r>
              <a:rPr lang="lv-LV" sz="3200" spc="-120" dirty="0">
                <a:cs typeface="Arial"/>
              </a:rPr>
              <a:t>pielāgots </a:t>
            </a:r>
            <a:r>
              <a:rPr lang="lv-LV" sz="3200" spc="-135" dirty="0">
                <a:cs typeface="Arial"/>
              </a:rPr>
              <a:t>darba </a:t>
            </a:r>
            <a:r>
              <a:rPr lang="lv-LV" sz="3200" spc="-120" dirty="0">
                <a:cs typeface="Arial"/>
              </a:rPr>
              <a:t>inventārs, </a:t>
            </a:r>
            <a:r>
              <a:rPr lang="lv-LV" sz="3200" spc="-110" dirty="0">
                <a:cs typeface="Arial"/>
              </a:rPr>
              <a:t>pielāgota </a:t>
            </a:r>
            <a:r>
              <a:rPr lang="lv-LV" sz="3200" spc="-135" dirty="0">
                <a:cs typeface="Arial"/>
              </a:rPr>
              <a:t>darba  </a:t>
            </a:r>
            <a:r>
              <a:rPr lang="lv-LV" sz="3200" spc="-10" dirty="0">
                <a:cs typeface="Carlito"/>
              </a:rPr>
              <a:t>vieta.c.);</a:t>
            </a:r>
            <a:endParaRPr lang="lv-LV" sz="3200" dirty="0"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lv-LV" sz="3200" spc="-325" dirty="0">
                <a:cs typeface="Arial"/>
              </a:rPr>
              <a:t>Pēc  </a:t>
            </a:r>
            <a:r>
              <a:rPr lang="lv-LV" sz="3200" spc="-170" dirty="0">
                <a:cs typeface="Arial"/>
              </a:rPr>
              <a:t>iespējas </a:t>
            </a:r>
            <a:r>
              <a:rPr lang="lv-LV" sz="3200" spc="-235" dirty="0">
                <a:cs typeface="Arial"/>
              </a:rPr>
              <a:t>dažādākās</a:t>
            </a:r>
            <a:r>
              <a:rPr lang="lv-LV" sz="3200" spc="5" dirty="0">
                <a:cs typeface="Arial"/>
              </a:rPr>
              <a:t> </a:t>
            </a:r>
            <a:r>
              <a:rPr lang="lv-LV" sz="3200" spc="-215" dirty="0">
                <a:cs typeface="Arial"/>
              </a:rPr>
              <a:t>pozās.</a:t>
            </a:r>
            <a:endParaRPr lang="lv-LV" sz="3200" dirty="0"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endParaRPr lang="lv-LV" sz="3200" spc="-12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4114800"/>
            <a:ext cx="3649979" cy="2427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9672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pc="-105" dirty="0"/>
              <a:t>Valsts apmaksātie tehniskie palīglīdzekļi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064" y="1608785"/>
            <a:ext cx="8103870" cy="861774"/>
          </a:xfrm>
        </p:spPr>
        <p:txBody>
          <a:bodyPr/>
          <a:lstStyle/>
          <a:p>
            <a:pPr algn="ctr"/>
            <a:r>
              <a:rPr lang="lv-LV" sz="2800" dirty="0">
                <a:latin typeface="+mn-lt"/>
              </a:rPr>
              <a:t>MK noteikumi Nr 1474 ‘</a:t>
            </a:r>
            <a:r>
              <a:rPr lang="lv-LV" sz="2800" i="1" dirty="0">
                <a:latin typeface="+mn-lt"/>
              </a:rPr>
              <a:t>’Tehnisko palīglīdzekļu noteikumi</a:t>
            </a:r>
            <a:r>
              <a:rPr lang="lv-LV" sz="2800" dirty="0">
                <a:latin typeface="+mn-lt"/>
              </a:rPr>
              <a:t>‘’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2819400" cy="1730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48200"/>
            <a:ext cx="2712554" cy="1996440"/>
          </a:xfrm>
          <a:prstGeom prst="rect">
            <a:avLst/>
          </a:prstGeom>
        </p:spPr>
      </p:pic>
      <p:pic>
        <p:nvPicPr>
          <p:cNvPr id="7" name="Picture 2" descr="Attēlu rezultāti vaicājumam “Ortozes mugurkaula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0064" y="2488967"/>
            <a:ext cx="2066947" cy="206694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91" y="2189993"/>
            <a:ext cx="2505821" cy="2505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16" y="4364371"/>
            <a:ext cx="2705088" cy="2705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6" y="4364371"/>
            <a:ext cx="2433454" cy="24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589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0580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1460" marR="5080" indent="-2515235" algn="ctr">
              <a:lnSpc>
                <a:spcPct val="100000"/>
              </a:lnSpc>
              <a:spcBef>
                <a:spcPts val="95"/>
              </a:spcBef>
            </a:pPr>
            <a:r>
              <a:rPr lang="lv-LV" spc="-105" dirty="0"/>
              <a:t>Sociālās aktivitātes</a:t>
            </a:r>
            <a:endParaRPr spc="-10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512050" cy="500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lv-LV" sz="3200" spc="-125" dirty="0">
                <a:latin typeface="Arial"/>
                <a:cs typeface="Arial"/>
              </a:rPr>
              <a:t>Interešu noskaidrošana un apzināšana;</a:t>
            </a: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lv-LV" sz="3200" spc="-125" dirty="0">
                <a:latin typeface="Arial"/>
                <a:cs typeface="Arial"/>
              </a:rPr>
              <a:t>Aktivitāšu repertuāra dažādošana;</a:t>
            </a: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lv-LV" sz="3200" spc="-125" dirty="0">
                <a:latin typeface="Arial"/>
                <a:cs typeface="Arial"/>
              </a:rPr>
              <a:t>Atbalsts problēmu situāciju risināšanā;</a:t>
            </a: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lv-LV" sz="3200" spc="-125" dirty="0">
                <a:latin typeface="Arial"/>
                <a:cs typeface="Arial"/>
              </a:rPr>
              <a:t>Apdraudējuma un izmantošanas riksu atpazīšana;</a:t>
            </a: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lv-LV" sz="3200" spc="-125" dirty="0">
                <a:latin typeface="Arial"/>
                <a:cs typeface="Arial"/>
              </a:rPr>
              <a:t>Iespējamās darbības taktikas (veselības problēmas, maksājumu kartes pazaudēšana, sabiedriskā transpora nokavēšana, zādzība u.c.)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6267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99" y="192150"/>
            <a:ext cx="7705801" cy="615553"/>
          </a:xfrm>
        </p:spPr>
        <p:txBody>
          <a:bodyPr/>
          <a:lstStyle/>
          <a:p>
            <a:pPr algn="ctr"/>
            <a:r>
              <a:rPr lang="lv-LV" spc="-105" dirty="0"/>
              <a:t>Izmantotā literatūra un citi avoti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064" y="1219200"/>
            <a:ext cx="8103870" cy="6894195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lv-LV" sz="1800" dirty="0">
                <a:latin typeface="+mn-lt"/>
              </a:rPr>
              <a:t>‘’Metodiskais materiāls sociālajam darbam ar pilngadīgām personām ar garīga rakstura traucējumiem’’ Labklājības ministrija, 2019.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sz="1800" dirty="0">
                <a:latin typeface="+mn-lt"/>
              </a:rPr>
              <a:t>V. Rodins, I. Kalniņa, J. Jeremejeva, S. Pakalne, I. Dzervane, M. Grīva, T. Krivcova, L. Sniķere, E. Apine, V. Melne/ Psihosociālās rehabilitācijas programmas   «Patstāvīga dzīve» rokasgrāmata.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sz="1800" dirty="0">
                <a:latin typeface="+mn-lt"/>
              </a:rPr>
              <a:t>NRC Vaivari mācību materiāls ‘’Rehabilitācija multiprofesionālas komandas ietvaros bērniem ar īpašām vajadzībām’’.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sz="1800" spc="-5" dirty="0">
                <a:latin typeface="+mn-lt"/>
                <a:cs typeface="Carlito"/>
              </a:rPr>
              <a:t>Gary Kielhofner ‘’Model of human occupation 4. ed’’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sz="1800" spc="-5" dirty="0">
                <a:latin typeface="+mn-lt"/>
              </a:rPr>
              <a:t>‘</a:t>
            </a:r>
            <a:r>
              <a:rPr lang="lv-LV" sz="1800" dirty="0">
                <a:latin typeface="+mn-lt"/>
              </a:rPr>
              <a:t>’Lifestyle Behavior and Mental Health in Early Adolescence’’ Olivia K. Loewen, Katerina Maximova, John P. Ekwaru, Erin L. Faught, Mark Asbridge, Arto Ohinmaa and Paul J. Veugelers Pediatrics May 2019</a:t>
            </a:r>
            <a:endParaRPr lang="lv-LV" sz="1800" spc="-5" dirty="0">
              <a:latin typeface="+mn-lt"/>
              <a:cs typeface="Carlito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lv-LV" sz="1800" dirty="0">
                <a:latin typeface="+mn-lt"/>
                <a:cs typeface="Carlito"/>
              </a:rPr>
              <a:t>“Sociālo </a:t>
            </a:r>
            <a:r>
              <a:rPr lang="lv-LV" sz="1800" spc="-5" dirty="0">
                <a:latin typeface="+mn-lt"/>
                <a:cs typeface="Carlito"/>
              </a:rPr>
              <a:t>pakalpojumu </a:t>
            </a:r>
            <a:r>
              <a:rPr lang="lv-LV" sz="1800" dirty="0">
                <a:latin typeface="+mn-lt"/>
                <a:cs typeface="Carlito"/>
              </a:rPr>
              <a:t>un </a:t>
            </a:r>
            <a:r>
              <a:rPr lang="lv-LV" sz="1800" spc="-5" dirty="0">
                <a:latin typeface="+mn-lt"/>
                <a:cs typeface="Carlito"/>
              </a:rPr>
              <a:t>sociālās </a:t>
            </a:r>
            <a:r>
              <a:rPr lang="lv-LV" sz="1800" dirty="0">
                <a:latin typeface="+mn-lt"/>
                <a:cs typeface="Carlito"/>
              </a:rPr>
              <a:t>palīdzības </a:t>
            </a:r>
            <a:r>
              <a:rPr lang="lv-LV" sz="1800" spc="-5" dirty="0">
                <a:latin typeface="+mn-lt"/>
                <a:cs typeface="Carlito"/>
              </a:rPr>
              <a:t>likums”</a:t>
            </a:r>
            <a:r>
              <a:rPr lang="lv-LV" sz="1800" spc="60" dirty="0">
                <a:latin typeface="+mn-lt"/>
                <a:cs typeface="Carlito"/>
              </a:rPr>
              <a:t> </a:t>
            </a:r>
            <a:r>
              <a:rPr lang="lv-LV" sz="1800" spc="-5" dirty="0">
                <a:latin typeface="+mn-lt"/>
                <a:cs typeface="Carlito"/>
                <a:hlinkClick r:id="rId2"/>
              </a:rPr>
              <a:t>https://likumi.lv/doc.php?id=68488</a:t>
            </a:r>
            <a:endParaRPr lang="lv-LV" sz="1800" spc="-5" dirty="0">
              <a:latin typeface="+mn-lt"/>
              <a:cs typeface="Carlito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lv-LV" sz="1800" spc="-5" dirty="0">
                <a:latin typeface="+mn-lt"/>
                <a:cs typeface="Carlito"/>
              </a:rPr>
              <a:t>‘’Funkcionēšanas, nespējas un veselības klasifikācija’’ </a:t>
            </a:r>
            <a:r>
              <a:rPr lang="lv-LV" sz="1800" spc="-5" dirty="0">
                <a:latin typeface="+mn-lt"/>
                <a:cs typeface="Carlito"/>
                <a:hlinkClick r:id="rId3"/>
              </a:rPr>
              <a:t>https://www.spkc.gov.lv/lv/funkcionesanas-nespejas-un-veselibas-klasifikacija</a:t>
            </a:r>
            <a:endParaRPr lang="lv-LV" sz="1800" spc="-5" dirty="0">
              <a:latin typeface="+mn-lt"/>
              <a:cs typeface="Carlito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lv-LV" sz="1800" spc="-5" dirty="0">
                <a:latin typeface="+mn-lt"/>
                <a:cs typeface="Carlito"/>
                <a:hlinkClick r:id="rId4"/>
              </a:rPr>
              <a:t>http://autisms.lv/index.php/lv/piktogrammas-pozitivai-uzvedibai</a:t>
            </a:r>
            <a:endParaRPr lang="lv-LV" sz="1800" spc="-5" dirty="0">
              <a:latin typeface="+mn-lt"/>
              <a:cs typeface="Carlito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lv-LV" sz="1800" dirty="0">
                <a:latin typeface="+mn-lt"/>
              </a:rPr>
              <a:t>The Person-Environment-Occupation Model: A Transactive Approach to Occupational Performance </a:t>
            </a:r>
            <a:r>
              <a:rPr lang="lv-LV" sz="1800" dirty="0">
                <a:latin typeface="+mn-lt"/>
                <a:hlinkClick r:id="rId5"/>
              </a:rPr>
              <a:t>https://journals.sagepub.com/doi/abs/10.1177/000841749606300103</a:t>
            </a:r>
            <a:endParaRPr lang="lv-LV" sz="18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lv-LV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lv-LV" sz="1600" i="1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lv-LV" sz="1600" i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1400" dirty="0">
              <a:latin typeface="+mn-lt"/>
            </a:endParaRPr>
          </a:p>
          <a:p>
            <a:endParaRPr lang="lv-LV" sz="1400" spc="-5" dirty="0">
              <a:latin typeface="Carlito"/>
              <a:cs typeface="Carlito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077832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4116" y="2687523"/>
            <a:ext cx="5051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70" dirty="0"/>
              <a:t>Paldies </a:t>
            </a:r>
            <a:r>
              <a:rPr sz="4400" spc="-140" dirty="0"/>
              <a:t>par</a:t>
            </a:r>
            <a:r>
              <a:rPr sz="4400" spc="-240" dirty="0"/>
              <a:t> </a:t>
            </a:r>
            <a:r>
              <a:rPr sz="4400" spc="-170" dirty="0"/>
              <a:t>uzmanību!</a:t>
            </a:r>
            <a:endParaRPr sz="4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7469" y="461899"/>
            <a:ext cx="54483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5" dirty="0"/>
              <a:t>Funkcionālie</a:t>
            </a:r>
            <a:r>
              <a:rPr sz="4400" spc="-305" dirty="0"/>
              <a:t> </a:t>
            </a:r>
            <a:r>
              <a:rPr sz="4400" spc="-100" dirty="0"/>
              <a:t>traucējumi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34693"/>
            <a:ext cx="8057515" cy="53841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cs typeface="Carlito"/>
              </a:rPr>
              <a:t>Funkcionālais </a:t>
            </a:r>
            <a:r>
              <a:rPr sz="3200" b="1" spc="-10" dirty="0">
                <a:cs typeface="Carlito"/>
              </a:rPr>
              <a:t>traucējums </a:t>
            </a:r>
            <a:r>
              <a:rPr sz="3200" spc="-300" dirty="0">
                <a:cs typeface="Arial"/>
              </a:rPr>
              <a:t>— </a:t>
            </a:r>
            <a:r>
              <a:rPr sz="3200" spc="-155" dirty="0">
                <a:cs typeface="Arial"/>
              </a:rPr>
              <a:t>slimības, </a:t>
            </a:r>
            <a:r>
              <a:rPr sz="3200" spc="-125" dirty="0">
                <a:cs typeface="Arial"/>
              </a:rPr>
              <a:t>traumas  </a:t>
            </a:r>
            <a:r>
              <a:rPr sz="3200" spc="-140" dirty="0">
                <a:cs typeface="Arial"/>
              </a:rPr>
              <a:t>vai </a:t>
            </a:r>
            <a:r>
              <a:rPr sz="3200" spc="-105" dirty="0">
                <a:cs typeface="Arial"/>
              </a:rPr>
              <a:t>iedzimta </a:t>
            </a:r>
            <a:r>
              <a:rPr sz="3200" spc="-110" dirty="0">
                <a:cs typeface="Arial"/>
              </a:rPr>
              <a:t>defekta </a:t>
            </a:r>
            <a:r>
              <a:rPr sz="3200" spc="-135" dirty="0">
                <a:cs typeface="Arial"/>
              </a:rPr>
              <a:t>izraisīts </a:t>
            </a:r>
            <a:r>
              <a:rPr sz="3200" spc="-150" dirty="0">
                <a:cs typeface="Arial"/>
              </a:rPr>
              <a:t>fiziska </a:t>
            </a:r>
            <a:r>
              <a:rPr sz="3200" spc="-140" dirty="0">
                <a:cs typeface="Arial"/>
              </a:rPr>
              <a:t>vai </a:t>
            </a:r>
            <a:r>
              <a:rPr sz="3200" spc="-210" dirty="0">
                <a:cs typeface="Arial"/>
              </a:rPr>
              <a:t>garīga  </a:t>
            </a:r>
            <a:r>
              <a:rPr sz="3200" spc="-125" dirty="0">
                <a:cs typeface="Arial"/>
              </a:rPr>
              <a:t>rakstura </a:t>
            </a:r>
            <a:r>
              <a:rPr sz="3200" spc="-110" dirty="0">
                <a:cs typeface="Arial"/>
              </a:rPr>
              <a:t>traucējums, </a:t>
            </a:r>
            <a:r>
              <a:rPr sz="3200" spc="-270" dirty="0">
                <a:cs typeface="Arial"/>
              </a:rPr>
              <a:t>kas </a:t>
            </a:r>
            <a:r>
              <a:rPr sz="3200" spc="-135" dirty="0">
                <a:cs typeface="Arial"/>
              </a:rPr>
              <a:t>ierobežo </a:t>
            </a:r>
            <a:r>
              <a:rPr sz="3200" spc="-185" dirty="0">
                <a:cs typeface="Arial"/>
              </a:rPr>
              <a:t>personas  </a:t>
            </a:r>
            <a:r>
              <a:rPr sz="3200" spc="-200" dirty="0">
                <a:cs typeface="Arial"/>
              </a:rPr>
              <a:t>spējas </a:t>
            </a:r>
            <a:r>
              <a:rPr sz="3200" spc="-95" dirty="0">
                <a:cs typeface="Arial"/>
              </a:rPr>
              <a:t>strādāt, </a:t>
            </a:r>
            <a:r>
              <a:rPr sz="3200" spc="-75" dirty="0">
                <a:cs typeface="Arial"/>
              </a:rPr>
              <a:t>aprūpēt </a:t>
            </a:r>
            <a:r>
              <a:rPr sz="3200" spc="-170" dirty="0">
                <a:cs typeface="Arial"/>
              </a:rPr>
              <a:t>sevi </a:t>
            </a:r>
            <a:r>
              <a:rPr sz="3200" spc="-100" dirty="0">
                <a:cs typeface="Arial"/>
              </a:rPr>
              <a:t>un </a:t>
            </a:r>
            <a:r>
              <a:rPr sz="3200" spc="-90" dirty="0">
                <a:cs typeface="Arial"/>
              </a:rPr>
              <a:t>apgrūtina  </a:t>
            </a:r>
            <a:r>
              <a:rPr sz="3200" spc="-185" dirty="0">
                <a:cs typeface="Arial"/>
              </a:rPr>
              <a:t>personas </a:t>
            </a:r>
            <a:r>
              <a:rPr sz="3200" spc="-160" dirty="0">
                <a:cs typeface="Arial"/>
              </a:rPr>
              <a:t>iekļaušanos</a:t>
            </a:r>
            <a:r>
              <a:rPr sz="3200" spc="-185" dirty="0">
                <a:cs typeface="Arial"/>
              </a:rPr>
              <a:t> </a:t>
            </a:r>
            <a:r>
              <a:rPr sz="3200" spc="-140" dirty="0">
                <a:cs typeface="Arial"/>
              </a:rPr>
              <a:t>sabiedrībā.</a:t>
            </a:r>
            <a:endParaRPr sz="3200" dirty="0">
              <a:cs typeface="Arial"/>
            </a:endParaRPr>
          </a:p>
          <a:p>
            <a:pPr marL="355600" marR="435609" indent="-287020">
              <a:lnSpc>
                <a:spcPct val="100000"/>
              </a:lnSpc>
              <a:spcBef>
                <a:spcPts val="555"/>
              </a:spcBef>
            </a:pPr>
            <a:r>
              <a:rPr sz="3200" i="1" spc="-10" dirty="0">
                <a:cs typeface="Carlito"/>
              </a:rPr>
              <a:t>Redzes </a:t>
            </a:r>
            <a:r>
              <a:rPr sz="3200" i="1" dirty="0">
                <a:cs typeface="Carlito"/>
              </a:rPr>
              <a:t>vai </a:t>
            </a:r>
            <a:r>
              <a:rPr sz="3200" i="1" spc="-10" dirty="0">
                <a:cs typeface="Carlito"/>
              </a:rPr>
              <a:t>kustību </a:t>
            </a:r>
            <a:r>
              <a:rPr sz="3200" i="1" spc="-5" dirty="0">
                <a:cs typeface="Carlito"/>
              </a:rPr>
              <a:t>traucējumi, augšanas, uzvedības, valodas attīstības </a:t>
            </a:r>
            <a:r>
              <a:rPr sz="3200" i="1" dirty="0">
                <a:cs typeface="Carlito"/>
              </a:rPr>
              <a:t>vai  </a:t>
            </a:r>
            <a:r>
              <a:rPr sz="3200" i="1" spc="-10" dirty="0">
                <a:cs typeface="Carlito"/>
              </a:rPr>
              <a:t>fiziskās </a:t>
            </a:r>
            <a:r>
              <a:rPr sz="3200" i="1" spc="-5" dirty="0">
                <a:cs typeface="Carlito"/>
              </a:rPr>
              <a:t>un </a:t>
            </a:r>
            <a:r>
              <a:rPr sz="3200" i="1" dirty="0">
                <a:cs typeface="Carlito"/>
              </a:rPr>
              <a:t>garīgās </a:t>
            </a:r>
            <a:r>
              <a:rPr sz="3200" i="1" spc="-5" dirty="0">
                <a:cs typeface="Carlito"/>
              </a:rPr>
              <a:t>attīstības</a:t>
            </a:r>
            <a:r>
              <a:rPr sz="3200" i="1" spc="-80" dirty="0">
                <a:cs typeface="Carlito"/>
              </a:rPr>
              <a:t> </a:t>
            </a:r>
            <a:r>
              <a:rPr sz="3200" i="1" spc="-5" dirty="0" err="1">
                <a:cs typeface="Carlito"/>
              </a:rPr>
              <a:t>traucējumi</a:t>
            </a:r>
            <a:r>
              <a:rPr sz="3200" i="1" spc="-5" dirty="0">
                <a:cs typeface="Carlito"/>
              </a:rPr>
              <a:t>.</a:t>
            </a:r>
            <a:endParaRPr lang="lv-LV" sz="3200" i="1" spc="-5" dirty="0">
              <a:cs typeface="Carlito"/>
            </a:endParaRPr>
          </a:p>
          <a:p>
            <a:pPr marL="355600" marR="435609" indent="-287020">
              <a:spcBef>
                <a:spcPts val="555"/>
              </a:spcBef>
            </a:pPr>
            <a:endParaRPr lang="lv-LV" sz="1200" b="1" dirty="0">
              <a:latin typeface="Carlito"/>
              <a:cs typeface="Carlito"/>
            </a:endParaRPr>
          </a:p>
          <a:p>
            <a:pPr marL="355600" marR="435609" indent="-287020">
              <a:spcBef>
                <a:spcPts val="555"/>
              </a:spcBef>
            </a:pPr>
            <a:r>
              <a:rPr lang="lv-LV" sz="1200" b="1" i="1" dirty="0">
                <a:latin typeface="Carlito"/>
                <a:cs typeface="Carlito"/>
              </a:rPr>
              <a:t>“Sociālo </a:t>
            </a:r>
            <a:r>
              <a:rPr lang="lv-LV" sz="1200" b="1" i="1" spc="-5" dirty="0">
                <a:latin typeface="Carlito"/>
                <a:cs typeface="Carlito"/>
              </a:rPr>
              <a:t>pakalpojumu </a:t>
            </a:r>
            <a:r>
              <a:rPr lang="lv-LV" sz="1200" b="1" i="1" dirty="0">
                <a:latin typeface="Carlito"/>
                <a:cs typeface="Carlito"/>
              </a:rPr>
              <a:t>un </a:t>
            </a:r>
            <a:r>
              <a:rPr lang="lv-LV" sz="1200" b="1" i="1" spc="-5" dirty="0">
                <a:latin typeface="Carlito"/>
                <a:cs typeface="Carlito"/>
              </a:rPr>
              <a:t>sociālās </a:t>
            </a:r>
            <a:r>
              <a:rPr lang="lv-LV" sz="1200" b="1" i="1" dirty="0">
                <a:latin typeface="Carlito"/>
                <a:cs typeface="Carlito"/>
              </a:rPr>
              <a:t>palīdzības </a:t>
            </a:r>
            <a:r>
              <a:rPr lang="lv-LV" sz="1200" b="1" i="1" spc="-5" dirty="0">
                <a:latin typeface="Carlito"/>
                <a:cs typeface="Carlito"/>
              </a:rPr>
              <a:t>likums”</a:t>
            </a:r>
            <a:r>
              <a:rPr lang="lv-LV" sz="1200" b="1" i="1" spc="60" dirty="0">
                <a:latin typeface="Carlito"/>
                <a:cs typeface="Carlito"/>
              </a:rPr>
              <a:t> </a:t>
            </a:r>
            <a:r>
              <a:rPr lang="lv-LV" sz="1200" i="1" spc="-5" dirty="0">
                <a:latin typeface="Carlito"/>
                <a:cs typeface="Carlito"/>
                <a:hlinkClick r:id="rId2"/>
              </a:rPr>
              <a:t>https://likumi.lv/doc.php?id=68488</a:t>
            </a:r>
            <a:endParaRPr lang="lv-LV" sz="1200" i="1" spc="-5" dirty="0">
              <a:latin typeface="Carlito"/>
              <a:cs typeface="Carlito"/>
            </a:endParaRPr>
          </a:p>
          <a:p>
            <a:pPr marL="355600" marR="435609" indent="-287020">
              <a:spcBef>
                <a:spcPts val="555"/>
              </a:spcBef>
            </a:pPr>
            <a:endParaRPr lang="lv-LV" sz="1200" dirty="0">
              <a:latin typeface="Carlito"/>
              <a:cs typeface="Carlito"/>
            </a:endParaRPr>
          </a:p>
          <a:p>
            <a:pPr marL="355600" marR="435609" indent="-287020">
              <a:lnSpc>
                <a:spcPct val="100000"/>
              </a:lnSpc>
              <a:spcBef>
                <a:spcPts val="555"/>
              </a:spcBef>
            </a:pPr>
            <a:endParaRPr sz="3200" dirty="0"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9513" y="2776537"/>
            <a:ext cx="2237740" cy="942340"/>
            <a:chOff x="679513" y="2776537"/>
            <a:chExt cx="2237740" cy="942340"/>
          </a:xfrm>
        </p:grpSpPr>
        <p:sp>
          <p:nvSpPr>
            <p:cNvPr id="3" name="object 3"/>
            <p:cNvSpPr/>
            <p:nvPr/>
          </p:nvSpPr>
          <p:spPr>
            <a:xfrm>
              <a:off x="684276" y="2781300"/>
              <a:ext cx="2228215" cy="932815"/>
            </a:xfrm>
            <a:custGeom>
              <a:avLst/>
              <a:gdLst/>
              <a:ahLst/>
              <a:cxnLst/>
              <a:rect l="l" t="t" r="r" b="b"/>
              <a:pathLst>
                <a:path w="2228215" h="932814">
                  <a:moveTo>
                    <a:pt x="2072640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8"/>
                  </a:lnTo>
                  <a:lnTo>
                    <a:pt x="0" y="777239"/>
                  </a:lnTo>
                  <a:lnTo>
                    <a:pt x="7924" y="826373"/>
                  </a:lnTo>
                  <a:lnTo>
                    <a:pt x="29992" y="869045"/>
                  </a:lnTo>
                  <a:lnTo>
                    <a:pt x="63642" y="902695"/>
                  </a:lnTo>
                  <a:lnTo>
                    <a:pt x="106314" y="924763"/>
                  </a:lnTo>
                  <a:lnTo>
                    <a:pt x="155448" y="932688"/>
                  </a:lnTo>
                  <a:lnTo>
                    <a:pt x="2072640" y="932688"/>
                  </a:lnTo>
                  <a:lnTo>
                    <a:pt x="2121773" y="924763"/>
                  </a:lnTo>
                  <a:lnTo>
                    <a:pt x="2164445" y="902695"/>
                  </a:lnTo>
                  <a:lnTo>
                    <a:pt x="2198095" y="869045"/>
                  </a:lnTo>
                  <a:lnTo>
                    <a:pt x="2220163" y="826373"/>
                  </a:lnTo>
                  <a:lnTo>
                    <a:pt x="2228088" y="777239"/>
                  </a:lnTo>
                  <a:lnTo>
                    <a:pt x="2228088" y="155448"/>
                  </a:lnTo>
                  <a:lnTo>
                    <a:pt x="2220163" y="106314"/>
                  </a:lnTo>
                  <a:lnTo>
                    <a:pt x="2198095" y="63642"/>
                  </a:lnTo>
                  <a:lnTo>
                    <a:pt x="2164445" y="29992"/>
                  </a:lnTo>
                  <a:lnTo>
                    <a:pt x="2121773" y="7924"/>
                  </a:lnTo>
                  <a:lnTo>
                    <a:pt x="2072640" y="0"/>
                  </a:lnTo>
                  <a:close/>
                </a:path>
              </a:pathLst>
            </a:custGeom>
            <a:solidFill>
              <a:srgbClr val="8F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4276" y="2781300"/>
              <a:ext cx="2228215" cy="932815"/>
            </a:xfrm>
            <a:custGeom>
              <a:avLst/>
              <a:gdLst/>
              <a:ahLst/>
              <a:cxnLst/>
              <a:rect l="l" t="t" r="r" b="b"/>
              <a:pathLst>
                <a:path w="2228215" h="932814">
                  <a:moveTo>
                    <a:pt x="0" y="155448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8" y="0"/>
                  </a:lnTo>
                  <a:lnTo>
                    <a:pt x="2072640" y="0"/>
                  </a:lnTo>
                  <a:lnTo>
                    <a:pt x="2121773" y="7924"/>
                  </a:lnTo>
                  <a:lnTo>
                    <a:pt x="2164445" y="29992"/>
                  </a:lnTo>
                  <a:lnTo>
                    <a:pt x="2198095" y="63642"/>
                  </a:lnTo>
                  <a:lnTo>
                    <a:pt x="2220163" y="106314"/>
                  </a:lnTo>
                  <a:lnTo>
                    <a:pt x="2228088" y="155448"/>
                  </a:lnTo>
                  <a:lnTo>
                    <a:pt x="2228088" y="777239"/>
                  </a:lnTo>
                  <a:lnTo>
                    <a:pt x="2220163" y="826373"/>
                  </a:lnTo>
                  <a:lnTo>
                    <a:pt x="2198095" y="869045"/>
                  </a:lnTo>
                  <a:lnTo>
                    <a:pt x="2164445" y="902695"/>
                  </a:lnTo>
                  <a:lnTo>
                    <a:pt x="2121773" y="924763"/>
                  </a:lnTo>
                  <a:lnTo>
                    <a:pt x="2072640" y="932688"/>
                  </a:lnTo>
                  <a:lnTo>
                    <a:pt x="155448" y="932688"/>
                  </a:lnTo>
                  <a:lnTo>
                    <a:pt x="106314" y="924763"/>
                  </a:lnTo>
                  <a:lnTo>
                    <a:pt x="63642" y="902695"/>
                  </a:lnTo>
                  <a:lnTo>
                    <a:pt x="29992" y="869045"/>
                  </a:lnTo>
                  <a:lnTo>
                    <a:pt x="7924" y="826373"/>
                  </a:lnTo>
                  <a:lnTo>
                    <a:pt x="0" y="777239"/>
                  </a:lnTo>
                  <a:lnTo>
                    <a:pt x="0" y="155448"/>
                  </a:lnTo>
                  <a:close/>
                </a:path>
              </a:pathLst>
            </a:custGeom>
            <a:ln w="9144">
              <a:solidFill>
                <a:srgbClr val="8F0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83107" y="2986531"/>
            <a:ext cx="18288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Ķermeņa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funkcijas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struktūras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65576" y="2770378"/>
            <a:ext cx="2221230" cy="942340"/>
            <a:chOff x="3469957" y="2776537"/>
            <a:chExt cx="2221230" cy="942340"/>
          </a:xfrm>
        </p:grpSpPr>
        <p:sp>
          <p:nvSpPr>
            <p:cNvPr id="7" name="object 7"/>
            <p:cNvSpPr/>
            <p:nvPr/>
          </p:nvSpPr>
          <p:spPr>
            <a:xfrm>
              <a:off x="3474720" y="2781300"/>
              <a:ext cx="2211705" cy="932815"/>
            </a:xfrm>
            <a:custGeom>
              <a:avLst/>
              <a:gdLst/>
              <a:ahLst/>
              <a:cxnLst/>
              <a:rect l="l" t="t" r="r" b="b"/>
              <a:pathLst>
                <a:path w="2211704" h="932814">
                  <a:moveTo>
                    <a:pt x="2055876" y="0"/>
                  </a:moveTo>
                  <a:lnTo>
                    <a:pt x="155447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8"/>
                  </a:lnTo>
                  <a:lnTo>
                    <a:pt x="0" y="777239"/>
                  </a:lnTo>
                  <a:lnTo>
                    <a:pt x="7924" y="826373"/>
                  </a:lnTo>
                  <a:lnTo>
                    <a:pt x="29992" y="869045"/>
                  </a:lnTo>
                  <a:lnTo>
                    <a:pt x="63642" y="902695"/>
                  </a:lnTo>
                  <a:lnTo>
                    <a:pt x="106314" y="924763"/>
                  </a:lnTo>
                  <a:lnTo>
                    <a:pt x="155447" y="932688"/>
                  </a:lnTo>
                  <a:lnTo>
                    <a:pt x="2055876" y="932688"/>
                  </a:lnTo>
                  <a:lnTo>
                    <a:pt x="2105009" y="924763"/>
                  </a:lnTo>
                  <a:lnTo>
                    <a:pt x="2147681" y="902695"/>
                  </a:lnTo>
                  <a:lnTo>
                    <a:pt x="2181331" y="869045"/>
                  </a:lnTo>
                  <a:lnTo>
                    <a:pt x="2203399" y="826373"/>
                  </a:lnTo>
                  <a:lnTo>
                    <a:pt x="2211324" y="777239"/>
                  </a:lnTo>
                  <a:lnTo>
                    <a:pt x="2211324" y="155448"/>
                  </a:lnTo>
                  <a:lnTo>
                    <a:pt x="2203399" y="106314"/>
                  </a:lnTo>
                  <a:lnTo>
                    <a:pt x="2181331" y="63642"/>
                  </a:lnTo>
                  <a:lnTo>
                    <a:pt x="2147681" y="29992"/>
                  </a:lnTo>
                  <a:lnTo>
                    <a:pt x="2105009" y="7924"/>
                  </a:lnTo>
                  <a:lnTo>
                    <a:pt x="2055876" y="0"/>
                  </a:lnTo>
                  <a:close/>
                </a:path>
              </a:pathLst>
            </a:custGeom>
            <a:solidFill>
              <a:srgbClr val="8F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74720" y="2781300"/>
              <a:ext cx="2211705" cy="932815"/>
            </a:xfrm>
            <a:custGeom>
              <a:avLst/>
              <a:gdLst/>
              <a:ahLst/>
              <a:cxnLst/>
              <a:rect l="l" t="t" r="r" b="b"/>
              <a:pathLst>
                <a:path w="2211704" h="932814">
                  <a:moveTo>
                    <a:pt x="0" y="155448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7" y="0"/>
                  </a:lnTo>
                  <a:lnTo>
                    <a:pt x="2055876" y="0"/>
                  </a:lnTo>
                  <a:lnTo>
                    <a:pt x="2105009" y="7924"/>
                  </a:lnTo>
                  <a:lnTo>
                    <a:pt x="2147681" y="29992"/>
                  </a:lnTo>
                  <a:lnTo>
                    <a:pt x="2181331" y="63642"/>
                  </a:lnTo>
                  <a:lnTo>
                    <a:pt x="2203399" y="106314"/>
                  </a:lnTo>
                  <a:lnTo>
                    <a:pt x="2211324" y="155448"/>
                  </a:lnTo>
                  <a:lnTo>
                    <a:pt x="2211324" y="777239"/>
                  </a:lnTo>
                  <a:lnTo>
                    <a:pt x="2203399" y="826373"/>
                  </a:lnTo>
                  <a:lnTo>
                    <a:pt x="2181331" y="869045"/>
                  </a:lnTo>
                  <a:lnTo>
                    <a:pt x="2147681" y="902695"/>
                  </a:lnTo>
                  <a:lnTo>
                    <a:pt x="2105009" y="924763"/>
                  </a:lnTo>
                  <a:lnTo>
                    <a:pt x="2055876" y="932688"/>
                  </a:lnTo>
                  <a:lnTo>
                    <a:pt x="155447" y="932688"/>
                  </a:lnTo>
                  <a:lnTo>
                    <a:pt x="106314" y="924763"/>
                  </a:lnTo>
                  <a:lnTo>
                    <a:pt x="63642" y="902695"/>
                  </a:lnTo>
                  <a:lnTo>
                    <a:pt x="29992" y="869045"/>
                  </a:lnTo>
                  <a:lnTo>
                    <a:pt x="7924" y="826373"/>
                  </a:lnTo>
                  <a:lnTo>
                    <a:pt x="0" y="777239"/>
                  </a:lnTo>
                  <a:lnTo>
                    <a:pt x="0" y="155448"/>
                  </a:lnTo>
                  <a:close/>
                </a:path>
              </a:pathLst>
            </a:custGeom>
            <a:ln w="9144">
              <a:solidFill>
                <a:srgbClr val="8F0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57650" y="3091688"/>
            <a:ext cx="1047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Aktivitāte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43637" y="2776537"/>
            <a:ext cx="2221230" cy="942340"/>
            <a:chOff x="6243637" y="2776537"/>
            <a:chExt cx="2221230" cy="942340"/>
          </a:xfrm>
        </p:grpSpPr>
        <p:sp>
          <p:nvSpPr>
            <p:cNvPr id="11" name="object 11"/>
            <p:cNvSpPr/>
            <p:nvPr/>
          </p:nvSpPr>
          <p:spPr>
            <a:xfrm>
              <a:off x="6248400" y="2781300"/>
              <a:ext cx="2211705" cy="932815"/>
            </a:xfrm>
            <a:custGeom>
              <a:avLst/>
              <a:gdLst/>
              <a:ahLst/>
              <a:cxnLst/>
              <a:rect l="l" t="t" r="r" b="b"/>
              <a:pathLst>
                <a:path w="2211704" h="932814">
                  <a:moveTo>
                    <a:pt x="2055876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8"/>
                  </a:lnTo>
                  <a:lnTo>
                    <a:pt x="0" y="777239"/>
                  </a:lnTo>
                  <a:lnTo>
                    <a:pt x="7924" y="826373"/>
                  </a:lnTo>
                  <a:lnTo>
                    <a:pt x="29992" y="869045"/>
                  </a:lnTo>
                  <a:lnTo>
                    <a:pt x="63642" y="902695"/>
                  </a:lnTo>
                  <a:lnTo>
                    <a:pt x="106314" y="924763"/>
                  </a:lnTo>
                  <a:lnTo>
                    <a:pt x="155448" y="932688"/>
                  </a:lnTo>
                  <a:lnTo>
                    <a:pt x="2055876" y="932688"/>
                  </a:lnTo>
                  <a:lnTo>
                    <a:pt x="2105009" y="924763"/>
                  </a:lnTo>
                  <a:lnTo>
                    <a:pt x="2147681" y="902695"/>
                  </a:lnTo>
                  <a:lnTo>
                    <a:pt x="2181331" y="869045"/>
                  </a:lnTo>
                  <a:lnTo>
                    <a:pt x="2203399" y="826373"/>
                  </a:lnTo>
                  <a:lnTo>
                    <a:pt x="2211324" y="777239"/>
                  </a:lnTo>
                  <a:lnTo>
                    <a:pt x="2211324" y="155448"/>
                  </a:lnTo>
                  <a:lnTo>
                    <a:pt x="2203399" y="106314"/>
                  </a:lnTo>
                  <a:lnTo>
                    <a:pt x="2181331" y="63642"/>
                  </a:lnTo>
                  <a:lnTo>
                    <a:pt x="2147681" y="29992"/>
                  </a:lnTo>
                  <a:lnTo>
                    <a:pt x="2105009" y="7924"/>
                  </a:lnTo>
                  <a:lnTo>
                    <a:pt x="2055876" y="0"/>
                  </a:lnTo>
                  <a:close/>
                </a:path>
              </a:pathLst>
            </a:custGeom>
            <a:solidFill>
              <a:srgbClr val="8F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48400" y="2781300"/>
              <a:ext cx="2211705" cy="932815"/>
            </a:xfrm>
            <a:custGeom>
              <a:avLst/>
              <a:gdLst/>
              <a:ahLst/>
              <a:cxnLst/>
              <a:rect l="l" t="t" r="r" b="b"/>
              <a:pathLst>
                <a:path w="2211704" h="932814">
                  <a:moveTo>
                    <a:pt x="0" y="155448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8" y="0"/>
                  </a:lnTo>
                  <a:lnTo>
                    <a:pt x="2055876" y="0"/>
                  </a:lnTo>
                  <a:lnTo>
                    <a:pt x="2105009" y="7924"/>
                  </a:lnTo>
                  <a:lnTo>
                    <a:pt x="2147681" y="29992"/>
                  </a:lnTo>
                  <a:lnTo>
                    <a:pt x="2181331" y="63642"/>
                  </a:lnTo>
                  <a:lnTo>
                    <a:pt x="2203399" y="106314"/>
                  </a:lnTo>
                  <a:lnTo>
                    <a:pt x="2211324" y="155448"/>
                  </a:lnTo>
                  <a:lnTo>
                    <a:pt x="2211324" y="777239"/>
                  </a:lnTo>
                  <a:lnTo>
                    <a:pt x="2203399" y="826373"/>
                  </a:lnTo>
                  <a:lnTo>
                    <a:pt x="2181331" y="869045"/>
                  </a:lnTo>
                  <a:lnTo>
                    <a:pt x="2147681" y="902695"/>
                  </a:lnTo>
                  <a:lnTo>
                    <a:pt x="2105009" y="924763"/>
                  </a:lnTo>
                  <a:lnTo>
                    <a:pt x="2055876" y="932688"/>
                  </a:lnTo>
                  <a:lnTo>
                    <a:pt x="155448" y="932688"/>
                  </a:lnTo>
                  <a:lnTo>
                    <a:pt x="106314" y="924763"/>
                  </a:lnTo>
                  <a:lnTo>
                    <a:pt x="63642" y="902695"/>
                  </a:lnTo>
                  <a:lnTo>
                    <a:pt x="29992" y="869045"/>
                  </a:lnTo>
                  <a:lnTo>
                    <a:pt x="7924" y="826373"/>
                  </a:lnTo>
                  <a:lnTo>
                    <a:pt x="0" y="777239"/>
                  </a:lnTo>
                  <a:lnTo>
                    <a:pt x="0" y="155448"/>
                  </a:lnTo>
                  <a:close/>
                </a:path>
              </a:pathLst>
            </a:custGeom>
            <a:ln w="9144">
              <a:solidFill>
                <a:srgbClr val="8F0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783069" y="3091688"/>
            <a:ext cx="1145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ī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dz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alī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83701" y="4797361"/>
            <a:ext cx="2137410" cy="941069"/>
            <a:chOff x="2183701" y="4797361"/>
            <a:chExt cx="2137410" cy="941069"/>
          </a:xfrm>
        </p:grpSpPr>
        <p:sp>
          <p:nvSpPr>
            <p:cNvPr id="15" name="object 15"/>
            <p:cNvSpPr/>
            <p:nvPr/>
          </p:nvSpPr>
          <p:spPr>
            <a:xfrm>
              <a:off x="2188464" y="4802123"/>
              <a:ext cx="2127885" cy="931544"/>
            </a:xfrm>
            <a:custGeom>
              <a:avLst/>
              <a:gdLst/>
              <a:ahLst/>
              <a:cxnLst/>
              <a:rect l="l" t="t" r="r" b="b"/>
              <a:pathLst>
                <a:path w="2127885" h="931545">
                  <a:moveTo>
                    <a:pt x="1972310" y="0"/>
                  </a:moveTo>
                  <a:lnTo>
                    <a:pt x="155194" y="0"/>
                  </a:lnTo>
                  <a:lnTo>
                    <a:pt x="106135" y="7910"/>
                  </a:lnTo>
                  <a:lnTo>
                    <a:pt x="63532" y="29939"/>
                  </a:lnTo>
                  <a:lnTo>
                    <a:pt x="29939" y="63532"/>
                  </a:lnTo>
                  <a:lnTo>
                    <a:pt x="7910" y="106135"/>
                  </a:lnTo>
                  <a:lnTo>
                    <a:pt x="0" y="155194"/>
                  </a:lnTo>
                  <a:lnTo>
                    <a:pt x="0" y="775969"/>
                  </a:lnTo>
                  <a:lnTo>
                    <a:pt x="7910" y="825023"/>
                  </a:lnTo>
                  <a:lnTo>
                    <a:pt x="29939" y="867626"/>
                  </a:lnTo>
                  <a:lnTo>
                    <a:pt x="63532" y="901220"/>
                  </a:lnTo>
                  <a:lnTo>
                    <a:pt x="106135" y="923252"/>
                  </a:lnTo>
                  <a:lnTo>
                    <a:pt x="155194" y="931163"/>
                  </a:lnTo>
                  <a:lnTo>
                    <a:pt x="1972310" y="931163"/>
                  </a:lnTo>
                  <a:lnTo>
                    <a:pt x="2021368" y="923252"/>
                  </a:lnTo>
                  <a:lnTo>
                    <a:pt x="2063971" y="901220"/>
                  </a:lnTo>
                  <a:lnTo>
                    <a:pt x="2097564" y="867626"/>
                  </a:lnTo>
                  <a:lnTo>
                    <a:pt x="2119593" y="825023"/>
                  </a:lnTo>
                  <a:lnTo>
                    <a:pt x="2127504" y="775969"/>
                  </a:lnTo>
                  <a:lnTo>
                    <a:pt x="2127504" y="155194"/>
                  </a:lnTo>
                  <a:lnTo>
                    <a:pt x="2119593" y="106135"/>
                  </a:lnTo>
                  <a:lnTo>
                    <a:pt x="2097564" y="63532"/>
                  </a:lnTo>
                  <a:lnTo>
                    <a:pt x="2063971" y="29939"/>
                  </a:lnTo>
                  <a:lnTo>
                    <a:pt x="2021368" y="7910"/>
                  </a:lnTo>
                  <a:lnTo>
                    <a:pt x="1972310" y="0"/>
                  </a:lnTo>
                  <a:close/>
                </a:path>
              </a:pathLst>
            </a:custGeom>
            <a:solidFill>
              <a:srgbClr val="8F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88464" y="4802123"/>
              <a:ext cx="2127885" cy="931544"/>
            </a:xfrm>
            <a:custGeom>
              <a:avLst/>
              <a:gdLst/>
              <a:ahLst/>
              <a:cxnLst/>
              <a:rect l="l" t="t" r="r" b="b"/>
              <a:pathLst>
                <a:path w="2127885" h="931545">
                  <a:moveTo>
                    <a:pt x="0" y="155194"/>
                  </a:moveTo>
                  <a:lnTo>
                    <a:pt x="7910" y="106135"/>
                  </a:lnTo>
                  <a:lnTo>
                    <a:pt x="29939" y="63532"/>
                  </a:lnTo>
                  <a:lnTo>
                    <a:pt x="63532" y="29939"/>
                  </a:lnTo>
                  <a:lnTo>
                    <a:pt x="106135" y="7910"/>
                  </a:lnTo>
                  <a:lnTo>
                    <a:pt x="155194" y="0"/>
                  </a:lnTo>
                  <a:lnTo>
                    <a:pt x="1972310" y="0"/>
                  </a:lnTo>
                  <a:lnTo>
                    <a:pt x="2021368" y="7910"/>
                  </a:lnTo>
                  <a:lnTo>
                    <a:pt x="2063971" y="29939"/>
                  </a:lnTo>
                  <a:lnTo>
                    <a:pt x="2097564" y="63532"/>
                  </a:lnTo>
                  <a:lnTo>
                    <a:pt x="2119593" y="106135"/>
                  </a:lnTo>
                  <a:lnTo>
                    <a:pt x="2127504" y="155194"/>
                  </a:lnTo>
                  <a:lnTo>
                    <a:pt x="2127504" y="775969"/>
                  </a:lnTo>
                  <a:lnTo>
                    <a:pt x="2119593" y="825023"/>
                  </a:lnTo>
                  <a:lnTo>
                    <a:pt x="2097564" y="867626"/>
                  </a:lnTo>
                  <a:lnTo>
                    <a:pt x="2063971" y="901220"/>
                  </a:lnTo>
                  <a:lnTo>
                    <a:pt x="2021368" y="923252"/>
                  </a:lnTo>
                  <a:lnTo>
                    <a:pt x="1972310" y="931163"/>
                  </a:lnTo>
                  <a:lnTo>
                    <a:pt x="155194" y="931163"/>
                  </a:lnTo>
                  <a:lnTo>
                    <a:pt x="106135" y="923252"/>
                  </a:lnTo>
                  <a:lnTo>
                    <a:pt x="63532" y="901220"/>
                  </a:lnTo>
                  <a:lnTo>
                    <a:pt x="29939" y="867626"/>
                  </a:lnTo>
                  <a:lnTo>
                    <a:pt x="7910" y="825023"/>
                  </a:lnTo>
                  <a:lnTo>
                    <a:pt x="0" y="775969"/>
                  </a:lnTo>
                  <a:lnTo>
                    <a:pt x="0" y="155194"/>
                  </a:lnTo>
                  <a:close/>
                </a:path>
              </a:pathLst>
            </a:custGeom>
            <a:ln w="9144">
              <a:solidFill>
                <a:srgbClr val="8F0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556129" y="5112766"/>
            <a:ext cx="1391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Vides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faktori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36629" y="4797361"/>
            <a:ext cx="2137410" cy="941069"/>
            <a:chOff x="5036629" y="4797361"/>
            <a:chExt cx="2137410" cy="941069"/>
          </a:xfrm>
        </p:grpSpPr>
        <p:sp>
          <p:nvSpPr>
            <p:cNvPr id="19" name="object 19"/>
            <p:cNvSpPr/>
            <p:nvPr/>
          </p:nvSpPr>
          <p:spPr>
            <a:xfrm>
              <a:off x="5041391" y="4802123"/>
              <a:ext cx="2127885" cy="931544"/>
            </a:xfrm>
            <a:custGeom>
              <a:avLst/>
              <a:gdLst/>
              <a:ahLst/>
              <a:cxnLst/>
              <a:rect l="l" t="t" r="r" b="b"/>
              <a:pathLst>
                <a:path w="2127884" h="931545">
                  <a:moveTo>
                    <a:pt x="1972310" y="0"/>
                  </a:moveTo>
                  <a:lnTo>
                    <a:pt x="155194" y="0"/>
                  </a:lnTo>
                  <a:lnTo>
                    <a:pt x="106135" y="7910"/>
                  </a:lnTo>
                  <a:lnTo>
                    <a:pt x="63532" y="29939"/>
                  </a:lnTo>
                  <a:lnTo>
                    <a:pt x="29939" y="63532"/>
                  </a:lnTo>
                  <a:lnTo>
                    <a:pt x="7910" y="106135"/>
                  </a:lnTo>
                  <a:lnTo>
                    <a:pt x="0" y="155194"/>
                  </a:lnTo>
                  <a:lnTo>
                    <a:pt x="0" y="775969"/>
                  </a:lnTo>
                  <a:lnTo>
                    <a:pt x="7910" y="825023"/>
                  </a:lnTo>
                  <a:lnTo>
                    <a:pt x="29939" y="867626"/>
                  </a:lnTo>
                  <a:lnTo>
                    <a:pt x="63532" y="901220"/>
                  </a:lnTo>
                  <a:lnTo>
                    <a:pt x="106135" y="923252"/>
                  </a:lnTo>
                  <a:lnTo>
                    <a:pt x="155194" y="931163"/>
                  </a:lnTo>
                  <a:lnTo>
                    <a:pt x="1972310" y="931163"/>
                  </a:lnTo>
                  <a:lnTo>
                    <a:pt x="2021368" y="923252"/>
                  </a:lnTo>
                  <a:lnTo>
                    <a:pt x="2063971" y="901220"/>
                  </a:lnTo>
                  <a:lnTo>
                    <a:pt x="2097564" y="867626"/>
                  </a:lnTo>
                  <a:lnTo>
                    <a:pt x="2119593" y="825023"/>
                  </a:lnTo>
                  <a:lnTo>
                    <a:pt x="2127504" y="775969"/>
                  </a:lnTo>
                  <a:lnTo>
                    <a:pt x="2127504" y="155194"/>
                  </a:lnTo>
                  <a:lnTo>
                    <a:pt x="2119593" y="106135"/>
                  </a:lnTo>
                  <a:lnTo>
                    <a:pt x="2097564" y="63532"/>
                  </a:lnTo>
                  <a:lnTo>
                    <a:pt x="2063971" y="29939"/>
                  </a:lnTo>
                  <a:lnTo>
                    <a:pt x="2021368" y="7910"/>
                  </a:lnTo>
                  <a:lnTo>
                    <a:pt x="1972310" y="0"/>
                  </a:lnTo>
                  <a:close/>
                </a:path>
              </a:pathLst>
            </a:custGeom>
            <a:solidFill>
              <a:srgbClr val="8F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41391" y="4802123"/>
              <a:ext cx="2127885" cy="931544"/>
            </a:xfrm>
            <a:custGeom>
              <a:avLst/>
              <a:gdLst/>
              <a:ahLst/>
              <a:cxnLst/>
              <a:rect l="l" t="t" r="r" b="b"/>
              <a:pathLst>
                <a:path w="2127884" h="931545">
                  <a:moveTo>
                    <a:pt x="0" y="155194"/>
                  </a:moveTo>
                  <a:lnTo>
                    <a:pt x="7910" y="106135"/>
                  </a:lnTo>
                  <a:lnTo>
                    <a:pt x="29939" y="63532"/>
                  </a:lnTo>
                  <a:lnTo>
                    <a:pt x="63532" y="29939"/>
                  </a:lnTo>
                  <a:lnTo>
                    <a:pt x="106135" y="7910"/>
                  </a:lnTo>
                  <a:lnTo>
                    <a:pt x="155194" y="0"/>
                  </a:lnTo>
                  <a:lnTo>
                    <a:pt x="1972310" y="0"/>
                  </a:lnTo>
                  <a:lnTo>
                    <a:pt x="2021368" y="7910"/>
                  </a:lnTo>
                  <a:lnTo>
                    <a:pt x="2063971" y="29939"/>
                  </a:lnTo>
                  <a:lnTo>
                    <a:pt x="2097564" y="63532"/>
                  </a:lnTo>
                  <a:lnTo>
                    <a:pt x="2119593" y="106135"/>
                  </a:lnTo>
                  <a:lnTo>
                    <a:pt x="2127504" y="155194"/>
                  </a:lnTo>
                  <a:lnTo>
                    <a:pt x="2127504" y="775969"/>
                  </a:lnTo>
                  <a:lnTo>
                    <a:pt x="2119593" y="825023"/>
                  </a:lnTo>
                  <a:lnTo>
                    <a:pt x="2097564" y="867626"/>
                  </a:lnTo>
                  <a:lnTo>
                    <a:pt x="2063971" y="901220"/>
                  </a:lnTo>
                  <a:lnTo>
                    <a:pt x="2021368" y="923252"/>
                  </a:lnTo>
                  <a:lnTo>
                    <a:pt x="1972310" y="931163"/>
                  </a:lnTo>
                  <a:lnTo>
                    <a:pt x="155194" y="931163"/>
                  </a:lnTo>
                  <a:lnTo>
                    <a:pt x="106135" y="923252"/>
                  </a:lnTo>
                  <a:lnTo>
                    <a:pt x="63532" y="901220"/>
                  </a:lnTo>
                  <a:lnTo>
                    <a:pt x="29939" y="867626"/>
                  </a:lnTo>
                  <a:lnTo>
                    <a:pt x="7910" y="825023"/>
                  </a:lnTo>
                  <a:lnTo>
                    <a:pt x="0" y="775969"/>
                  </a:lnTo>
                  <a:lnTo>
                    <a:pt x="0" y="155194"/>
                  </a:lnTo>
                  <a:close/>
                </a:path>
              </a:pathLst>
            </a:custGeom>
            <a:ln w="9143">
              <a:solidFill>
                <a:srgbClr val="8F0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516371" y="4975605"/>
            <a:ext cx="1181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ālie  faktori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53028" y="1372936"/>
            <a:ext cx="1919605" cy="653415"/>
            <a:chOff x="3653028" y="1372936"/>
            <a:chExt cx="1919605" cy="653415"/>
          </a:xfrm>
        </p:grpSpPr>
        <p:sp>
          <p:nvSpPr>
            <p:cNvPr id="23" name="object 23"/>
            <p:cNvSpPr/>
            <p:nvPr/>
          </p:nvSpPr>
          <p:spPr>
            <a:xfrm>
              <a:off x="3730488" y="1372936"/>
              <a:ext cx="1761608" cy="1826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53028" y="1514868"/>
              <a:ext cx="377189" cy="5112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24656" y="1514868"/>
              <a:ext cx="1776222" cy="5112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95316" y="1514868"/>
              <a:ext cx="377189" cy="5112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807464" y="1951482"/>
            <a:ext cx="5633085" cy="2849880"/>
            <a:chOff x="1807464" y="1951482"/>
            <a:chExt cx="5633085" cy="2849880"/>
          </a:xfrm>
        </p:grpSpPr>
        <p:sp>
          <p:nvSpPr>
            <p:cNvPr id="29" name="object 29"/>
            <p:cNvSpPr/>
            <p:nvPr/>
          </p:nvSpPr>
          <p:spPr>
            <a:xfrm>
              <a:off x="3237738" y="4475226"/>
              <a:ext cx="2839720" cy="326390"/>
            </a:xfrm>
            <a:custGeom>
              <a:avLst/>
              <a:gdLst/>
              <a:ahLst/>
              <a:cxnLst/>
              <a:rect l="l" t="t" r="r" b="b"/>
              <a:pathLst>
                <a:path w="2839720" h="326389">
                  <a:moveTo>
                    <a:pt x="0" y="0"/>
                  </a:moveTo>
                  <a:lnTo>
                    <a:pt x="0" y="326136"/>
                  </a:lnTo>
                </a:path>
                <a:path w="2839720" h="326389">
                  <a:moveTo>
                    <a:pt x="2839212" y="0"/>
                  </a:moveTo>
                  <a:lnTo>
                    <a:pt x="2839212" y="326136"/>
                  </a:lnTo>
                </a:path>
              </a:pathLst>
            </a:custGeom>
            <a:ln w="28956">
              <a:solidFill>
                <a:srgbClr val="8F0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50898" y="4147566"/>
              <a:ext cx="5546090" cy="327660"/>
            </a:xfrm>
            <a:custGeom>
              <a:avLst/>
              <a:gdLst/>
              <a:ahLst/>
              <a:cxnLst/>
              <a:rect l="l" t="t" r="r" b="b"/>
              <a:pathLst>
                <a:path w="5546090" h="327660">
                  <a:moveTo>
                    <a:pt x="1386839" y="327659"/>
                  </a:moveTo>
                  <a:lnTo>
                    <a:pt x="4226052" y="327659"/>
                  </a:lnTo>
                </a:path>
                <a:path w="5546090" h="327660">
                  <a:moveTo>
                    <a:pt x="0" y="0"/>
                  </a:moveTo>
                  <a:lnTo>
                    <a:pt x="5545835" y="0"/>
                  </a:lnTo>
                </a:path>
              </a:pathLst>
            </a:custGeom>
            <a:ln w="28956">
              <a:solidFill>
                <a:srgbClr val="8F0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07464" y="3737609"/>
              <a:ext cx="5633085" cy="737870"/>
            </a:xfrm>
            <a:custGeom>
              <a:avLst/>
              <a:gdLst/>
              <a:ahLst/>
              <a:cxnLst/>
              <a:rect l="l" t="t" r="r" b="b"/>
              <a:pathLst>
                <a:path w="5633084" h="73787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409956"/>
                  </a:lnTo>
                  <a:lnTo>
                    <a:pt x="57912" y="409956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5633084" h="737870">
                  <a:moveTo>
                    <a:pt x="2859024" y="86868"/>
                  </a:moveTo>
                  <a:lnTo>
                    <a:pt x="2851785" y="72390"/>
                  </a:lnTo>
                  <a:lnTo>
                    <a:pt x="2815590" y="0"/>
                  </a:lnTo>
                  <a:lnTo>
                    <a:pt x="2772156" y="86868"/>
                  </a:lnTo>
                  <a:lnTo>
                    <a:pt x="2801112" y="86868"/>
                  </a:lnTo>
                  <a:lnTo>
                    <a:pt x="2801112" y="737616"/>
                  </a:lnTo>
                  <a:lnTo>
                    <a:pt x="2830068" y="737616"/>
                  </a:lnTo>
                  <a:lnTo>
                    <a:pt x="2830068" y="86868"/>
                  </a:lnTo>
                  <a:lnTo>
                    <a:pt x="2859024" y="86868"/>
                  </a:lnTo>
                  <a:close/>
                </a:path>
                <a:path w="5633084" h="737870">
                  <a:moveTo>
                    <a:pt x="5632704" y="86868"/>
                  </a:moveTo>
                  <a:lnTo>
                    <a:pt x="5625465" y="72390"/>
                  </a:lnTo>
                  <a:lnTo>
                    <a:pt x="5589270" y="0"/>
                  </a:lnTo>
                  <a:lnTo>
                    <a:pt x="5545836" y="86868"/>
                  </a:lnTo>
                  <a:lnTo>
                    <a:pt x="5574792" y="86868"/>
                  </a:lnTo>
                  <a:lnTo>
                    <a:pt x="5574792" y="409956"/>
                  </a:lnTo>
                  <a:lnTo>
                    <a:pt x="5603748" y="409956"/>
                  </a:lnTo>
                  <a:lnTo>
                    <a:pt x="5603748" y="86868"/>
                  </a:lnTo>
                  <a:lnTo>
                    <a:pt x="5632704" y="86868"/>
                  </a:lnTo>
                  <a:close/>
                </a:path>
              </a:pathLst>
            </a:custGeom>
            <a:solidFill>
              <a:srgbClr val="8F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0898" y="2369058"/>
              <a:ext cx="5509260" cy="0"/>
            </a:xfrm>
            <a:custGeom>
              <a:avLst/>
              <a:gdLst/>
              <a:ahLst/>
              <a:cxnLst/>
              <a:rect l="l" t="t" r="r" b="b"/>
              <a:pathLst>
                <a:path w="5509259">
                  <a:moveTo>
                    <a:pt x="0" y="0"/>
                  </a:moveTo>
                  <a:lnTo>
                    <a:pt x="5509259" y="0"/>
                  </a:lnTo>
                </a:path>
              </a:pathLst>
            </a:custGeom>
            <a:ln w="28956">
              <a:solidFill>
                <a:srgbClr val="8F0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07464" y="1951481"/>
              <a:ext cx="5596255" cy="1344295"/>
            </a:xfrm>
            <a:custGeom>
              <a:avLst/>
              <a:gdLst/>
              <a:ahLst/>
              <a:cxnLst/>
              <a:rect l="l" t="t" r="r" b="b"/>
              <a:pathLst>
                <a:path w="5596255" h="1344295">
                  <a:moveTo>
                    <a:pt x="86868" y="749808"/>
                  </a:moveTo>
                  <a:lnTo>
                    <a:pt x="57912" y="749808"/>
                  </a:lnTo>
                  <a:lnTo>
                    <a:pt x="57912" y="417576"/>
                  </a:lnTo>
                  <a:lnTo>
                    <a:pt x="28956" y="417576"/>
                  </a:lnTo>
                  <a:lnTo>
                    <a:pt x="28956" y="749808"/>
                  </a:lnTo>
                  <a:lnTo>
                    <a:pt x="0" y="749808"/>
                  </a:lnTo>
                  <a:lnTo>
                    <a:pt x="43434" y="836676"/>
                  </a:lnTo>
                  <a:lnTo>
                    <a:pt x="79629" y="764286"/>
                  </a:lnTo>
                  <a:lnTo>
                    <a:pt x="86868" y="749808"/>
                  </a:lnTo>
                  <a:close/>
                </a:path>
                <a:path w="5596255" h="1344295">
                  <a:moveTo>
                    <a:pt x="1639709" y="1315339"/>
                  </a:moveTo>
                  <a:lnTo>
                    <a:pt x="1595501" y="1315339"/>
                  </a:lnTo>
                  <a:lnTo>
                    <a:pt x="1581010" y="1315339"/>
                  </a:lnTo>
                  <a:lnTo>
                    <a:pt x="1580769" y="1344168"/>
                  </a:lnTo>
                  <a:lnTo>
                    <a:pt x="1639709" y="1315339"/>
                  </a:lnTo>
                  <a:close/>
                </a:path>
                <a:path w="5596255" h="1344295">
                  <a:moveTo>
                    <a:pt x="1668018" y="1301496"/>
                  </a:moveTo>
                  <a:lnTo>
                    <a:pt x="1581531" y="1257300"/>
                  </a:lnTo>
                  <a:lnTo>
                    <a:pt x="1581264" y="1286268"/>
                  </a:lnTo>
                  <a:lnTo>
                    <a:pt x="1192657" y="1283208"/>
                  </a:lnTo>
                  <a:lnTo>
                    <a:pt x="1192657" y="1283081"/>
                  </a:lnTo>
                  <a:lnTo>
                    <a:pt x="1192911" y="1254252"/>
                  </a:lnTo>
                  <a:lnTo>
                    <a:pt x="1105662" y="1296924"/>
                  </a:lnTo>
                  <a:lnTo>
                    <a:pt x="1192149" y="1341120"/>
                  </a:lnTo>
                  <a:lnTo>
                    <a:pt x="1192403" y="1312164"/>
                  </a:lnTo>
                  <a:lnTo>
                    <a:pt x="1581010" y="1315224"/>
                  </a:lnTo>
                  <a:lnTo>
                    <a:pt x="1595501" y="1315339"/>
                  </a:lnTo>
                  <a:lnTo>
                    <a:pt x="1639938" y="1315224"/>
                  </a:lnTo>
                  <a:lnTo>
                    <a:pt x="1668018" y="1301496"/>
                  </a:lnTo>
                  <a:close/>
                </a:path>
                <a:path w="5596255" h="1344295">
                  <a:moveTo>
                    <a:pt x="2840736" y="86868"/>
                  </a:moveTo>
                  <a:lnTo>
                    <a:pt x="2833497" y="72390"/>
                  </a:lnTo>
                  <a:lnTo>
                    <a:pt x="2797302" y="0"/>
                  </a:lnTo>
                  <a:lnTo>
                    <a:pt x="2753868" y="86868"/>
                  </a:lnTo>
                  <a:lnTo>
                    <a:pt x="2782824" y="86868"/>
                  </a:lnTo>
                  <a:lnTo>
                    <a:pt x="2782824" y="749808"/>
                  </a:lnTo>
                  <a:lnTo>
                    <a:pt x="2753868" y="749808"/>
                  </a:lnTo>
                  <a:lnTo>
                    <a:pt x="2797302" y="836676"/>
                  </a:lnTo>
                  <a:lnTo>
                    <a:pt x="2833497" y="764286"/>
                  </a:lnTo>
                  <a:lnTo>
                    <a:pt x="2840736" y="749808"/>
                  </a:lnTo>
                  <a:lnTo>
                    <a:pt x="2811780" y="749808"/>
                  </a:lnTo>
                  <a:lnTo>
                    <a:pt x="2811780" y="86868"/>
                  </a:lnTo>
                  <a:lnTo>
                    <a:pt x="2840736" y="86868"/>
                  </a:lnTo>
                  <a:close/>
                </a:path>
                <a:path w="5596255" h="1344295">
                  <a:moveTo>
                    <a:pt x="4413389" y="1306195"/>
                  </a:moveTo>
                  <a:lnTo>
                    <a:pt x="4369181" y="1306195"/>
                  </a:lnTo>
                  <a:lnTo>
                    <a:pt x="4354690" y="1306195"/>
                  </a:lnTo>
                  <a:lnTo>
                    <a:pt x="4354449" y="1335024"/>
                  </a:lnTo>
                  <a:lnTo>
                    <a:pt x="4413389" y="1306195"/>
                  </a:lnTo>
                  <a:close/>
                </a:path>
                <a:path w="5596255" h="1344295">
                  <a:moveTo>
                    <a:pt x="4441698" y="1292352"/>
                  </a:moveTo>
                  <a:lnTo>
                    <a:pt x="4355211" y="1248156"/>
                  </a:lnTo>
                  <a:lnTo>
                    <a:pt x="4354944" y="1277124"/>
                  </a:lnTo>
                  <a:lnTo>
                    <a:pt x="3966337" y="1274064"/>
                  </a:lnTo>
                  <a:lnTo>
                    <a:pt x="3966337" y="1273937"/>
                  </a:lnTo>
                  <a:lnTo>
                    <a:pt x="3966591" y="1245108"/>
                  </a:lnTo>
                  <a:lnTo>
                    <a:pt x="3879342" y="1287780"/>
                  </a:lnTo>
                  <a:lnTo>
                    <a:pt x="3965829" y="1331976"/>
                  </a:lnTo>
                  <a:lnTo>
                    <a:pt x="3966083" y="1303020"/>
                  </a:lnTo>
                  <a:lnTo>
                    <a:pt x="4354690" y="1306080"/>
                  </a:lnTo>
                  <a:lnTo>
                    <a:pt x="4369181" y="1306195"/>
                  </a:lnTo>
                  <a:lnTo>
                    <a:pt x="4413618" y="1306080"/>
                  </a:lnTo>
                  <a:lnTo>
                    <a:pt x="4441698" y="1292352"/>
                  </a:lnTo>
                  <a:close/>
                </a:path>
                <a:path w="5596255" h="1344295">
                  <a:moveTo>
                    <a:pt x="5596128" y="749808"/>
                  </a:moveTo>
                  <a:lnTo>
                    <a:pt x="5567172" y="749808"/>
                  </a:lnTo>
                  <a:lnTo>
                    <a:pt x="5567172" y="417576"/>
                  </a:lnTo>
                  <a:lnTo>
                    <a:pt x="5538216" y="417576"/>
                  </a:lnTo>
                  <a:lnTo>
                    <a:pt x="5538216" y="749808"/>
                  </a:lnTo>
                  <a:lnTo>
                    <a:pt x="5509260" y="749808"/>
                  </a:lnTo>
                  <a:lnTo>
                    <a:pt x="5552694" y="836676"/>
                  </a:lnTo>
                  <a:lnTo>
                    <a:pt x="5588889" y="764286"/>
                  </a:lnTo>
                  <a:lnTo>
                    <a:pt x="5596128" y="749808"/>
                  </a:lnTo>
                  <a:close/>
                </a:path>
              </a:pathLst>
            </a:custGeom>
            <a:solidFill>
              <a:srgbClr val="8F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936142" y="732282"/>
            <a:ext cx="69100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5" dirty="0">
                <a:latin typeface="+mn-lt"/>
              </a:rPr>
              <a:t>(Starptautiskā </a:t>
            </a:r>
            <a:r>
              <a:rPr sz="2000" spc="-95" dirty="0">
                <a:latin typeface="+mn-lt"/>
              </a:rPr>
              <a:t>funkcionēšanas </a:t>
            </a:r>
            <a:r>
              <a:rPr sz="2000" spc="-60" dirty="0">
                <a:latin typeface="+mn-lt"/>
              </a:rPr>
              <a:t>un </a:t>
            </a:r>
            <a:r>
              <a:rPr sz="2000" spc="-114" dirty="0">
                <a:latin typeface="+mn-lt"/>
              </a:rPr>
              <a:t>nesējas </a:t>
            </a:r>
            <a:r>
              <a:rPr sz="2000" spc="-110" dirty="0">
                <a:latin typeface="+mn-lt"/>
              </a:rPr>
              <a:t>veselības </a:t>
            </a:r>
            <a:r>
              <a:rPr sz="2000" spc="-70" dirty="0">
                <a:latin typeface="+mn-lt"/>
              </a:rPr>
              <a:t>klasifikācija </a:t>
            </a:r>
            <a:r>
              <a:rPr sz="2000" spc="-200" dirty="0">
                <a:latin typeface="+mn-lt"/>
              </a:rPr>
              <a:t>PVO,</a:t>
            </a:r>
            <a:r>
              <a:rPr sz="2000" spc="-40" dirty="0">
                <a:latin typeface="+mn-lt"/>
              </a:rPr>
              <a:t> </a:t>
            </a:r>
            <a:r>
              <a:rPr sz="2000" spc="-85" dirty="0">
                <a:latin typeface="+mn-lt"/>
              </a:rPr>
              <a:t>2001)</a:t>
            </a:r>
            <a:endParaRPr sz="20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latin typeface="Carlito"/>
                <a:cs typeface="Carlito"/>
              </a:rPr>
              <a:t>Persona/ </a:t>
            </a:r>
            <a:r>
              <a:rPr spc="-10" dirty="0">
                <a:latin typeface="Carlito"/>
                <a:cs typeface="Carlito"/>
              </a:rPr>
              <a:t>Vide/ </a:t>
            </a:r>
            <a:r>
              <a:rPr spc="-5" dirty="0">
                <a:latin typeface="Carlito"/>
                <a:cs typeface="Carlito"/>
              </a:rPr>
              <a:t>Nodarbe </a:t>
            </a:r>
            <a:r>
              <a:rPr spc="-10" dirty="0">
                <a:latin typeface="Carlito"/>
                <a:cs typeface="Carlito"/>
              </a:rPr>
              <a:t>(PVN)</a:t>
            </a:r>
          </a:p>
          <a:p>
            <a:pPr marL="111760" algn="ctr">
              <a:lnSpc>
                <a:spcPct val="100000"/>
              </a:lnSpc>
            </a:pPr>
            <a:r>
              <a:rPr i="1" spc="-5" dirty="0">
                <a:latin typeface="Carlito"/>
                <a:cs typeface="Carlito"/>
              </a:rPr>
              <a:t>(Law </a:t>
            </a:r>
            <a:r>
              <a:rPr i="1" spc="-15" dirty="0">
                <a:latin typeface="Carlito"/>
                <a:cs typeface="Carlito"/>
              </a:rPr>
              <a:t>et </a:t>
            </a:r>
            <a:r>
              <a:rPr i="1" spc="-10" dirty="0">
                <a:latin typeface="Carlito"/>
                <a:cs typeface="Carlito"/>
              </a:rPr>
              <a:t>al.,</a:t>
            </a:r>
            <a:r>
              <a:rPr i="1" spc="30" dirty="0">
                <a:latin typeface="Carlito"/>
                <a:cs typeface="Carlito"/>
              </a:rPr>
              <a:t> </a:t>
            </a:r>
            <a:r>
              <a:rPr i="1" spc="-5" dirty="0">
                <a:latin typeface="Carlito"/>
                <a:cs typeface="Carlito"/>
              </a:rPr>
              <a:t>1996)</a:t>
            </a:r>
          </a:p>
        </p:txBody>
      </p:sp>
      <p:sp>
        <p:nvSpPr>
          <p:cNvPr id="3" name="object 3"/>
          <p:cNvSpPr/>
          <p:nvPr/>
        </p:nvSpPr>
        <p:spPr>
          <a:xfrm>
            <a:off x="1786127" y="1642872"/>
            <a:ext cx="5320283" cy="4996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333" y="461899"/>
            <a:ext cx="77228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0" dirty="0"/>
              <a:t>Intelektuālās </a:t>
            </a:r>
            <a:r>
              <a:rPr sz="4400" spc="-160" dirty="0"/>
              <a:t>attīstības</a:t>
            </a:r>
            <a:r>
              <a:rPr sz="4400" spc="-300" dirty="0"/>
              <a:t> </a:t>
            </a:r>
            <a:r>
              <a:rPr sz="4400" spc="-100" dirty="0"/>
              <a:t>traucējumi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7748905" cy="50012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2700"/>
              </a:lnSpc>
              <a:spcBef>
                <a:spcPts val="95"/>
              </a:spcBef>
            </a:pPr>
            <a:r>
              <a:rPr lang="lv-LV" sz="2800" spc="-10" dirty="0">
                <a:cs typeface="Carlito"/>
              </a:rPr>
              <a:t>     Komunikācija</a:t>
            </a:r>
            <a:endParaRPr sz="2800" dirty="0">
              <a:cs typeface="Carlito"/>
            </a:endParaRPr>
          </a:p>
          <a:p>
            <a:pPr marL="469265" indent="-457200" algn="just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323215" algn="l"/>
                <a:tab pos="323850" algn="l"/>
              </a:tabLst>
            </a:pPr>
            <a:r>
              <a:rPr lang="lv-LV" sz="2800" spc="-15" dirty="0">
                <a:cs typeface="Carlito"/>
              </a:rPr>
              <a:t>B</a:t>
            </a:r>
            <a:r>
              <a:rPr sz="2800" spc="-15" dirty="0" err="1">
                <a:cs typeface="Carlito"/>
              </a:rPr>
              <a:t>ez</a:t>
            </a:r>
            <a:r>
              <a:rPr sz="2800" spc="-15" dirty="0">
                <a:cs typeface="Carlito"/>
              </a:rPr>
              <a:t> </a:t>
            </a:r>
            <a:r>
              <a:rPr sz="2800" spc="-105" dirty="0">
                <a:cs typeface="Arial"/>
              </a:rPr>
              <a:t>palīglīdzekļiem, </a:t>
            </a:r>
            <a:r>
              <a:rPr sz="2800" spc="-210" dirty="0">
                <a:cs typeface="Arial"/>
              </a:rPr>
              <a:t>kas </a:t>
            </a:r>
            <a:r>
              <a:rPr sz="2800" spc="-45" dirty="0">
                <a:cs typeface="Arial"/>
              </a:rPr>
              <a:t>ietver </a:t>
            </a:r>
            <a:r>
              <a:rPr sz="2800" spc="-175" dirty="0">
                <a:cs typeface="Arial"/>
              </a:rPr>
              <a:t>sevī </a:t>
            </a:r>
            <a:r>
              <a:rPr sz="2800" spc="-155" dirty="0">
                <a:cs typeface="Arial"/>
              </a:rPr>
              <a:t>žestus,</a:t>
            </a:r>
            <a:r>
              <a:rPr sz="2800" spc="-55" dirty="0">
                <a:cs typeface="Arial"/>
              </a:rPr>
              <a:t> </a:t>
            </a:r>
            <a:r>
              <a:rPr lang="lv-LV" sz="2800" spc="-55" dirty="0">
                <a:cs typeface="Arial"/>
              </a:rPr>
              <a:t>mīmikas </a:t>
            </a:r>
            <a:r>
              <a:rPr sz="2800" spc="-10" dirty="0" err="1">
                <a:cs typeface="Carlito"/>
              </a:rPr>
              <a:t>izteiksmes</a:t>
            </a:r>
            <a:r>
              <a:rPr sz="2800" spc="-10" dirty="0">
                <a:cs typeface="Carlito"/>
              </a:rPr>
              <a:t>,</a:t>
            </a:r>
            <a:r>
              <a:rPr lang="lv-LV" sz="2800" dirty="0">
                <a:cs typeface="Carlito"/>
              </a:rPr>
              <a:t> </a:t>
            </a:r>
            <a:r>
              <a:rPr sz="2800" spc="-120" dirty="0" err="1">
                <a:cs typeface="Arial"/>
              </a:rPr>
              <a:t>ķermeņa</a:t>
            </a:r>
            <a:r>
              <a:rPr sz="2800" spc="-120" dirty="0">
                <a:cs typeface="Arial"/>
              </a:rPr>
              <a:t> </a:t>
            </a:r>
            <a:r>
              <a:rPr sz="2800" spc="-95" dirty="0">
                <a:cs typeface="Arial"/>
              </a:rPr>
              <a:t>valodu, </a:t>
            </a:r>
            <a:r>
              <a:rPr sz="2800" spc="-114" dirty="0">
                <a:cs typeface="Arial"/>
              </a:rPr>
              <a:t>pieskārienus, </a:t>
            </a:r>
            <a:r>
              <a:rPr sz="2800" spc="-90" dirty="0">
                <a:cs typeface="Arial"/>
              </a:rPr>
              <a:t>atbalsta </a:t>
            </a:r>
            <a:r>
              <a:rPr sz="2800" spc="-180" dirty="0">
                <a:cs typeface="Arial"/>
              </a:rPr>
              <a:t>zīmes </a:t>
            </a:r>
            <a:r>
              <a:rPr sz="2800" i="1" spc="-15" dirty="0">
                <a:cs typeface="Carlito"/>
              </a:rPr>
              <a:t>(izmantojot  atbalsta </a:t>
            </a:r>
            <a:r>
              <a:rPr sz="2800" i="1" spc="-10" dirty="0">
                <a:cs typeface="Carlito"/>
              </a:rPr>
              <a:t>zīmes, svarīgi izmantot </a:t>
            </a:r>
            <a:r>
              <a:rPr sz="2800" i="1" spc="-5" dirty="0">
                <a:cs typeface="Carlito"/>
              </a:rPr>
              <a:t>runu – </a:t>
            </a:r>
            <a:r>
              <a:rPr sz="2800" i="1" spc="-15" dirty="0">
                <a:cs typeface="Carlito"/>
              </a:rPr>
              <a:t>tas </a:t>
            </a:r>
            <a:r>
              <a:rPr sz="2800" i="1" spc="-10" dirty="0">
                <a:cs typeface="Carlito"/>
              </a:rPr>
              <a:t>atvieglo informācijas  saprašanu </a:t>
            </a:r>
            <a:r>
              <a:rPr sz="2800" i="1" spc="-40" dirty="0">
                <a:cs typeface="Carlito"/>
              </a:rPr>
              <a:t>kā </a:t>
            </a:r>
            <a:r>
              <a:rPr sz="2800" i="1" spc="-5" dirty="0">
                <a:cs typeface="Carlito"/>
              </a:rPr>
              <a:t>arī individuālās </a:t>
            </a:r>
            <a:r>
              <a:rPr sz="2800" i="1" spc="-10" dirty="0">
                <a:cs typeface="Carlito"/>
              </a:rPr>
              <a:t>atvieglotās</a:t>
            </a:r>
            <a:r>
              <a:rPr sz="2800" i="1" spc="-15" dirty="0">
                <a:cs typeface="Carlito"/>
              </a:rPr>
              <a:t> zīmes).</a:t>
            </a:r>
            <a:endParaRPr sz="2800" dirty="0">
              <a:cs typeface="Carlito"/>
            </a:endParaRPr>
          </a:p>
          <a:p>
            <a:pPr marL="469900" marR="374015" indent="-457200">
              <a:lnSpc>
                <a:spcPct val="80000"/>
              </a:lnSpc>
              <a:spcBef>
                <a:spcPts val="59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lv-LV" sz="2800" dirty="0">
                <a:cs typeface="Carlito"/>
              </a:rPr>
              <a:t>A</a:t>
            </a:r>
            <a:r>
              <a:rPr sz="2800" dirty="0">
                <a:cs typeface="Carlito"/>
              </a:rPr>
              <a:t>r </a:t>
            </a:r>
            <a:r>
              <a:rPr sz="2800" spc="-105" dirty="0">
                <a:cs typeface="Arial"/>
              </a:rPr>
              <a:t>palīglīdzekļiem, </a:t>
            </a:r>
            <a:r>
              <a:rPr sz="2800" spc="-210" dirty="0">
                <a:cs typeface="Arial"/>
              </a:rPr>
              <a:t>kas </a:t>
            </a:r>
            <a:r>
              <a:rPr sz="2800" spc="-45" dirty="0">
                <a:cs typeface="Arial"/>
              </a:rPr>
              <a:t>ietver </a:t>
            </a:r>
            <a:r>
              <a:rPr sz="2800" spc="-95" dirty="0">
                <a:cs typeface="Arial"/>
              </a:rPr>
              <a:t>priekšmetus, </a:t>
            </a:r>
            <a:r>
              <a:rPr sz="2800" spc="-70" dirty="0">
                <a:cs typeface="Arial"/>
              </a:rPr>
              <a:t>attēlus </a:t>
            </a:r>
            <a:r>
              <a:rPr sz="2800" spc="-114" dirty="0">
                <a:cs typeface="Arial"/>
              </a:rPr>
              <a:t>vai  </a:t>
            </a:r>
            <a:r>
              <a:rPr sz="2800" spc="-70" dirty="0">
                <a:cs typeface="Arial"/>
              </a:rPr>
              <a:t>fotogrāfijas, </a:t>
            </a:r>
            <a:r>
              <a:rPr sz="2800" spc="-120" dirty="0">
                <a:cs typeface="Arial"/>
              </a:rPr>
              <a:t>zīmējumus, </a:t>
            </a:r>
            <a:r>
              <a:rPr sz="2800" spc="-100" dirty="0">
                <a:cs typeface="Arial"/>
              </a:rPr>
              <a:t>piktogrammas, </a:t>
            </a:r>
            <a:r>
              <a:rPr sz="2800" spc="-5" dirty="0">
                <a:cs typeface="Carlito"/>
              </a:rPr>
              <a:t>Bliss </a:t>
            </a:r>
            <a:r>
              <a:rPr sz="2800" spc="-10" dirty="0">
                <a:cs typeface="Carlito"/>
              </a:rPr>
              <a:t>simbolus,  PECS (Picture </a:t>
            </a:r>
            <a:r>
              <a:rPr sz="2800" spc="-15" dirty="0">
                <a:cs typeface="Carlito"/>
              </a:rPr>
              <a:t>Exchange </a:t>
            </a:r>
            <a:r>
              <a:rPr sz="2800" spc="-10" dirty="0">
                <a:cs typeface="Carlito"/>
              </a:rPr>
              <a:t>Communications</a:t>
            </a:r>
            <a:r>
              <a:rPr sz="2800" spc="100" dirty="0">
                <a:cs typeface="Carlito"/>
              </a:rPr>
              <a:t> </a:t>
            </a:r>
            <a:r>
              <a:rPr sz="2800" spc="-20" dirty="0">
                <a:cs typeface="Carlito"/>
              </a:rPr>
              <a:t>System).</a:t>
            </a:r>
            <a:endParaRPr sz="2800" dirty="0">
              <a:cs typeface="Carlito"/>
            </a:endParaRPr>
          </a:p>
          <a:p>
            <a:pPr marL="469900" marR="5080" indent="-4572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94970" algn="l"/>
                <a:tab pos="395605" algn="l"/>
              </a:tabLst>
            </a:pPr>
            <a:r>
              <a:rPr lang="lv-LV" sz="2800" spc="-135" dirty="0">
                <a:cs typeface="Arial"/>
              </a:rPr>
              <a:t>Ī</a:t>
            </a:r>
            <a:r>
              <a:rPr sz="2800" spc="-135" dirty="0" err="1">
                <a:cs typeface="Arial"/>
              </a:rPr>
              <a:t>paši</a:t>
            </a:r>
            <a:r>
              <a:rPr sz="2800" spc="-135" dirty="0">
                <a:cs typeface="Arial"/>
              </a:rPr>
              <a:t> </a:t>
            </a:r>
            <a:r>
              <a:rPr sz="2800" spc="-90" dirty="0">
                <a:cs typeface="Arial"/>
              </a:rPr>
              <a:t>izveidota </a:t>
            </a:r>
            <a:r>
              <a:rPr sz="2800" spc="-105" dirty="0">
                <a:cs typeface="Arial"/>
              </a:rPr>
              <a:t>zīmējumu </a:t>
            </a:r>
            <a:r>
              <a:rPr sz="2800" spc="-55" dirty="0">
                <a:cs typeface="Arial"/>
              </a:rPr>
              <a:t>struktūra </a:t>
            </a:r>
            <a:r>
              <a:rPr sz="2800" spc="-135" dirty="0">
                <a:cs typeface="Arial"/>
              </a:rPr>
              <a:t>visbiežāk </a:t>
            </a:r>
            <a:r>
              <a:rPr sz="2800" spc="-5" dirty="0">
                <a:cs typeface="Carlito"/>
              </a:rPr>
              <a:t>autisma  </a:t>
            </a:r>
            <a:r>
              <a:rPr sz="2800" spc="-120" dirty="0">
                <a:cs typeface="Arial"/>
              </a:rPr>
              <a:t>gadījumā, </a:t>
            </a:r>
            <a:r>
              <a:rPr sz="2800" spc="-210" dirty="0">
                <a:cs typeface="Arial"/>
              </a:rPr>
              <a:t>kas </a:t>
            </a:r>
            <a:r>
              <a:rPr sz="2800" spc="-114" dirty="0">
                <a:cs typeface="Arial"/>
              </a:rPr>
              <a:t>pamatā </a:t>
            </a:r>
            <a:r>
              <a:rPr sz="2800" spc="-120" dirty="0">
                <a:cs typeface="Arial"/>
              </a:rPr>
              <a:t>paredzēta </a:t>
            </a:r>
            <a:r>
              <a:rPr sz="2800" spc="-114" dirty="0">
                <a:cs typeface="Arial"/>
              </a:rPr>
              <a:t>komunikācijas </a:t>
            </a:r>
            <a:r>
              <a:rPr sz="2800" spc="-60" dirty="0">
                <a:cs typeface="Arial"/>
              </a:rPr>
              <a:t>treniņam,  </a:t>
            </a:r>
            <a:r>
              <a:rPr sz="2800" spc="-125" dirty="0">
                <a:cs typeface="Arial"/>
              </a:rPr>
              <a:t>nevis </a:t>
            </a:r>
            <a:r>
              <a:rPr sz="2800" spc="-150" dirty="0">
                <a:cs typeface="Arial"/>
              </a:rPr>
              <a:t>pašai </a:t>
            </a:r>
            <a:r>
              <a:rPr sz="2800" spc="-90" dirty="0">
                <a:cs typeface="Arial"/>
              </a:rPr>
              <a:t>komunikācijai, komunikāciju tāfeles </a:t>
            </a:r>
            <a:r>
              <a:rPr sz="2800" spc="-85" dirty="0">
                <a:cs typeface="Arial"/>
              </a:rPr>
              <a:t>un </a:t>
            </a:r>
            <a:r>
              <a:rPr sz="2800" spc="-35" dirty="0">
                <a:cs typeface="Arial"/>
              </a:rPr>
              <a:t>attēlu  </a:t>
            </a:r>
            <a:r>
              <a:rPr sz="2800" spc="-110" dirty="0">
                <a:cs typeface="Arial"/>
              </a:rPr>
              <a:t>grāmatiņas.</a:t>
            </a:r>
            <a:endParaRPr sz="2800" dirty="0"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</TotalTime>
  <Words>2215</Words>
  <Application>Microsoft Office PowerPoint</Application>
  <PresentationFormat>On-screen Show (4:3)</PresentationFormat>
  <Paragraphs>285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Carlito</vt:lpstr>
      <vt:lpstr>Wingdings</vt:lpstr>
      <vt:lpstr>Office Theme</vt:lpstr>
      <vt:lpstr>Vides un atbalsta specifika personām ar garīga rakstura trauccējumiem </vt:lpstr>
      <vt:lpstr>Saturs</vt:lpstr>
      <vt:lpstr>Ievads</vt:lpstr>
      <vt:lpstr>Ievads</vt:lpstr>
      <vt:lpstr>IZSLĒGŠANA</vt:lpstr>
      <vt:lpstr>Funkcionālie traucējumi</vt:lpstr>
      <vt:lpstr>(Starptautiskā funkcionēšanas un nesējas veselības klasifikācija PVO, 2001)</vt:lpstr>
      <vt:lpstr>Persona/ Vide/ Nodarbe (PVN) (Law et al., 1996)</vt:lpstr>
      <vt:lpstr>Intelektuālās attīstības traucējumi</vt:lpstr>
      <vt:lpstr>Intelektuālās attīstības traucējumi</vt:lpstr>
      <vt:lpstr>Intelektuālās attīstības traucējumi</vt:lpstr>
      <vt:lpstr>Intelektuālās attīstības traucējumi</vt:lpstr>
      <vt:lpstr>Intelektuālās attīstības traucējumi</vt:lpstr>
      <vt:lpstr>Intelektuālās attīstības traucējumi</vt:lpstr>
      <vt:lpstr>Intelektuālās attīstības traucējumi</vt:lpstr>
      <vt:lpstr>Fiziskie traucējumi</vt:lpstr>
      <vt:lpstr>Fiziskie traucējumi</vt:lpstr>
      <vt:lpstr>Atbalsta plānošana</vt:lpstr>
      <vt:lpstr>Dalības veicināšana - drošības sajūta</vt:lpstr>
      <vt:lpstr>Dalības veicināšana - pozitīva identitāte</vt:lpstr>
      <vt:lpstr>Sadarbības plānošana</vt:lpstr>
      <vt:lpstr>Pozicionēšana</vt:lpstr>
      <vt:lpstr>Pozicionēšana</vt:lpstr>
      <vt:lpstr>Pozicionēšana</vt:lpstr>
      <vt:lpstr>Pozicionēšana</vt:lpstr>
      <vt:lpstr>Pareiza pozicionēšana</vt:lpstr>
      <vt:lpstr>Pareiza pozicionēšana</vt:lpstr>
      <vt:lpstr>Pareiza pozicionēšana</vt:lpstr>
      <vt:lpstr>Ēšanas, dzeršanas aktivitātes</vt:lpstr>
      <vt:lpstr>Ēšanas, dzeršanas aktivitātes</vt:lpstr>
      <vt:lpstr>Ēšanas, dzeršanas aktivitātes</vt:lpstr>
      <vt:lpstr>PowerPoint Presentation</vt:lpstr>
      <vt:lpstr>Ēšanas, dzeršanas un ēst gatavošanas  aktivitātes</vt:lpstr>
      <vt:lpstr>Ēšanas, dzeršanas un ēst gatavošanas  aktivitātes</vt:lpstr>
      <vt:lpstr>Ēšanas, dzeršanas un ēst gatavošanas  aktivitātes</vt:lpstr>
      <vt:lpstr>!!!Sensorā pārslodze!!!</vt:lpstr>
      <vt:lpstr>Ģērbšanās aktivitātes</vt:lpstr>
      <vt:lpstr>Ģērbšanās aktivitātes</vt:lpstr>
      <vt:lpstr>Ģērbšanās aktivitātes</vt:lpstr>
      <vt:lpstr>Ģērbšanās aktivitātes</vt:lpstr>
      <vt:lpstr>Ģērbšanās aktivitātes</vt:lpstr>
      <vt:lpstr>Ģērbšanās aktivitātes</vt:lpstr>
      <vt:lpstr>Mazā higiēna</vt:lpstr>
      <vt:lpstr>Mazā higiēna  </vt:lpstr>
      <vt:lpstr>Mazā higiēna  </vt:lpstr>
      <vt:lpstr>Mazā higiēna jaukti traucējumi </vt:lpstr>
      <vt:lpstr>Lielā higiēna</vt:lpstr>
      <vt:lpstr>Lielā higiēna</vt:lpstr>
      <vt:lpstr>Lielā higiēna</vt:lpstr>
      <vt:lpstr>Lielā higiēna</vt:lpstr>
      <vt:lpstr>Produktīvās aktivitātes / brīvā laika  aktivitātes</vt:lpstr>
      <vt:lpstr>Produktīvās aktivitātes / brīvā laika  aktivitātes</vt:lpstr>
      <vt:lpstr>Produktīvās aktivitātes / brīvā laika  aktivitātes</vt:lpstr>
      <vt:lpstr>Produktīvās aktivitātes / brīvā laika  aktivitātes</vt:lpstr>
      <vt:lpstr>Produktīvās aktivitātes / brīvā laika  aktivitātes</vt:lpstr>
      <vt:lpstr>Valsts apmaksātie tehniskie palīglīdzekļi</vt:lpstr>
      <vt:lpstr>Sociālās aktivitātes</vt:lpstr>
      <vt:lpstr>Izmantotā literatūra un citi avoti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Viesis</dc:creator>
  <cp:lastModifiedBy>Laine Zālīte</cp:lastModifiedBy>
  <cp:revision>113</cp:revision>
  <cp:lastPrinted>2020-09-15T12:23:56Z</cp:lastPrinted>
  <dcterms:created xsi:type="dcterms:W3CDTF">2020-09-04T06:48:49Z</dcterms:created>
  <dcterms:modified xsi:type="dcterms:W3CDTF">2020-10-30T07:40:33Z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2020-09-04T00:00:00Z</vt:filetime>
  </property>
</Properties>
</file>