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5" r:id="rId4"/>
    <p:sldId id="267" r:id="rId5"/>
    <p:sldId id="269" r:id="rId6"/>
    <p:sldId id="270" r:id="rId7"/>
    <p:sldId id="271" r:id="rId8"/>
    <p:sldId id="272" r:id="rId9"/>
    <p:sldId id="268" r:id="rId10"/>
    <p:sldId id="259" r:id="rId11"/>
    <p:sldId id="274" r:id="rId12"/>
    <p:sldId id="261" r:id="rId13"/>
    <p:sldId id="258" r:id="rId14"/>
    <p:sldId id="260" r:id="rId15"/>
    <p:sldId id="273" r:id="rId16"/>
    <p:sldId id="275" r:id="rId17"/>
    <p:sldId id="277" r:id="rId18"/>
    <p:sldId id="278" r:id="rId19"/>
    <p:sldId id="279" r:id="rId20"/>
    <p:sldId id="280" r:id="rId21"/>
    <p:sldId id="281" r:id="rId22"/>
    <p:sldId id="282" r:id="rId23"/>
    <p:sldId id="283" r:id="rId24"/>
    <p:sldId id="284" r:id="rId25"/>
    <p:sldId id="286" r:id="rId26"/>
    <p:sldId id="287" r:id="rId27"/>
    <p:sldId id="288" r:id="rId28"/>
    <p:sldId id="289" r:id="rId29"/>
    <p:sldId id="290" r:id="rId30"/>
    <p:sldId id="292" r:id="rId31"/>
    <p:sldId id="293" r:id="rId32"/>
    <p:sldId id="294" r:id="rId33"/>
    <p:sldId id="295" r:id="rId34"/>
    <p:sldId id="296" r:id="rId35"/>
    <p:sldId id="297" r:id="rId36"/>
    <p:sldId id="298" r:id="rId37"/>
    <p:sldId id="299" r:id="rId38"/>
    <p:sldId id="300" r:id="rId39"/>
    <p:sldId id="304" r:id="rId40"/>
    <p:sldId id="306" r:id="rId41"/>
    <p:sldId id="301" r:id="rId42"/>
    <p:sldId id="302" r:id="rId43"/>
    <p:sldId id="305" r:id="rId4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6" d="100"/>
          <a:sy n="86" d="100"/>
        </p:scale>
        <p:origin x="5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ne Zālīte" userId="1d504879-ac39-4f00-8aee-fb6f92e7b12a" providerId="ADAL" clId="{7378DF8F-EBBD-4694-83B3-64A7B8761E6B}"/>
    <pc:docChg chg="modSld">
      <pc:chgData name="Laine Zālīte" userId="1d504879-ac39-4f00-8aee-fb6f92e7b12a" providerId="ADAL" clId="{7378DF8F-EBBD-4694-83B3-64A7B8761E6B}" dt="2020-11-04T11:12:28.996" v="1" actId="14100"/>
      <pc:docMkLst>
        <pc:docMk/>
      </pc:docMkLst>
      <pc:sldChg chg="modSp mod">
        <pc:chgData name="Laine Zālīte" userId="1d504879-ac39-4f00-8aee-fb6f92e7b12a" providerId="ADAL" clId="{7378DF8F-EBBD-4694-83B3-64A7B8761E6B}" dt="2020-11-04T11:12:28.996" v="1" actId="14100"/>
        <pc:sldMkLst>
          <pc:docMk/>
          <pc:sldMk cId="461352994" sldId="275"/>
        </pc:sldMkLst>
        <pc:spChg chg="mod">
          <ac:chgData name="Laine Zālīte" userId="1d504879-ac39-4f00-8aee-fb6f92e7b12a" providerId="ADAL" clId="{7378DF8F-EBBD-4694-83B3-64A7B8761E6B}" dt="2020-11-04T11:12:28.996" v="1" actId="14100"/>
          <ac:spMkLst>
            <pc:docMk/>
            <pc:sldMk cId="461352994" sldId="275"/>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E7C00C95-C30E-4469-A448-AFD2EB437A9A}" type="datetimeFigureOut">
              <a:rPr lang="lv-LV" smtClean="0"/>
              <a:t>04.11.2020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3E340DE-30E1-4A94-B3E1-338A16ACDDEC}" type="slidenum">
              <a:rPr lang="lv-LV" smtClean="0"/>
              <a:t>‹#›</a:t>
            </a:fld>
            <a:endParaRPr lang="lv-LV"/>
          </a:p>
        </p:txBody>
      </p:sp>
    </p:spTree>
    <p:extLst>
      <p:ext uri="{BB962C8B-B14F-4D97-AF65-F5344CB8AC3E}">
        <p14:creationId xmlns:p14="http://schemas.microsoft.com/office/powerpoint/2010/main" val="212019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E7C00C95-C30E-4469-A448-AFD2EB437A9A}" type="datetimeFigureOut">
              <a:rPr lang="lv-LV" smtClean="0"/>
              <a:t>04.11.2020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3E340DE-30E1-4A94-B3E1-338A16ACDDEC}" type="slidenum">
              <a:rPr lang="lv-LV" smtClean="0"/>
              <a:t>‹#›</a:t>
            </a:fld>
            <a:endParaRPr lang="lv-LV"/>
          </a:p>
        </p:txBody>
      </p:sp>
    </p:spTree>
    <p:extLst>
      <p:ext uri="{BB962C8B-B14F-4D97-AF65-F5344CB8AC3E}">
        <p14:creationId xmlns:p14="http://schemas.microsoft.com/office/powerpoint/2010/main" val="185659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E7C00C95-C30E-4469-A448-AFD2EB437A9A}" type="datetimeFigureOut">
              <a:rPr lang="lv-LV" smtClean="0"/>
              <a:t>04.11.2020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3E340DE-30E1-4A94-B3E1-338A16ACDDEC}" type="slidenum">
              <a:rPr lang="lv-LV" smtClean="0"/>
              <a:t>‹#›</a:t>
            </a:fld>
            <a:endParaRPr lang="lv-LV"/>
          </a:p>
        </p:txBody>
      </p:sp>
    </p:spTree>
    <p:extLst>
      <p:ext uri="{BB962C8B-B14F-4D97-AF65-F5344CB8AC3E}">
        <p14:creationId xmlns:p14="http://schemas.microsoft.com/office/powerpoint/2010/main" val="270480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E7C00C95-C30E-4469-A448-AFD2EB437A9A}" type="datetimeFigureOut">
              <a:rPr lang="lv-LV" smtClean="0"/>
              <a:t>04.11.2020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3E340DE-30E1-4A94-B3E1-338A16ACDDEC}" type="slidenum">
              <a:rPr lang="lv-LV" smtClean="0"/>
              <a:t>‹#›</a:t>
            </a:fld>
            <a:endParaRPr lang="lv-LV"/>
          </a:p>
        </p:txBody>
      </p:sp>
    </p:spTree>
    <p:extLst>
      <p:ext uri="{BB962C8B-B14F-4D97-AF65-F5344CB8AC3E}">
        <p14:creationId xmlns:p14="http://schemas.microsoft.com/office/powerpoint/2010/main" val="401610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C00C95-C30E-4469-A448-AFD2EB437A9A}" type="datetimeFigureOut">
              <a:rPr lang="lv-LV" smtClean="0"/>
              <a:t>04.11.2020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3E340DE-30E1-4A94-B3E1-338A16ACDDEC}" type="slidenum">
              <a:rPr lang="lv-LV" smtClean="0"/>
              <a:t>‹#›</a:t>
            </a:fld>
            <a:endParaRPr lang="lv-LV"/>
          </a:p>
        </p:txBody>
      </p:sp>
    </p:spTree>
    <p:extLst>
      <p:ext uri="{BB962C8B-B14F-4D97-AF65-F5344CB8AC3E}">
        <p14:creationId xmlns:p14="http://schemas.microsoft.com/office/powerpoint/2010/main" val="328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E7C00C95-C30E-4469-A448-AFD2EB437A9A}" type="datetimeFigureOut">
              <a:rPr lang="lv-LV" smtClean="0"/>
              <a:t>04.11.2020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3E340DE-30E1-4A94-B3E1-338A16ACDDEC}" type="slidenum">
              <a:rPr lang="lv-LV" smtClean="0"/>
              <a:t>‹#›</a:t>
            </a:fld>
            <a:endParaRPr lang="lv-LV"/>
          </a:p>
        </p:txBody>
      </p:sp>
    </p:spTree>
    <p:extLst>
      <p:ext uri="{BB962C8B-B14F-4D97-AF65-F5344CB8AC3E}">
        <p14:creationId xmlns:p14="http://schemas.microsoft.com/office/powerpoint/2010/main" val="66174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E7C00C95-C30E-4469-A448-AFD2EB437A9A}" type="datetimeFigureOut">
              <a:rPr lang="lv-LV" smtClean="0"/>
              <a:t>04.11.2020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83E340DE-30E1-4A94-B3E1-338A16ACDDEC}" type="slidenum">
              <a:rPr lang="lv-LV" smtClean="0"/>
              <a:t>‹#›</a:t>
            </a:fld>
            <a:endParaRPr lang="lv-LV"/>
          </a:p>
        </p:txBody>
      </p:sp>
    </p:spTree>
    <p:extLst>
      <p:ext uri="{BB962C8B-B14F-4D97-AF65-F5344CB8AC3E}">
        <p14:creationId xmlns:p14="http://schemas.microsoft.com/office/powerpoint/2010/main" val="220906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E7C00C95-C30E-4469-A448-AFD2EB437A9A}" type="datetimeFigureOut">
              <a:rPr lang="lv-LV" smtClean="0"/>
              <a:t>04.11.2020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83E340DE-30E1-4A94-B3E1-338A16ACDDEC}" type="slidenum">
              <a:rPr lang="lv-LV" smtClean="0"/>
              <a:t>‹#›</a:t>
            </a:fld>
            <a:endParaRPr lang="lv-LV"/>
          </a:p>
        </p:txBody>
      </p:sp>
    </p:spTree>
    <p:extLst>
      <p:ext uri="{BB962C8B-B14F-4D97-AF65-F5344CB8AC3E}">
        <p14:creationId xmlns:p14="http://schemas.microsoft.com/office/powerpoint/2010/main" val="201713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00C95-C30E-4469-A448-AFD2EB437A9A}" type="datetimeFigureOut">
              <a:rPr lang="lv-LV" smtClean="0"/>
              <a:t>04.11.2020</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83E340DE-30E1-4A94-B3E1-338A16ACDDEC}" type="slidenum">
              <a:rPr lang="lv-LV" smtClean="0"/>
              <a:t>‹#›</a:t>
            </a:fld>
            <a:endParaRPr lang="lv-LV"/>
          </a:p>
        </p:txBody>
      </p:sp>
    </p:spTree>
    <p:extLst>
      <p:ext uri="{BB962C8B-B14F-4D97-AF65-F5344CB8AC3E}">
        <p14:creationId xmlns:p14="http://schemas.microsoft.com/office/powerpoint/2010/main" val="1039262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C00C95-C30E-4469-A448-AFD2EB437A9A}" type="datetimeFigureOut">
              <a:rPr lang="lv-LV" smtClean="0"/>
              <a:t>04.11.2020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3E340DE-30E1-4A94-B3E1-338A16ACDDEC}" type="slidenum">
              <a:rPr lang="lv-LV" smtClean="0"/>
              <a:t>‹#›</a:t>
            </a:fld>
            <a:endParaRPr lang="lv-LV"/>
          </a:p>
        </p:txBody>
      </p:sp>
    </p:spTree>
    <p:extLst>
      <p:ext uri="{BB962C8B-B14F-4D97-AF65-F5344CB8AC3E}">
        <p14:creationId xmlns:p14="http://schemas.microsoft.com/office/powerpoint/2010/main" val="191695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C00C95-C30E-4469-A448-AFD2EB437A9A}" type="datetimeFigureOut">
              <a:rPr lang="lv-LV" smtClean="0"/>
              <a:t>04.11.2020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3E340DE-30E1-4A94-B3E1-338A16ACDDEC}" type="slidenum">
              <a:rPr lang="lv-LV" smtClean="0"/>
              <a:t>‹#›</a:t>
            </a:fld>
            <a:endParaRPr lang="lv-LV"/>
          </a:p>
        </p:txBody>
      </p:sp>
    </p:spTree>
    <p:extLst>
      <p:ext uri="{BB962C8B-B14F-4D97-AF65-F5344CB8AC3E}">
        <p14:creationId xmlns:p14="http://schemas.microsoft.com/office/powerpoint/2010/main" val="111431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00C95-C30E-4469-A448-AFD2EB437A9A}" type="datetimeFigureOut">
              <a:rPr lang="lv-LV" smtClean="0"/>
              <a:t>04.11.2020</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340DE-30E1-4A94-B3E1-338A16ACDDEC}" type="slidenum">
              <a:rPr lang="lv-LV" smtClean="0"/>
              <a:t>‹#›</a:t>
            </a:fld>
            <a:endParaRPr lang="lv-LV"/>
          </a:p>
        </p:txBody>
      </p:sp>
    </p:spTree>
    <p:extLst>
      <p:ext uri="{BB962C8B-B14F-4D97-AF65-F5344CB8AC3E}">
        <p14:creationId xmlns:p14="http://schemas.microsoft.com/office/powerpoint/2010/main" val="213958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sp>
        <p:nvSpPr>
          <p:cNvPr id="3" name="Content Placeholder 2"/>
          <p:cNvSpPr>
            <a:spLocks noGrp="1"/>
          </p:cNvSpPr>
          <p:nvPr>
            <p:ph idx="1"/>
          </p:nvPr>
        </p:nvSpPr>
        <p:spPr/>
        <p:txBody>
          <a:bodyPr>
            <a:normAutofit/>
          </a:bodyPr>
          <a:lstStyle/>
          <a:p>
            <a:pPr marL="0" indent="0" algn="ctr">
              <a:buNone/>
            </a:pPr>
            <a:endParaRPr lang="lv-LV" sz="4400" dirty="0"/>
          </a:p>
          <a:p>
            <a:pPr marL="0" indent="0" algn="ctr">
              <a:buNone/>
            </a:pPr>
            <a:r>
              <a:rPr lang="lv-LV" sz="4400" dirty="0"/>
              <a:t>VSAC speciālistu apmācības</a:t>
            </a:r>
          </a:p>
          <a:p>
            <a:pPr marL="0" indent="0" algn="ctr">
              <a:buNone/>
            </a:pPr>
            <a:endParaRPr lang="lv-LV" sz="4400" dirty="0"/>
          </a:p>
          <a:p>
            <a:pPr marL="0" indent="0" algn="ctr">
              <a:buNone/>
            </a:pPr>
            <a:endParaRPr lang="lv-LV" sz="4400" dirty="0"/>
          </a:p>
          <a:p>
            <a:pPr marL="0" indent="0" algn="r">
              <a:buNone/>
            </a:pPr>
            <a:r>
              <a:rPr lang="lv-LV" sz="2000" dirty="0"/>
              <a:t>KBT terapeits, klīniskais psihologs</a:t>
            </a:r>
          </a:p>
          <a:p>
            <a:pPr marL="0" indent="0" algn="r">
              <a:buNone/>
            </a:pPr>
            <a:r>
              <a:rPr lang="lv-LV" sz="2000" dirty="0"/>
              <a:t>Krišjānis Zaremba</a:t>
            </a:r>
          </a:p>
          <a:p>
            <a:pPr marL="0" indent="0" algn="r">
              <a:buNone/>
            </a:pPr>
            <a:r>
              <a:rPr lang="lv-LV" sz="2000" dirty="0"/>
              <a:t>29383947</a:t>
            </a:r>
          </a:p>
        </p:txBody>
      </p:sp>
    </p:spTree>
    <p:extLst>
      <p:ext uri="{BB962C8B-B14F-4D97-AF65-F5344CB8AC3E}">
        <p14:creationId xmlns:p14="http://schemas.microsoft.com/office/powerpoint/2010/main" val="396219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2050" name="Picture 2" descr="Aggressive Communication: Features and Examp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5380" y="1219200"/>
            <a:ext cx="7344741" cy="48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50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5122" name="Picture 2" descr="12 Passive-Aggressive Phrases That Can Destroy Your Busines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34127" y="1825625"/>
            <a:ext cx="652374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888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098" name="Picture 2" descr="The Manipulative Co-worker | Practical Practice Manage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0068" y="1425146"/>
            <a:ext cx="5386137" cy="492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03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1028" name="Picture 4" descr="Passive Communication and Social Anxiet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85535" y="987973"/>
            <a:ext cx="6919784" cy="518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44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3076" name="Picture 4" descr="Communicating assertively | Trans* Jers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265" y="1825625"/>
            <a:ext cx="722546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517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a:t>Agresīvas komunikācijas stils</a:t>
            </a:r>
          </a:p>
        </p:txBody>
      </p:sp>
      <p:sp>
        <p:nvSpPr>
          <p:cNvPr id="3" name="Content Placeholder 2"/>
          <p:cNvSpPr>
            <a:spLocks noGrp="1"/>
          </p:cNvSpPr>
          <p:nvPr>
            <p:ph idx="1"/>
          </p:nvPr>
        </p:nvSpPr>
        <p:spPr/>
        <p:txBody>
          <a:bodyPr/>
          <a:lstStyle/>
          <a:p>
            <a:r>
              <a:rPr lang="lv-LV" dirty="0"/>
              <a:t>Šī stila būtība ir uzvarēt par katru cenu neņemot vērā citu vajadzības.</a:t>
            </a:r>
          </a:p>
          <a:p>
            <a:r>
              <a:rPr lang="lv-LV" dirty="0"/>
              <a:t>Agresīva persona uzvedas tā, it kā viņa vajadzības ir pašas svarīgākās, viņam ir vairāk tiesību un ir ieguldījuši vairāk kā citi</a:t>
            </a:r>
          </a:p>
          <a:p>
            <a:r>
              <a:rPr lang="lv-LV" dirty="0"/>
              <a:t>Šī ir ļoti neefektīva komunikācijas stratēģija, jo sarunas laikā ziņa, ko runātājs cenšas nodot otram pazūd. Sarunas partneris vairāk reaģē uz sarunas veidu, mazāk uz sarunas kontekstu un saturu.</a:t>
            </a:r>
          </a:p>
          <a:p>
            <a:endParaRPr lang="lv-LV" dirty="0"/>
          </a:p>
          <a:p>
            <a:endParaRPr lang="lv-LV" dirty="0"/>
          </a:p>
        </p:txBody>
      </p:sp>
    </p:spTree>
    <p:extLst>
      <p:ext uri="{BB962C8B-B14F-4D97-AF65-F5344CB8AC3E}">
        <p14:creationId xmlns:p14="http://schemas.microsoft.com/office/powerpoint/2010/main" val="4208419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3329"/>
            <a:ext cx="10424532" cy="1079309"/>
          </a:xfrm>
        </p:spPr>
        <p:txBody>
          <a:bodyPr/>
          <a:lstStyle/>
          <a:p>
            <a:pPr algn="ctr"/>
            <a:endParaRPr lang="lv-LV" dirty="0"/>
          </a:p>
        </p:txBody>
      </p:sp>
      <p:sp>
        <p:nvSpPr>
          <p:cNvPr id="3" name="Content Placeholder 2"/>
          <p:cNvSpPr>
            <a:spLocks noGrp="1"/>
          </p:cNvSpPr>
          <p:nvPr>
            <p:ph idx="1"/>
          </p:nvPr>
        </p:nvSpPr>
        <p:spPr>
          <a:xfrm>
            <a:off x="722870" y="181231"/>
            <a:ext cx="10515600" cy="6244281"/>
          </a:xfrm>
        </p:spPr>
        <p:txBody>
          <a:bodyPr>
            <a:normAutofit fontScale="70000" lnSpcReduction="20000"/>
          </a:bodyPr>
          <a:lstStyle/>
          <a:p>
            <a:pPr marL="0" indent="0" algn="ctr">
              <a:buNone/>
            </a:pPr>
            <a:r>
              <a:rPr lang="lv-LV" sz="3800" b="1" dirty="0"/>
              <a:t>Uzvedības īpašības</a:t>
            </a:r>
          </a:p>
          <a:p>
            <a:r>
              <a:rPr lang="lv-LV" dirty="0"/>
              <a:t>Biedējošs, apdraudošs, skaļš, agresīvs</a:t>
            </a:r>
          </a:p>
          <a:p>
            <a:r>
              <a:rPr lang="lv-LV" dirty="0"/>
              <a:t>Vēlas sasniegt mērķus uz citu rēķina</a:t>
            </a:r>
          </a:p>
          <a:p>
            <a:r>
              <a:rPr lang="lv-LV" dirty="0"/>
              <a:t>Dara, lai «uzvarētu»</a:t>
            </a:r>
          </a:p>
          <a:p>
            <a:r>
              <a:rPr lang="lv-LV" dirty="0"/>
              <a:t>Pieprasošs, kareivīgs</a:t>
            </a:r>
          </a:p>
          <a:p>
            <a:r>
              <a:rPr lang="lv-LV" dirty="0"/>
              <a:t>Neparedzams</a:t>
            </a:r>
          </a:p>
          <a:p>
            <a:r>
              <a:rPr lang="lv-LV" dirty="0"/>
              <a:t>Bailes iedvesošs</a:t>
            </a:r>
          </a:p>
          <a:p>
            <a:r>
              <a:rPr lang="lv-LV" dirty="0" err="1"/>
              <a:t>Mobingojošs</a:t>
            </a:r>
            <a:endParaRPr lang="lv-LV" dirty="0"/>
          </a:p>
          <a:p>
            <a:pPr marL="0" indent="0" algn="ctr">
              <a:buNone/>
            </a:pPr>
            <a:r>
              <a:rPr lang="lv-LV" sz="3600" b="1" dirty="0"/>
              <a:t>Ko piedzīvo cilvēki, kas saskaras ar šo stilu</a:t>
            </a:r>
          </a:p>
          <a:p>
            <a:r>
              <a:rPr lang="lv-LV" dirty="0"/>
              <a:t>Nostājas aizsardzības pozā. Kļūst uzbrūkoši. (aiziet vai cīnās pretī)</a:t>
            </a:r>
          </a:p>
          <a:p>
            <a:r>
              <a:rPr lang="lv-LV" dirty="0"/>
              <a:t>Nepiedzīvo sadarbību</a:t>
            </a:r>
          </a:p>
          <a:p>
            <a:r>
              <a:rPr lang="lv-LV" dirty="0"/>
              <a:t>Aizvainoti/atriebīgi</a:t>
            </a:r>
          </a:p>
          <a:p>
            <a:r>
              <a:rPr lang="lv-LV" dirty="0"/>
              <a:t>Pazemoti</a:t>
            </a:r>
          </a:p>
          <a:p>
            <a:r>
              <a:rPr lang="lv-LV" dirty="0"/>
              <a:t>Sāpināti</a:t>
            </a:r>
          </a:p>
          <a:p>
            <a:r>
              <a:rPr lang="lv-LV" dirty="0"/>
              <a:t>Nobijušies</a:t>
            </a:r>
          </a:p>
          <a:p>
            <a:r>
              <a:rPr lang="lv-LV" dirty="0"/>
              <a:t>Zaudē cieņu attiecībā uz agresīvo personu</a:t>
            </a:r>
          </a:p>
          <a:p>
            <a:r>
              <a:rPr lang="lv-LV" dirty="0"/>
              <a:t>Kļūdas un problēmas tiek noklusētas, lai neizraisītu «sprādzienu»</a:t>
            </a:r>
          </a:p>
          <a:p>
            <a:r>
              <a:rPr lang="lv-LV" dirty="0"/>
              <a:t>Citi baidās kļūt par upuriem</a:t>
            </a:r>
          </a:p>
          <a:p>
            <a:pPr marL="0" indent="0" algn="ctr">
              <a:buNone/>
            </a:pPr>
            <a:endParaRPr lang="lv-LV" b="1" dirty="0"/>
          </a:p>
        </p:txBody>
      </p:sp>
      <p:pic>
        <p:nvPicPr>
          <p:cNvPr id="4" name="Picture 3"/>
          <p:cNvPicPr>
            <a:picLocks noChangeAspect="1"/>
          </p:cNvPicPr>
          <p:nvPr/>
        </p:nvPicPr>
        <p:blipFill>
          <a:blip r:embed="rId2"/>
          <a:stretch>
            <a:fillRect/>
          </a:stretch>
        </p:blipFill>
        <p:spPr>
          <a:xfrm>
            <a:off x="2241986" y="6358085"/>
            <a:ext cx="8169348" cy="499915"/>
          </a:xfrm>
          <a:prstGeom prst="rect">
            <a:avLst/>
          </a:prstGeom>
        </p:spPr>
      </p:pic>
    </p:spTree>
    <p:extLst>
      <p:ext uri="{BB962C8B-B14F-4D97-AF65-F5344CB8AC3E}">
        <p14:creationId xmlns:p14="http://schemas.microsoft.com/office/powerpoint/2010/main" val="461352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5990"/>
            <a:ext cx="10515600" cy="642552"/>
          </a:xfrm>
        </p:spPr>
        <p:txBody>
          <a:bodyPr>
            <a:normAutofit/>
          </a:bodyPr>
          <a:lstStyle/>
          <a:p>
            <a:pPr algn="ctr"/>
            <a:r>
              <a:rPr lang="lv-LV" sz="4000" b="1" dirty="0"/>
              <a:t>Pasīvi agresīvas komunikācijas stils</a:t>
            </a:r>
          </a:p>
        </p:txBody>
      </p:sp>
      <p:sp>
        <p:nvSpPr>
          <p:cNvPr id="3" name="Content Placeholder 2"/>
          <p:cNvSpPr>
            <a:spLocks noGrp="1"/>
          </p:cNvSpPr>
          <p:nvPr>
            <p:ph idx="1"/>
          </p:nvPr>
        </p:nvSpPr>
        <p:spPr>
          <a:xfrm>
            <a:off x="838200" y="1153297"/>
            <a:ext cx="10515600" cy="5535827"/>
          </a:xfrm>
        </p:spPr>
        <p:txBody>
          <a:bodyPr>
            <a:normAutofit fontScale="70000" lnSpcReduction="20000"/>
          </a:bodyPr>
          <a:lstStyle/>
          <a:p>
            <a:pPr marL="0" indent="0">
              <a:buNone/>
            </a:pPr>
            <a:r>
              <a:rPr lang="lv-LV" dirty="0"/>
              <a:t>Šis komunikācijas stils izpaužas tā, ka ārēji šķiet, ka cilvēks komunikācijā ir pasīvs, bet slēptais uzvedības motīvs vienmēr ir agresīvs. </a:t>
            </a:r>
          </a:p>
          <a:p>
            <a:pPr marL="0" indent="0" algn="ctr">
              <a:buNone/>
            </a:pPr>
            <a:r>
              <a:rPr lang="lv-LV" b="1" dirty="0"/>
              <a:t>Uzvedības īpašības</a:t>
            </a:r>
          </a:p>
          <a:p>
            <a:r>
              <a:rPr lang="lv-LV" dirty="0"/>
              <a:t>Netieša agresivitāte</a:t>
            </a:r>
          </a:p>
          <a:p>
            <a:r>
              <a:rPr lang="lv-LV" dirty="0"/>
              <a:t>Sarkasms</a:t>
            </a:r>
          </a:p>
          <a:p>
            <a:r>
              <a:rPr lang="lv-LV" dirty="0"/>
              <a:t>Viltīgs</a:t>
            </a:r>
          </a:p>
          <a:p>
            <a:r>
              <a:rPr lang="lv-LV" dirty="0"/>
              <a:t>Nevar paļauties</a:t>
            </a:r>
          </a:p>
          <a:p>
            <a:r>
              <a:rPr lang="lv-LV" dirty="0"/>
              <a:t>Žēlojas</a:t>
            </a:r>
          </a:p>
          <a:p>
            <a:r>
              <a:rPr lang="lv-LV" dirty="0"/>
              <a:t>Saīdzis</a:t>
            </a:r>
          </a:p>
          <a:p>
            <a:r>
              <a:rPr lang="lv-LV" dirty="0"/>
              <a:t>Tenko</a:t>
            </a:r>
          </a:p>
          <a:p>
            <a:r>
              <a:rPr lang="lv-LV" dirty="0"/>
              <a:t>«ar divām sejām»</a:t>
            </a:r>
          </a:p>
          <a:p>
            <a:pPr marL="0" indent="0" algn="ctr">
              <a:buNone/>
            </a:pPr>
            <a:r>
              <a:rPr lang="lv-LV" b="1" dirty="0"/>
              <a:t>Ko piedzīvo cilvēki, kas saskaras ar šo stilu</a:t>
            </a:r>
          </a:p>
          <a:p>
            <a:r>
              <a:rPr lang="lv-LV" dirty="0"/>
              <a:t>Apjukumu</a:t>
            </a:r>
          </a:p>
          <a:p>
            <a:r>
              <a:rPr lang="lv-LV" dirty="0"/>
              <a:t>Dusmas</a:t>
            </a:r>
          </a:p>
          <a:p>
            <a:r>
              <a:rPr lang="lv-LV" dirty="0"/>
              <a:t>Aizvainojumu</a:t>
            </a:r>
          </a:p>
          <a:p>
            <a:r>
              <a:rPr lang="lv-LV" dirty="0"/>
              <a:t>Jūtas sāpināti</a:t>
            </a:r>
          </a:p>
          <a:p>
            <a:endParaRPr lang="lv-LV" dirty="0"/>
          </a:p>
        </p:txBody>
      </p:sp>
      <p:graphicFrame>
        <p:nvGraphicFramePr>
          <p:cNvPr id="4" name="Table 3"/>
          <p:cNvGraphicFramePr>
            <a:graphicFrameLocks noGrp="1"/>
          </p:cNvGraphicFramePr>
          <p:nvPr>
            <p:extLst>
              <p:ext uri="{D42A27DB-BD31-4B8C-83A1-F6EECF244321}">
                <p14:modId xmlns:p14="http://schemas.microsoft.com/office/powerpoint/2010/main" val="1823154135"/>
              </p:ext>
            </p:extLst>
          </p:nvPr>
        </p:nvGraphicFramePr>
        <p:xfrm>
          <a:off x="2130854" y="6433750"/>
          <a:ext cx="8128000" cy="3657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324387">
                <a:tc>
                  <a:txBody>
                    <a:bodyPr/>
                    <a:lstStyle/>
                    <a:p>
                      <a:pPr algn="ctr"/>
                      <a:r>
                        <a:rPr lang="lv-LV" dirty="0"/>
                        <a:t>Vēlas uzvarēt «pa kluso»</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3620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9891"/>
          </a:xfrm>
        </p:spPr>
        <p:txBody>
          <a:bodyPr>
            <a:normAutofit/>
          </a:bodyPr>
          <a:lstStyle/>
          <a:p>
            <a:pPr algn="ctr"/>
            <a:r>
              <a:rPr lang="lv-LV" sz="3600" b="1" dirty="0"/>
              <a:t>Pasīvas komunikācijas stils</a:t>
            </a:r>
          </a:p>
        </p:txBody>
      </p:sp>
      <p:sp>
        <p:nvSpPr>
          <p:cNvPr id="3" name="Content Placeholder 2"/>
          <p:cNvSpPr>
            <a:spLocks noGrp="1"/>
          </p:cNvSpPr>
          <p:nvPr>
            <p:ph idx="1"/>
          </p:nvPr>
        </p:nvSpPr>
        <p:spPr>
          <a:xfrm>
            <a:off x="838200" y="1120346"/>
            <a:ext cx="10515600" cy="5056617"/>
          </a:xfrm>
        </p:spPr>
        <p:txBody>
          <a:bodyPr>
            <a:normAutofit fontScale="62500" lnSpcReduction="20000"/>
          </a:bodyPr>
          <a:lstStyle/>
          <a:p>
            <a:pPr marL="0" indent="0">
              <a:buNone/>
            </a:pPr>
            <a:r>
              <a:rPr lang="lv-LV" dirty="0"/>
              <a:t>Šī komunikācijas stila specifika ir, ka cilvēks, kas to izmanto mēģina izvairīties no konfliktiem un/vai apmierināt citu vajadzības. Šī persona uzvedas tā, it kā citu vajadzības ir svarīgākas par paša, citiem ir vairāk tiesību.</a:t>
            </a:r>
          </a:p>
          <a:p>
            <a:pPr marL="0" indent="0" algn="ctr">
              <a:buNone/>
            </a:pPr>
            <a:r>
              <a:rPr lang="lv-LV" b="1" dirty="0"/>
              <a:t>Uzvedības īpašības</a:t>
            </a:r>
          </a:p>
          <a:p>
            <a:r>
              <a:rPr lang="lv-LV" dirty="0"/>
              <a:t>Izvairās no jebkādām konfrontācijām</a:t>
            </a:r>
          </a:p>
          <a:p>
            <a:r>
              <a:rPr lang="lv-LV" dirty="0"/>
              <a:t>Grūti uzņemties atbildību un pieņemt lēmumus</a:t>
            </a:r>
          </a:p>
          <a:p>
            <a:r>
              <a:rPr lang="lv-LV" dirty="0"/>
              <a:t>Piekāpjas citu vajadzībām</a:t>
            </a:r>
          </a:p>
          <a:p>
            <a:r>
              <a:rPr lang="lv-LV" dirty="0"/>
              <a:t>Atsakās iesaistīties</a:t>
            </a:r>
          </a:p>
          <a:p>
            <a:r>
              <a:rPr lang="lv-LV" dirty="0"/>
              <a:t>Jūtas kā upuris</a:t>
            </a:r>
          </a:p>
          <a:p>
            <a:r>
              <a:rPr lang="lv-LV" dirty="0"/>
              <a:t>Vaino citus dažādos notikumos</a:t>
            </a:r>
          </a:p>
          <a:p>
            <a:r>
              <a:rPr lang="lv-LV" dirty="0"/>
              <a:t>Noraida komplimentus</a:t>
            </a:r>
          </a:p>
          <a:p>
            <a:r>
              <a:rPr lang="lv-LV" dirty="0"/>
              <a:t>Nav ekspresīvs</a:t>
            </a:r>
          </a:p>
          <a:p>
            <a:pPr marL="0" indent="0" algn="ctr">
              <a:buNone/>
            </a:pPr>
            <a:r>
              <a:rPr lang="lv-LV" b="1" dirty="0"/>
              <a:t>Ko piedzīvo cilvēki, kas saskaras ar šo stilu</a:t>
            </a:r>
          </a:p>
          <a:p>
            <a:r>
              <a:rPr lang="lv-LV" dirty="0"/>
              <a:t>Sašutuši, </a:t>
            </a:r>
            <a:r>
              <a:rPr lang="lv-LV" dirty="0" err="1"/>
              <a:t>frustrēti</a:t>
            </a:r>
            <a:endParaRPr lang="lv-LV" dirty="0"/>
          </a:p>
          <a:p>
            <a:r>
              <a:rPr lang="lv-LV" dirty="0"/>
              <a:t>Vainīgi</a:t>
            </a:r>
          </a:p>
          <a:p>
            <a:r>
              <a:rPr lang="lv-LV" dirty="0"/>
              <a:t>Apkārtējie var justies noguruši būt kopā ar šādu personu. Tādēļ var padoties vēlmē palīdzēt, jo viņu centieni tiek tieši vai netieši noraidīti.</a:t>
            </a:r>
          </a:p>
          <a:p>
            <a:endParaRPr lang="lv-LV" dirty="0"/>
          </a:p>
        </p:txBody>
      </p:sp>
      <p:graphicFrame>
        <p:nvGraphicFramePr>
          <p:cNvPr id="4" name="Table 3"/>
          <p:cNvGraphicFramePr>
            <a:graphicFrameLocks noGrp="1"/>
          </p:cNvGraphicFramePr>
          <p:nvPr>
            <p:extLst>
              <p:ext uri="{D42A27DB-BD31-4B8C-83A1-F6EECF244321}">
                <p14:modId xmlns:p14="http://schemas.microsoft.com/office/powerpoint/2010/main" val="1508690339"/>
              </p:ext>
            </p:extLst>
          </p:nvPr>
        </p:nvGraphicFramePr>
        <p:xfrm>
          <a:off x="2460368" y="6176963"/>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370840">
                <a:tc>
                  <a:txBody>
                    <a:bodyPr/>
                    <a:lstStyle/>
                    <a:p>
                      <a:pPr algn="ctr"/>
                      <a:r>
                        <a:rPr lang="lv-LV" dirty="0"/>
                        <a:t>Pamatvajadzība</a:t>
                      </a:r>
                      <a:r>
                        <a:rPr lang="lv-LV" baseline="0" dirty="0"/>
                        <a:t> ir būt pieņemtam</a:t>
                      </a:r>
                      <a:endParaRPr lang="lv-LV"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36117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7556"/>
          </a:xfrm>
        </p:spPr>
        <p:txBody>
          <a:bodyPr/>
          <a:lstStyle/>
          <a:p>
            <a:pPr algn="ctr"/>
            <a:r>
              <a:rPr lang="lv-LV" b="1" dirty="0" err="1"/>
              <a:t>Asertīvas</a:t>
            </a:r>
            <a:r>
              <a:rPr lang="lv-LV" b="1" dirty="0"/>
              <a:t> komunikācijas stils</a:t>
            </a:r>
          </a:p>
        </p:txBody>
      </p:sp>
      <p:sp>
        <p:nvSpPr>
          <p:cNvPr id="3" name="Content Placeholder 2"/>
          <p:cNvSpPr>
            <a:spLocks noGrp="1"/>
          </p:cNvSpPr>
          <p:nvPr>
            <p:ph idx="1"/>
          </p:nvPr>
        </p:nvSpPr>
        <p:spPr>
          <a:xfrm>
            <a:off x="838200" y="1260389"/>
            <a:ext cx="10515600" cy="4916574"/>
          </a:xfrm>
        </p:spPr>
        <p:txBody>
          <a:bodyPr>
            <a:normAutofit fontScale="92500" lnSpcReduction="10000"/>
          </a:bodyPr>
          <a:lstStyle/>
          <a:p>
            <a:pPr marL="0" indent="0">
              <a:buNone/>
            </a:pPr>
            <a:r>
              <a:rPr lang="lv-LV" dirty="0"/>
              <a:t>Personas, kas izmanto šo stilu ir indivīdi, kas skaidri pauž savu viedokli un jūtas. Aizstāv savas tiesības un vajadzības, nepārkāpjot citu vajadzības. Šīs personas novērtē sevi, savu laiku, savas garīgās, fiziskās un emocionālās vajadzības. Viņi spēj sevi aizsargāt un vienlaikus ar cieņu izturēties pret otru.</a:t>
            </a:r>
          </a:p>
          <a:p>
            <a:pPr marL="0" indent="0" algn="ctr">
              <a:buNone/>
            </a:pPr>
            <a:r>
              <a:rPr lang="lv-LV" b="1" dirty="0"/>
              <a:t>Uzvedības īpašības</a:t>
            </a:r>
          </a:p>
          <a:p>
            <a:r>
              <a:rPr lang="lv-LV" dirty="0"/>
              <a:t>Veido uz sadarbību vērstu atmosfēru</a:t>
            </a:r>
          </a:p>
          <a:p>
            <a:r>
              <a:rPr lang="lv-LV" dirty="0"/>
              <a:t>Atklāti pauž savas vajadzības. Nav problēmu pateikt savas jūtas un to ko vēlas</a:t>
            </a:r>
          </a:p>
          <a:p>
            <a:r>
              <a:rPr lang="lv-LV" dirty="0"/>
              <a:t>Pieņem kļūdas bez vainas izjūtas</a:t>
            </a:r>
          </a:p>
          <a:p>
            <a:r>
              <a:rPr lang="lv-LV" dirty="0"/>
              <a:t>Nenomāc sevi vai citus</a:t>
            </a:r>
          </a:p>
          <a:p>
            <a:r>
              <a:rPr lang="lv-LV" dirty="0"/>
              <a:t>Uzmanīgi klausās citos, izmanto empātiju</a:t>
            </a:r>
          </a:p>
          <a:p>
            <a:r>
              <a:rPr lang="lv-LV" dirty="0"/>
              <a:t>Izmanto kompromisus</a:t>
            </a:r>
          </a:p>
          <a:p>
            <a:endParaRPr lang="lv-LV" dirty="0"/>
          </a:p>
        </p:txBody>
      </p:sp>
      <p:graphicFrame>
        <p:nvGraphicFramePr>
          <p:cNvPr id="5" name="Table 4"/>
          <p:cNvGraphicFramePr>
            <a:graphicFrameLocks noGrp="1"/>
          </p:cNvGraphicFramePr>
          <p:nvPr>
            <p:extLst>
              <p:ext uri="{D42A27DB-BD31-4B8C-83A1-F6EECF244321}">
                <p14:modId xmlns:p14="http://schemas.microsoft.com/office/powerpoint/2010/main" val="4127624827"/>
              </p:ext>
            </p:extLst>
          </p:nvPr>
        </p:nvGraphicFramePr>
        <p:xfrm>
          <a:off x="2032000" y="6107212"/>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370840">
                <a:tc>
                  <a:txBody>
                    <a:bodyPr/>
                    <a:lstStyle/>
                    <a:p>
                      <a:pPr algn="ctr"/>
                      <a:r>
                        <a:rPr lang="lv-LV" dirty="0"/>
                        <a:t>Sadarbība ir daudz nozīmīgāka</a:t>
                      </a:r>
                      <a:r>
                        <a:rPr lang="lv-LV" baseline="0" dirty="0"/>
                        <a:t> par uzvaru</a:t>
                      </a:r>
                      <a:endParaRPr lang="lv-LV"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7872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en-US"/>
          </a:p>
        </p:txBody>
      </p:sp>
      <p:sp>
        <p:nvSpPr>
          <p:cNvPr id="3" name="Satura vietturis 2"/>
          <p:cNvSpPr>
            <a:spLocks noGrp="1"/>
          </p:cNvSpPr>
          <p:nvPr>
            <p:ph idx="1"/>
          </p:nvPr>
        </p:nvSpPr>
        <p:spPr/>
        <p:txBody>
          <a:bodyPr>
            <a:normAutofit/>
          </a:bodyPr>
          <a:lstStyle/>
          <a:p>
            <a:pPr marL="0" indent="0">
              <a:buNone/>
            </a:pPr>
            <a:r>
              <a:rPr lang="lv-LV" sz="4000" dirty="0"/>
              <a:t>		3+8=11			4-3=1</a:t>
            </a:r>
          </a:p>
          <a:p>
            <a:pPr marL="0" indent="0">
              <a:buNone/>
              <a:tabLst>
                <a:tab pos="1882775" algn="l"/>
                <a:tab pos="5741988" algn="l"/>
              </a:tabLst>
            </a:pPr>
            <a:r>
              <a:rPr lang="lv-LV" sz="4000" dirty="0"/>
              <a:t>	9-4=6	3+6=9</a:t>
            </a:r>
          </a:p>
          <a:p>
            <a:pPr marL="0" indent="0" algn="just">
              <a:buNone/>
            </a:pPr>
            <a:r>
              <a:rPr lang="lv-LV" sz="4000" dirty="0"/>
              <a:t>		3+4=7			4+4=8</a:t>
            </a:r>
          </a:p>
          <a:p>
            <a:pPr marL="0" indent="0">
              <a:buNone/>
            </a:pPr>
            <a:r>
              <a:rPr lang="lv-LV" sz="4000" dirty="0"/>
              <a:t>		6+3=8			5-1=4</a:t>
            </a:r>
          </a:p>
          <a:p>
            <a:pPr marL="0" indent="0">
              <a:buNone/>
              <a:tabLst>
                <a:tab pos="2057400" algn="l"/>
              </a:tabLst>
            </a:pPr>
            <a:r>
              <a:rPr lang="lv-LV" sz="4000" dirty="0"/>
              <a:t>	9-2=7			4+6=10</a:t>
            </a:r>
            <a:endParaRPr lang="en-US" sz="4000" dirty="0"/>
          </a:p>
        </p:txBody>
      </p:sp>
    </p:spTree>
    <p:extLst>
      <p:ext uri="{BB962C8B-B14F-4D97-AF65-F5344CB8AC3E}">
        <p14:creationId xmlns:p14="http://schemas.microsoft.com/office/powerpoint/2010/main" val="1202611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err="1"/>
              <a:t>Asertivitāte</a:t>
            </a:r>
            <a:endParaRPr lang="lv-LV" b="1" dirty="0"/>
          </a:p>
        </p:txBody>
      </p:sp>
      <p:sp>
        <p:nvSpPr>
          <p:cNvPr id="3" name="Content Placeholder 2"/>
          <p:cNvSpPr>
            <a:spLocks noGrp="1"/>
          </p:cNvSpPr>
          <p:nvPr>
            <p:ph idx="1"/>
          </p:nvPr>
        </p:nvSpPr>
        <p:spPr/>
        <p:txBody>
          <a:bodyPr/>
          <a:lstStyle/>
          <a:p>
            <a:r>
              <a:rPr lang="lv-LV" b="1" dirty="0"/>
              <a:t>Empātijas prasmes </a:t>
            </a:r>
            <a:r>
              <a:rPr lang="lv-LV" dirty="0"/>
              <a:t>(klausīšanās, mierināšana, pārfrāzēšana, apkopošana)</a:t>
            </a:r>
          </a:p>
          <a:p>
            <a:r>
              <a:rPr lang="lv-LV" b="1" dirty="0"/>
              <a:t>Pozitīvi apgalvojumi </a:t>
            </a:r>
            <a:r>
              <a:rPr lang="lv-LV" dirty="0"/>
              <a:t>(komplimenti, dalīšanās, prasīt laipnu izturēšanos, </a:t>
            </a:r>
            <a:r>
              <a:rPr lang="lv-LV" dirty="0" err="1"/>
              <a:t>atvērtība</a:t>
            </a:r>
            <a:r>
              <a:rPr lang="lv-LV" dirty="0"/>
              <a:t> emocijām)</a:t>
            </a:r>
          </a:p>
          <a:p>
            <a:r>
              <a:rPr lang="lv-LV" b="1" dirty="0"/>
              <a:t>Negatīvi apgalvojumi </a:t>
            </a:r>
            <a:r>
              <a:rPr lang="lv-LV" dirty="0"/>
              <a:t>(uzstājība, kritika, problēmu un konfliktu risināšana)</a:t>
            </a:r>
          </a:p>
          <a:p>
            <a:r>
              <a:rPr lang="lv-LV" b="1" dirty="0"/>
              <a:t>Saruna</a:t>
            </a:r>
          </a:p>
        </p:txBody>
      </p:sp>
    </p:spTree>
    <p:extLst>
      <p:ext uri="{BB962C8B-B14F-4D97-AF65-F5344CB8AC3E}">
        <p14:creationId xmlns:p14="http://schemas.microsoft.com/office/powerpoint/2010/main" val="1766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Empātijas prasmes</a:t>
            </a:r>
          </a:p>
        </p:txBody>
      </p:sp>
      <p:sp>
        <p:nvSpPr>
          <p:cNvPr id="3" name="Content Placeholder 2"/>
          <p:cNvSpPr>
            <a:spLocks noGrp="1"/>
          </p:cNvSpPr>
          <p:nvPr>
            <p:ph idx="1"/>
          </p:nvPr>
        </p:nvSpPr>
        <p:spPr/>
        <p:txBody>
          <a:bodyPr>
            <a:normAutofit fontScale="92500" lnSpcReduction="10000"/>
          </a:bodyPr>
          <a:lstStyle/>
          <a:p>
            <a:pPr marL="0" indent="0">
              <a:buNone/>
            </a:pPr>
            <a:r>
              <a:rPr lang="lv-LV" dirty="0"/>
              <a:t>Neverbālās izpausmes</a:t>
            </a:r>
          </a:p>
          <a:p>
            <a:pPr lvl="1"/>
            <a:r>
              <a:rPr lang="lv-LV" dirty="0"/>
              <a:t>Sejas izteiksmes, mīmika</a:t>
            </a:r>
          </a:p>
          <a:p>
            <a:pPr lvl="1"/>
            <a:r>
              <a:rPr lang="lv-LV" dirty="0"/>
              <a:t>Acu kontakts</a:t>
            </a:r>
          </a:p>
          <a:p>
            <a:pPr lvl="1"/>
            <a:r>
              <a:rPr lang="lv-LV" dirty="0"/>
              <a:t>Ķermeņa poza, stāja</a:t>
            </a:r>
          </a:p>
          <a:p>
            <a:pPr lvl="1"/>
            <a:r>
              <a:rPr lang="lv-LV" dirty="0"/>
              <a:t>Žesti, galvas kustība</a:t>
            </a:r>
          </a:p>
          <a:p>
            <a:pPr marL="0" indent="0">
              <a:buNone/>
            </a:pPr>
            <a:r>
              <a:rPr lang="lv-LV" dirty="0"/>
              <a:t>Verbālās paralingvistiskās izpausmes</a:t>
            </a:r>
          </a:p>
          <a:p>
            <a:pPr lvl="1"/>
            <a:r>
              <a:rPr lang="lv-LV" dirty="0" err="1"/>
              <a:t>Hmm</a:t>
            </a:r>
            <a:r>
              <a:rPr lang="lv-LV" dirty="0"/>
              <a:t>, </a:t>
            </a:r>
            <a:r>
              <a:rPr lang="lv-LV" dirty="0" err="1"/>
              <a:t>aha</a:t>
            </a:r>
            <a:r>
              <a:rPr lang="lv-LV" dirty="0"/>
              <a:t>, jā, </a:t>
            </a:r>
            <a:r>
              <a:rPr lang="lv-LV" dirty="0" err="1"/>
              <a:t>mhm</a:t>
            </a:r>
            <a:r>
              <a:rPr lang="lv-LV" dirty="0"/>
              <a:t>, labi</a:t>
            </a:r>
          </a:p>
          <a:p>
            <a:pPr marL="0" indent="0">
              <a:buNone/>
            </a:pPr>
            <a:r>
              <a:rPr lang="lv-LV" dirty="0"/>
              <a:t>Verbālās lingvistiskās izpausmes</a:t>
            </a:r>
          </a:p>
          <a:p>
            <a:pPr lvl="1"/>
            <a:r>
              <a:rPr lang="lv-LV" dirty="0"/>
              <a:t>Es saprotu</a:t>
            </a:r>
          </a:p>
          <a:p>
            <a:pPr lvl="1"/>
            <a:r>
              <a:rPr lang="lv-LV" dirty="0"/>
              <a:t>Pārfrāzēšana – atkārto to pašu teikumu lietojot citus vārdus</a:t>
            </a:r>
          </a:p>
          <a:p>
            <a:pPr lvl="1"/>
            <a:r>
              <a:rPr lang="lv-LV" dirty="0"/>
              <a:t>Reflektēšana – paud izpratni </a:t>
            </a:r>
            <a:r>
              <a:rPr lang="lv-LV" dirty="0" err="1"/>
              <a:t>empātiski</a:t>
            </a:r>
            <a:r>
              <a:rPr lang="lv-LV" dirty="0"/>
              <a:t> – esot kontaktā ar pacienta emocijām</a:t>
            </a:r>
          </a:p>
          <a:p>
            <a:pPr lvl="1"/>
            <a:r>
              <a:rPr lang="lv-LV" dirty="0"/>
              <a:t>Apkopošana – īsi apkopo pacienta teiktā jēgu</a:t>
            </a:r>
          </a:p>
        </p:txBody>
      </p:sp>
    </p:spTree>
    <p:extLst>
      <p:ext uri="{BB962C8B-B14F-4D97-AF65-F5344CB8AC3E}">
        <p14:creationId xmlns:p14="http://schemas.microsoft.com/office/powerpoint/2010/main" val="183058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normAutofit/>
          </a:bodyPr>
          <a:lstStyle/>
          <a:p>
            <a:pPr marL="0" indent="0" algn="ctr">
              <a:buNone/>
            </a:pPr>
            <a:r>
              <a:rPr lang="lv-LV" sz="4400" dirty="0"/>
              <a:t>Uzdevums</a:t>
            </a:r>
          </a:p>
        </p:txBody>
      </p:sp>
    </p:spTree>
    <p:extLst>
      <p:ext uri="{BB962C8B-B14F-4D97-AF65-F5344CB8AC3E}">
        <p14:creationId xmlns:p14="http://schemas.microsoft.com/office/powerpoint/2010/main" val="1493153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Pozitīvā </a:t>
            </a:r>
            <a:r>
              <a:rPr lang="lv-LV" dirty="0" err="1"/>
              <a:t>asertivitāte</a:t>
            </a:r>
            <a:endParaRPr lang="lv-LV" dirty="0"/>
          </a:p>
        </p:txBody>
      </p:sp>
      <p:sp>
        <p:nvSpPr>
          <p:cNvPr id="3" name="Content Placeholder 2"/>
          <p:cNvSpPr>
            <a:spLocks noGrp="1"/>
          </p:cNvSpPr>
          <p:nvPr>
            <p:ph idx="1"/>
          </p:nvPr>
        </p:nvSpPr>
        <p:spPr/>
        <p:txBody>
          <a:bodyPr>
            <a:normAutofit/>
          </a:bodyPr>
          <a:lstStyle/>
          <a:p>
            <a:endParaRPr lang="lv-LV" sz="3200" dirty="0"/>
          </a:p>
          <a:p>
            <a:r>
              <a:rPr lang="lv-LV" sz="3200" dirty="0"/>
              <a:t>Prasmju kopums, kas ļauj apbalvot, pieņemt otru. Sniegt empātiju, mīlestību, laipnību, novērtēšanu un komplimentus.</a:t>
            </a:r>
          </a:p>
          <a:p>
            <a:r>
              <a:rPr lang="lv-LV" sz="3200" dirty="0"/>
              <a:t>Palīdz veidot pozitīvu atmosfēru starp cilvēkiem</a:t>
            </a:r>
          </a:p>
          <a:p>
            <a:r>
              <a:rPr lang="lv-LV" sz="3200" dirty="0"/>
              <a:t>Tā ir «lipīga»</a:t>
            </a:r>
          </a:p>
        </p:txBody>
      </p:sp>
    </p:spTree>
    <p:extLst>
      <p:ext uri="{BB962C8B-B14F-4D97-AF65-F5344CB8AC3E}">
        <p14:creationId xmlns:p14="http://schemas.microsoft.com/office/powerpoint/2010/main" val="2350715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Pozitīvā </a:t>
            </a:r>
            <a:r>
              <a:rPr lang="lv-LV" dirty="0" err="1"/>
              <a:t>asertivitāte</a:t>
            </a:r>
            <a:r>
              <a:rPr lang="lv-LV" dirty="0"/>
              <a:t> II</a:t>
            </a:r>
          </a:p>
        </p:txBody>
      </p:sp>
      <p:sp>
        <p:nvSpPr>
          <p:cNvPr id="3" name="Content Placeholder 2"/>
          <p:cNvSpPr>
            <a:spLocks noGrp="1"/>
          </p:cNvSpPr>
          <p:nvPr>
            <p:ph idx="1"/>
          </p:nvPr>
        </p:nvSpPr>
        <p:spPr/>
        <p:txBody>
          <a:bodyPr/>
          <a:lstStyle/>
          <a:p>
            <a:r>
              <a:rPr lang="lv-LV" dirty="0"/>
              <a:t>Pieņemšana un vienošanās</a:t>
            </a:r>
          </a:p>
          <a:p>
            <a:r>
              <a:rPr lang="lv-LV" dirty="0"/>
              <a:t>Novērtēšana un apbalvošana</a:t>
            </a:r>
          </a:p>
          <a:p>
            <a:r>
              <a:rPr lang="lv-LV" dirty="0"/>
              <a:t>Iedrošināšana un atbalsts</a:t>
            </a:r>
          </a:p>
          <a:p>
            <a:r>
              <a:rPr lang="lv-LV" dirty="0"/>
              <a:t>Pozitīva atgriezeniskā saite - komplimenti</a:t>
            </a:r>
          </a:p>
        </p:txBody>
      </p:sp>
    </p:spTree>
    <p:extLst>
      <p:ext uri="{BB962C8B-B14F-4D97-AF65-F5344CB8AC3E}">
        <p14:creationId xmlns:p14="http://schemas.microsoft.com/office/powerpoint/2010/main" val="160957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Pieņemšana un vienošanās</a:t>
            </a:r>
            <a:br>
              <a:rPr lang="lv-LV" dirty="0"/>
            </a:br>
            <a:endParaRPr lang="lv-LV" dirty="0"/>
          </a:p>
        </p:txBody>
      </p:sp>
      <p:sp>
        <p:nvSpPr>
          <p:cNvPr id="3" name="Content Placeholder 2"/>
          <p:cNvSpPr>
            <a:spLocks noGrp="1"/>
          </p:cNvSpPr>
          <p:nvPr>
            <p:ph idx="1"/>
          </p:nvPr>
        </p:nvSpPr>
        <p:spPr/>
        <p:txBody>
          <a:bodyPr/>
          <a:lstStyle/>
          <a:p>
            <a:r>
              <a:rPr lang="lv-LV" dirty="0"/>
              <a:t>Cilvēki jūtas labi, ja kāds viņiem piekrīt</a:t>
            </a:r>
          </a:p>
          <a:p>
            <a:r>
              <a:rPr lang="lv-LV" dirty="0"/>
              <a:t>Pieņemšana un vienošanās rada drošu atmosfēru</a:t>
            </a:r>
          </a:p>
          <a:p>
            <a:r>
              <a:rPr lang="lv-LV" dirty="0"/>
              <a:t>Tas palīdz palielināt </a:t>
            </a:r>
            <a:r>
              <a:rPr lang="lv-LV" dirty="0" err="1"/>
              <a:t>pašefektivitātes</a:t>
            </a:r>
            <a:r>
              <a:rPr lang="lv-LV" dirty="0"/>
              <a:t> sajūtu</a:t>
            </a:r>
          </a:p>
          <a:p>
            <a:r>
              <a:rPr lang="lv-LV" dirty="0"/>
              <a:t>Lietot tikai situācijās, kurās mēs patiešām piekrītam</a:t>
            </a:r>
          </a:p>
          <a:p>
            <a:r>
              <a:rPr lang="lv-LV" dirty="0"/>
              <a:t>Izvairīties lietot to kā manipulēšanu un tad, kad mēs nepiekrītam</a:t>
            </a:r>
          </a:p>
          <a:p>
            <a:r>
              <a:rPr lang="lv-LV" dirty="0"/>
              <a:t>Lieto «labi», «viss kārtībā», «Es tev piekrītu», «es domāju līdzīgi kā tu»</a:t>
            </a:r>
          </a:p>
          <a:p>
            <a:r>
              <a:rPr lang="lv-LV" dirty="0"/>
              <a:t>Šī ir ļoti vienkārša prasme, bet cilvēki bieži to nelieto, jo ir dusmīgi, pārāk fokusēti uz sevi, steidzīgi, aizspriedumaini.</a:t>
            </a:r>
          </a:p>
        </p:txBody>
      </p:sp>
    </p:spTree>
    <p:extLst>
      <p:ext uri="{BB962C8B-B14F-4D97-AF65-F5344CB8AC3E}">
        <p14:creationId xmlns:p14="http://schemas.microsoft.com/office/powerpoint/2010/main" val="2829170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normAutofit/>
          </a:bodyPr>
          <a:lstStyle/>
          <a:p>
            <a:pPr marL="0" indent="0" algn="ctr">
              <a:buNone/>
            </a:pPr>
            <a:r>
              <a:rPr lang="lv-LV" sz="4000" dirty="0"/>
              <a:t>Uzdevums</a:t>
            </a:r>
          </a:p>
        </p:txBody>
      </p:sp>
    </p:spTree>
    <p:extLst>
      <p:ext uri="{BB962C8B-B14F-4D97-AF65-F5344CB8AC3E}">
        <p14:creationId xmlns:p14="http://schemas.microsoft.com/office/powerpoint/2010/main" val="3702740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Novērtēšana un apbalvošana</a:t>
            </a:r>
            <a:br>
              <a:rPr lang="lv-LV" dirty="0"/>
            </a:br>
            <a:endParaRPr lang="lv-LV" dirty="0"/>
          </a:p>
        </p:txBody>
      </p:sp>
      <p:sp>
        <p:nvSpPr>
          <p:cNvPr id="3" name="Content Placeholder 2"/>
          <p:cNvSpPr>
            <a:spLocks noGrp="1"/>
          </p:cNvSpPr>
          <p:nvPr>
            <p:ph idx="1"/>
          </p:nvPr>
        </p:nvSpPr>
        <p:spPr/>
        <p:txBody>
          <a:bodyPr/>
          <a:lstStyle/>
          <a:p>
            <a:r>
              <a:rPr lang="lv-LV" dirty="0"/>
              <a:t>Pirmais solis ir spēt pamanīt, kad apbalvot</a:t>
            </a:r>
          </a:p>
          <a:p>
            <a:r>
              <a:rPr lang="lv-LV" dirty="0"/>
              <a:t>Mazu ikdienas darbību pamanīšana ir ļoti nozīmīga</a:t>
            </a:r>
          </a:p>
          <a:p>
            <a:r>
              <a:rPr lang="lv-LV" dirty="0"/>
              <a:t>Problēma: cilvēki bieži fokusējas uz negatīvo citos, pamana kļūdas un izmanto kritiku</a:t>
            </a:r>
          </a:p>
          <a:p>
            <a:r>
              <a:rPr lang="lv-LV" dirty="0"/>
              <a:t>Viss labais ir «parasts» un tādēļ cilvēki par to nerunā. («Tas, ko tu man saki ir ļoti palīdzoši», «Šī karbonāde bija ļoti garšīga»)</a:t>
            </a:r>
          </a:p>
        </p:txBody>
      </p:sp>
    </p:spTree>
    <p:extLst>
      <p:ext uri="{BB962C8B-B14F-4D97-AF65-F5344CB8AC3E}">
        <p14:creationId xmlns:p14="http://schemas.microsoft.com/office/powerpoint/2010/main" val="4278165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normAutofit/>
          </a:bodyPr>
          <a:lstStyle/>
          <a:p>
            <a:pPr marL="0" indent="0" algn="ctr">
              <a:buNone/>
            </a:pPr>
            <a:r>
              <a:rPr lang="lv-LV" sz="4000" dirty="0"/>
              <a:t>Uzdevums</a:t>
            </a:r>
          </a:p>
        </p:txBody>
      </p:sp>
    </p:spTree>
    <p:extLst>
      <p:ext uri="{BB962C8B-B14F-4D97-AF65-F5344CB8AC3E}">
        <p14:creationId xmlns:p14="http://schemas.microsoft.com/office/powerpoint/2010/main" val="1161482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Iedrošināšana un atbalsts</a:t>
            </a:r>
          </a:p>
        </p:txBody>
      </p:sp>
      <p:sp>
        <p:nvSpPr>
          <p:cNvPr id="3" name="Content Placeholder 2"/>
          <p:cNvSpPr>
            <a:spLocks noGrp="1"/>
          </p:cNvSpPr>
          <p:nvPr>
            <p:ph idx="1"/>
          </p:nvPr>
        </p:nvSpPr>
        <p:spPr/>
        <p:txBody>
          <a:bodyPr/>
          <a:lstStyle/>
          <a:p>
            <a:r>
              <a:rPr lang="lv-LV" dirty="0"/>
              <a:t>Katram no mums un arī apkārtējiem ir brīži, kad ir nepieciešams iedrošinājums un atbalsts</a:t>
            </a:r>
          </a:p>
          <a:p>
            <a:r>
              <a:rPr lang="lv-LV" dirty="0"/>
              <a:t>Ir ļoti svarīgi, ka cilvēki dara kaut ko, kas priekš viņiem ir sarežģīts un  ilgtermiņa. Reizē cīnoties ar nepatiku.</a:t>
            </a:r>
          </a:p>
          <a:p>
            <a:endParaRPr lang="lv-LV" dirty="0"/>
          </a:p>
          <a:p>
            <a:r>
              <a:rPr lang="lv-LV" dirty="0"/>
              <a:t>«Tev tas izdevās perfekti», «es esmu kopā ar tevi», «tev labi izdevās», «es zinu, ka tas nav viegli. Man patīk cik labi tu tiec ar to galā». «es ticu, ka tev izdosies»</a:t>
            </a:r>
          </a:p>
        </p:txBody>
      </p:sp>
    </p:spTree>
    <p:extLst>
      <p:ext uri="{BB962C8B-B14F-4D97-AF65-F5344CB8AC3E}">
        <p14:creationId xmlns:p14="http://schemas.microsoft.com/office/powerpoint/2010/main" val="45042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706841" y="465447"/>
            <a:ext cx="10515600" cy="1325563"/>
          </a:xfrm>
        </p:spPr>
        <p:txBody>
          <a:bodyPr/>
          <a:lstStyle/>
          <a:p>
            <a:pPr algn="ctr"/>
            <a:endParaRPr lang="en-US" dirty="0"/>
          </a:p>
        </p:txBody>
      </p:sp>
      <p:sp>
        <p:nvSpPr>
          <p:cNvPr id="3" name="Satura vietturis 2"/>
          <p:cNvSpPr>
            <a:spLocks noGrp="1"/>
          </p:cNvSpPr>
          <p:nvPr>
            <p:ph idx="1"/>
          </p:nvPr>
        </p:nvSpPr>
        <p:spPr>
          <a:xfrm>
            <a:off x="663165" y="1763153"/>
            <a:ext cx="10515600" cy="4351338"/>
          </a:xfrm>
        </p:spPr>
        <p:txBody>
          <a:bodyPr>
            <a:normAutofit fontScale="92500" lnSpcReduction="10000"/>
          </a:bodyPr>
          <a:lstStyle/>
          <a:p>
            <a:endParaRPr lang="lv-LV" dirty="0"/>
          </a:p>
          <a:p>
            <a:endParaRPr lang="lv-LV" dirty="0"/>
          </a:p>
          <a:p>
            <a:endParaRPr lang="lv-LV" dirty="0"/>
          </a:p>
          <a:p>
            <a:pPr marL="0" indent="0">
              <a:buNone/>
            </a:pPr>
            <a:endParaRPr lang="lv-LV" dirty="0"/>
          </a:p>
          <a:p>
            <a:endParaRPr lang="lv-LV" dirty="0"/>
          </a:p>
          <a:p>
            <a:endParaRPr lang="lv-LV" dirty="0"/>
          </a:p>
          <a:p>
            <a:r>
              <a:rPr lang="lv-LV" dirty="0"/>
              <a:t>Tas ko mēs domājam par situāciju vai kā mēs interpretējam notikumus ietekmēs to kādas emocijas mēs piedzīvosim un cik intensīvi mēs tās jutīsim</a:t>
            </a:r>
          </a:p>
          <a:p>
            <a:r>
              <a:rPr lang="lv-LV" dirty="0"/>
              <a:t>Emocijas ietekmē mūsu uzvedību</a:t>
            </a:r>
          </a:p>
          <a:p>
            <a:r>
              <a:rPr lang="lv-LV" dirty="0"/>
              <a:t>Uzvedība ietekmē rezultātu vai darbības sekas</a:t>
            </a:r>
          </a:p>
        </p:txBody>
      </p:sp>
      <p:grpSp>
        <p:nvGrpSpPr>
          <p:cNvPr id="37" name="Grupa 36"/>
          <p:cNvGrpSpPr/>
          <p:nvPr/>
        </p:nvGrpSpPr>
        <p:grpSpPr>
          <a:xfrm>
            <a:off x="3223274" y="357188"/>
            <a:ext cx="6320739" cy="3952750"/>
            <a:chOff x="851549" y="472311"/>
            <a:chExt cx="6320739" cy="3952750"/>
          </a:xfrm>
        </p:grpSpPr>
        <p:grpSp>
          <p:nvGrpSpPr>
            <p:cNvPr id="36" name="Grupa 35"/>
            <p:cNvGrpSpPr/>
            <p:nvPr/>
          </p:nvGrpSpPr>
          <p:grpSpPr>
            <a:xfrm>
              <a:off x="851549" y="472311"/>
              <a:ext cx="6320739" cy="3952750"/>
              <a:chOff x="865836" y="467144"/>
              <a:chExt cx="6320739" cy="3952750"/>
            </a:xfrm>
          </p:grpSpPr>
          <p:grpSp>
            <p:nvGrpSpPr>
              <p:cNvPr id="23" name="Grupa 22"/>
              <p:cNvGrpSpPr/>
              <p:nvPr/>
            </p:nvGrpSpPr>
            <p:grpSpPr>
              <a:xfrm>
                <a:off x="865836" y="467144"/>
                <a:ext cx="6320739" cy="3952750"/>
                <a:chOff x="937637" y="877869"/>
                <a:chExt cx="6320739" cy="3952750"/>
              </a:xfrm>
            </p:grpSpPr>
            <p:grpSp>
              <p:nvGrpSpPr>
                <p:cNvPr id="4" name="Grupa 3"/>
                <p:cNvGrpSpPr/>
                <p:nvPr/>
              </p:nvGrpSpPr>
              <p:grpSpPr>
                <a:xfrm>
                  <a:off x="1329352" y="877869"/>
                  <a:ext cx="5929024" cy="2257582"/>
                  <a:chOff x="2683274" y="1693458"/>
                  <a:chExt cx="5929024" cy="2257582"/>
                </a:xfrm>
              </p:grpSpPr>
              <p:sp>
                <p:nvSpPr>
                  <p:cNvPr id="5" name="TextBox 4"/>
                  <p:cNvSpPr txBox="1"/>
                  <p:nvPr/>
                </p:nvSpPr>
                <p:spPr>
                  <a:xfrm>
                    <a:off x="2683274" y="1693458"/>
                    <a:ext cx="1751527"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lv-LV" sz="2800" dirty="0"/>
                      <a:t>Notikums/ trigeris</a:t>
                    </a:r>
                    <a:endParaRPr lang="en-US" sz="2800" dirty="0"/>
                  </a:p>
                </p:txBody>
              </p:sp>
              <p:cxnSp>
                <p:nvCxnSpPr>
                  <p:cNvPr id="6" name="Taisns bultveida savienotājs 5"/>
                  <p:cNvCxnSpPr/>
                  <p:nvPr/>
                </p:nvCxnSpPr>
                <p:spPr>
                  <a:xfrm>
                    <a:off x="4418141" y="2012568"/>
                    <a:ext cx="812949" cy="7143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31090" y="2467903"/>
                    <a:ext cx="1629681"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lv-LV" sz="2400" dirty="0"/>
                      <a:t>Domas</a:t>
                    </a:r>
                    <a:endParaRPr lang="en-US" sz="2400" dirty="0"/>
                  </a:p>
                </p:txBody>
              </p:sp>
              <p:cxnSp>
                <p:nvCxnSpPr>
                  <p:cNvPr id="8" name="Taisns bultveida savienotājs 7"/>
                  <p:cNvCxnSpPr/>
                  <p:nvPr/>
                </p:nvCxnSpPr>
                <p:spPr>
                  <a:xfrm>
                    <a:off x="6789812" y="2794613"/>
                    <a:ext cx="814840" cy="6097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60771" y="3427820"/>
                    <a:ext cx="175152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lv-LV" sz="2800" dirty="0"/>
                      <a:t>Emocijas</a:t>
                    </a:r>
                    <a:endParaRPr lang="en-US" sz="2800" dirty="0"/>
                  </a:p>
                </p:txBody>
              </p:sp>
            </p:grpSp>
            <p:cxnSp>
              <p:nvCxnSpPr>
                <p:cNvPr id="10" name="Taisns bultveida savienotājs 9"/>
                <p:cNvCxnSpPr/>
                <p:nvPr/>
              </p:nvCxnSpPr>
              <p:spPr>
                <a:xfrm flipH="1">
                  <a:off x="5701076" y="3135451"/>
                  <a:ext cx="556433" cy="6365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25641" y="2617089"/>
                  <a:ext cx="175152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lv-LV" sz="2800" dirty="0"/>
                    <a:t>Uzvedība</a:t>
                  </a:r>
                  <a:endParaRPr lang="en-US" sz="2800" dirty="0"/>
                </a:p>
              </p:txBody>
            </p:sp>
            <p:sp>
              <p:nvSpPr>
                <p:cNvPr id="15" name="TextBox 14"/>
                <p:cNvSpPr txBox="1"/>
                <p:nvPr/>
              </p:nvSpPr>
              <p:spPr>
                <a:xfrm>
                  <a:off x="937637" y="3876512"/>
                  <a:ext cx="1751527"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lv-LV" sz="2800" dirty="0"/>
                    <a:t>Sekas/ rezultāts</a:t>
                  </a:r>
                  <a:endParaRPr lang="en-US" sz="2800" dirty="0"/>
                </a:p>
              </p:txBody>
            </p:sp>
            <p:cxnSp>
              <p:nvCxnSpPr>
                <p:cNvPr id="22" name="Taisns bultveida savienotājs 21"/>
                <p:cNvCxnSpPr/>
                <p:nvPr/>
              </p:nvCxnSpPr>
              <p:spPr>
                <a:xfrm flipH="1">
                  <a:off x="2785931" y="3559607"/>
                  <a:ext cx="443066" cy="4775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800475" y="3106020"/>
                <a:ext cx="1923919"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lv-LV" sz="2800" dirty="0" err="1"/>
                  <a:t>Somatiskas</a:t>
                </a:r>
                <a:r>
                  <a:rPr lang="lv-LV" sz="2800" dirty="0"/>
                  <a:t> reakcijas</a:t>
                </a:r>
                <a:endParaRPr lang="en-US" sz="2800" dirty="0"/>
              </a:p>
            </p:txBody>
          </p:sp>
          <p:cxnSp>
            <p:nvCxnSpPr>
              <p:cNvPr id="29" name="Taisns bultveida savienotājs 28"/>
              <p:cNvCxnSpPr/>
              <p:nvPr/>
            </p:nvCxnSpPr>
            <p:spPr>
              <a:xfrm flipH="1" flipV="1">
                <a:off x="3253963" y="2727668"/>
                <a:ext cx="547033" cy="5907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cxnSp>
          <p:nvCxnSpPr>
            <p:cNvPr id="31" name="Taisns bultveida savienotājs 30"/>
            <p:cNvCxnSpPr/>
            <p:nvPr/>
          </p:nvCxnSpPr>
          <p:spPr>
            <a:xfrm flipV="1">
              <a:off x="3253963" y="1745109"/>
              <a:ext cx="679992" cy="4463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0873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normAutofit/>
          </a:bodyPr>
          <a:lstStyle/>
          <a:p>
            <a:pPr marL="0" indent="0" algn="ctr">
              <a:buNone/>
            </a:pPr>
            <a:r>
              <a:rPr lang="lv-LV" sz="4000" dirty="0"/>
              <a:t>Uzdevums</a:t>
            </a:r>
          </a:p>
        </p:txBody>
      </p:sp>
    </p:spTree>
    <p:extLst>
      <p:ext uri="{BB962C8B-B14F-4D97-AF65-F5344CB8AC3E}">
        <p14:creationId xmlns:p14="http://schemas.microsoft.com/office/powerpoint/2010/main" val="3149091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Atgriezeniskā saite</a:t>
            </a:r>
          </a:p>
        </p:txBody>
      </p:sp>
      <p:sp>
        <p:nvSpPr>
          <p:cNvPr id="3" name="Content Placeholder 2"/>
          <p:cNvSpPr>
            <a:spLocks noGrp="1"/>
          </p:cNvSpPr>
          <p:nvPr>
            <p:ph idx="1"/>
          </p:nvPr>
        </p:nvSpPr>
        <p:spPr/>
        <p:txBody>
          <a:bodyPr>
            <a:normAutofit lnSpcReduction="10000"/>
          </a:bodyPr>
          <a:lstStyle/>
          <a:p>
            <a:r>
              <a:rPr lang="lv-LV" dirty="0"/>
              <a:t>Atgriezeniskā saite dod mums informāciju par mūsu emocionālo reakciju uz citas personas uzvedību</a:t>
            </a:r>
          </a:p>
          <a:p>
            <a:pPr marL="0" indent="0">
              <a:buNone/>
            </a:pPr>
            <a:r>
              <a:rPr lang="lv-LV" dirty="0"/>
              <a:t>«Es jūtos noteiktā veidā, ja tu dari tā»</a:t>
            </a:r>
          </a:p>
          <a:p>
            <a:r>
              <a:rPr lang="lv-LV" b="1" dirty="0"/>
              <a:t>Pozitīvā</a:t>
            </a:r>
          </a:p>
          <a:p>
            <a:pPr marL="457200" lvl="1" indent="0">
              <a:buNone/>
            </a:pPr>
            <a:r>
              <a:rPr lang="lv-LV" b="1" dirty="0"/>
              <a:t>«</a:t>
            </a:r>
            <a:r>
              <a:rPr lang="lv-LV" dirty="0"/>
              <a:t>man patika tava prezentācija»</a:t>
            </a:r>
          </a:p>
          <a:p>
            <a:pPr marL="457200" lvl="1" indent="0">
              <a:buNone/>
            </a:pPr>
            <a:r>
              <a:rPr lang="lv-LV" dirty="0"/>
              <a:t>Pozitīva atgriezeniskā saite pastiprina mērķa uzvedību – palielina iespēju, ka uzvedība atkārtosies</a:t>
            </a:r>
          </a:p>
          <a:p>
            <a:r>
              <a:rPr lang="lv-LV" b="1" dirty="0"/>
              <a:t>Negatīva</a:t>
            </a:r>
          </a:p>
          <a:p>
            <a:pPr marL="457200" lvl="1" indent="0">
              <a:buNone/>
            </a:pPr>
            <a:r>
              <a:rPr lang="lv-LV" dirty="0"/>
              <a:t>«man nav pieņemams, tas kā tu to pateici»</a:t>
            </a:r>
          </a:p>
          <a:p>
            <a:pPr marL="457200" lvl="1" indent="0">
              <a:buNone/>
            </a:pPr>
            <a:r>
              <a:rPr lang="lv-LV" dirty="0"/>
              <a:t>Negatīva </a:t>
            </a:r>
            <a:r>
              <a:rPr lang="lv-LV" dirty="0" err="1"/>
              <a:t>atg.saite</a:t>
            </a:r>
            <a:r>
              <a:rPr lang="lv-LV" dirty="0"/>
              <a:t> var samazināt mērķa uzvedību, bet tā ir mazāk efektīva kā pozitīvā </a:t>
            </a:r>
            <a:r>
              <a:rPr lang="lv-LV" dirty="0" err="1"/>
              <a:t>atg.saite</a:t>
            </a:r>
            <a:r>
              <a:rPr lang="lv-LV" dirty="0"/>
              <a:t>, lai veiktu uzvedības izmaiņas</a:t>
            </a:r>
          </a:p>
        </p:txBody>
      </p:sp>
    </p:spTree>
    <p:extLst>
      <p:ext uri="{BB962C8B-B14F-4D97-AF65-F5344CB8AC3E}">
        <p14:creationId xmlns:p14="http://schemas.microsoft.com/office/powerpoint/2010/main" val="1110769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Negatīvā </a:t>
            </a:r>
            <a:r>
              <a:rPr lang="lv-LV" dirty="0" err="1"/>
              <a:t>asertivitāte</a:t>
            </a:r>
            <a:endParaRPr lang="lv-LV" dirty="0"/>
          </a:p>
        </p:txBody>
      </p:sp>
      <p:sp>
        <p:nvSpPr>
          <p:cNvPr id="3" name="Content Placeholder 2"/>
          <p:cNvSpPr>
            <a:spLocks noGrp="1"/>
          </p:cNvSpPr>
          <p:nvPr>
            <p:ph idx="1"/>
          </p:nvPr>
        </p:nvSpPr>
        <p:spPr/>
        <p:txBody>
          <a:bodyPr/>
          <a:lstStyle/>
          <a:p>
            <a:pPr marL="0" indent="0" algn="ctr">
              <a:buNone/>
            </a:pPr>
            <a:r>
              <a:rPr lang="lv-LV" b="1" dirty="0" err="1"/>
              <a:t>Asertīvs</a:t>
            </a:r>
            <a:r>
              <a:rPr lang="lv-LV" b="1" dirty="0"/>
              <a:t> ‘NĒ’</a:t>
            </a:r>
          </a:p>
          <a:p>
            <a:r>
              <a:rPr lang="lv-LV" dirty="0"/>
              <a:t>Sākumā – domā par situāciju un sekām</a:t>
            </a:r>
          </a:p>
          <a:p>
            <a:r>
              <a:rPr lang="lv-LV" dirty="0"/>
              <a:t>Principi:</a:t>
            </a:r>
          </a:p>
          <a:p>
            <a:pPr lvl="2"/>
            <a:r>
              <a:rPr lang="lv-LV" dirty="0"/>
              <a:t>Saki «Nē, es to nevēlos», «Nē, es neesmu ieinteresēts», «Nē, es to nedarīšu»</a:t>
            </a:r>
          </a:p>
          <a:p>
            <a:pPr lvl="2"/>
            <a:r>
              <a:rPr lang="lv-LV" dirty="0"/>
              <a:t>Nekas cits! Izvairies teikt «Es nevaru, jo..»</a:t>
            </a:r>
          </a:p>
          <a:p>
            <a:pPr lvl="2"/>
            <a:r>
              <a:rPr lang="lv-LV" dirty="0"/>
              <a:t>Nepaskaidro, īsi un konkrēti.</a:t>
            </a:r>
          </a:p>
          <a:p>
            <a:pPr lvl="2"/>
            <a:r>
              <a:rPr lang="lv-LV" dirty="0"/>
              <a:t>Neatvainojies</a:t>
            </a:r>
          </a:p>
          <a:p>
            <a:pPr lvl="2"/>
            <a:r>
              <a:rPr lang="lv-LV" dirty="0"/>
              <a:t>Paud empātiju un cieņu</a:t>
            </a:r>
          </a:p>
          <a:p>
            <a:pPr lvl="2"/>
            <a:r>
              <a:rPr lang="lv-LV" dirty="0"/>
              <a:t>Izvairies no jautājumiem «Kāpēc?»</a:t>
            </a:r>
          </a:p>
        </p:txBody>
      </p:sp>
    </p:spTree>
    <p:extLst>
      <p:ext uri="{BB962C8B-B14F-4D97-AF65-F5344CB8AC3E}">
        <p14:creationId xmlns:p14="http://schemas.microsoft.com/office/powerpoint/2010/main" val="2524611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Kritikas formas</a:t>
            </a:r>
          </a:p>
        </p:txBody>
      </p:sp>
      <p:sp>
        <p:nvSpPr>
          <p:cNvPr id="3" name="Content Placeholder 2"/>
          <p:cNvSpPr>
            <a:spLocks noGrp="1"/>
          </p:cNvSpPr>
          <p:nvPr>
            <p:ph idx="1"/>
          </p:nvPr>
        </p:nvSpPr>
        <p:spPr/>
        <p:txBody>
          <a:bodyPr/>
          <a:lstStyle/>
          <a:p>
            <a:r>
              <a:rPr lang="lv-LV" dirty="0"/>
              <a:t>Faktos balstītas un precīzas – atgriezeniskai saitei ir būtiski būt īsai un konkrētai</a:t>
            </a:r>
          </a:p>
          <a:p>
            <a:pPr lvl="2"/>
            <a:r>
              <a:rPr lang="lv-LV" dirty="0"/>
              <a:t>Konstruktīva – mērķis ir palīdzēt</a:t>
            </a:r>
          </a:p>
          <a:p>
            <a:pPr lvl="2"/>
            <a:r>
              <a:rPr lang="lv-LV" dirty="0"/>
              <a:t>Destruktīva – ir uzbrukums, vēlas uzvarēt nevis risināt problēmas</a:t>
            </a:r>
          </a:p>
          <a:p>
            <a:r>
              <a:rPr lang="lv-LV" dirty="0"/>
              <a:t>Patiesa un nepatiesa </a:t>
            </a:r>
          </a:p>
          <a:p>
            <a:r>
              <a:rPr lang="lv-LV" dirty="0" err="1"/>
              <a:t>Manipulatīva</a:t>
            </a:r>
            <a:r>
              <a:rPr lang="lv-LV" dirty="0"/>
              <a:t> – «piesedz» īstos iemeslus</a:t>
            </a:r>
          </a:p>
          <a:p>
            <a:r>
              <a:rPr lang="lv-LV" dirty="0"/>
              <a:t>Nepareizi sniegta </a:t>
            </a:r>
          </a:p>
          <a:p>
            <a:pPr lvl="2"/>
            <a:r>
              <a:rPr lang="lv-LV" dirty="0"/>
              <a:t>Noniecinoša – neadekvāta, mērķēta, lai aizsargātu kritiķa pašvērtējumu</a:t>
            </a:r>
          </a:p>
          <a:p>
            <a:pPr lvl="2"/>
            <a:r>
              <a:rPr lang="lv-LV" dirty="0"/>
              <a:t>Apvainojoša – vēlas izveidot vainas sajūtu, bieži </a:t>
            </a:r>
            <a:r>
              <a:rPr lang="lv-LV" dirty="0" err="1"/>
              <a:t>manipulatīva</a:t>
            </a:r>
            <a:endParaRPr lang="lv-LV" dirty="0"/>
          </a:p>
          <a:p>
            <a:pPr lvl="2"/>
            <a:r>
              <a:rPr lang="lv-LV" dirty="0"/>
              <a:t>Vāja – sastāv no dažādām </a:t>
            </a:r>
            <a:r>
              <a:rPr lang="lv-LV" dirty="0" err="1"/>
              <a:t>dillemām</a:t>
            </a:r>
            <a:r>
              <a:rPr lang="lv-LV" dirty="0"/>
              <a:t>, atvainošanās – neefektīva.</a:t>
            </a:r>
          </a:p>
        </p:txBody>
      </p:sp>
    </p:spTree>
    <p:extLst>
      <p:ext uri="{BB962C8B-B14F-4D97-AF65-F5344CB8AC3E}">
        <p14:creationId xmlns:p14="http://schemas.microsoft.com/office/powerpoint/2010/main" val="1661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Problēmas ar kritiku</a:t>
            </a:r>
          </a:p>
        </p:txBody>
      </p:sp>
      <p:sp>
        <p:nvSpPr>
          <p:cNvPr id="3" name="Content Placeholder 2"/>
          <p:cNvSpPr>
            <a:spLocks noGrp="1"/>
          </p:cNvSpPr>
          <p:nvPr>
            <p:ph idx="1"/>
          </p:nvPr>
        </p:nvSpPr>
        <p:spPr/>
        <p:txBody>
          <a:bodyPr/>
          <a:lstStyle/>
          <a:p>
            <a:r>
              <a:rPr lang="lv-LV" dirty="0"/>
              <a:t>Daži cilvēki jūtas aizvainoti, ievainoti vai apvainojas, ja pret tiem tiek vērsta kritika</a:t>
            </a:r>
          </a:p>
          <a:p>
            <a:r>
              <a:rPr lang="lv-LV" dirty="0"/>
              <a:t>Daži jūtas nelaimīgi, vainīgi, apkaunoti</a:t>
            </a:r>
          </a:p>
          <a:p>
            <a:r>
              <a:rPr lang="lv-LV" dirty="0"/>
              <a:t>Lielākā daļa cilvēku saņemot kritiku sāk aizstāvēties, parasti tik ātri, ka pat nenojauš, kas bija problēma.</a:t>
            </a:r>
          </a:p>
        </p:txBody>
      </p:sp>
    </p:spTree>
    <p:extLst>
      <p:ext uri="{BB962C8B-B14F-4D97-AF65-F5344CB8AC3E}">
        <p14:creationId xmlns:p14="http://schemas.microsoft.com/office/powerpoint/2010/main" val="3203161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Atvērtās durvis- vienošanās</a:t>
            </a:r>
          </a:p>
        </p:txBody>
      </p:sp>
      <p:sp>
        <p:nvSpPr>
          <p:cNvPr id="3" name="Content Placeholder 2"/>
          <p:cNvSpPr>
            <a:spLocks noGrp="1"/>
          </p:cNvSpPr>
          <p:nvPr>
            <p:ph idx="1"/>
          </p:nvPr>
        </p:nvSpPr>
        <p:spPr/>
        <p:txBody>
          <a:bodyPr>
            <a:normAutofit fontScale="92500" lnSpcReduction="20000"/>
          </a:bodyPr>
          <a:lstStyle/>
          <a:p>
            <a:r>
              <a:rPr lang="lv-LV" dirty="0"/>
              <a:t>Der dažiem kritikas veidiem </a:t>
            </a:r>
          </a:p>
          <a:p>
            <a:r>
              <a:rPr lang="lv-LV" dirty="0"/>
              <a:t>Partneris soli pa solim zaudē argumentus</a:t>
            </a:r>
          </a:p>
          <a:p>
            <a:pPr marL="0" indent="0">
              <a:buNone/>
            </a:pPr>
            <a:endParaRPr lang="lv-LV" dirty="0"/>
          </a:p>
          <a:p>
            <a:pPr marL="0" indent="0">
              <a:buNone/>
            </a:pPr>
            <a:r>
              <a:rPr lang="lv-LV" dirty="0"/>
              <a:t>Principi:</a:t>
            </a:r>
          </a:p>
          <a:p>
            <a:r>
              <a:rPr lang="lv-LV" dirty="0"/>
              <a:t>Uzmanīgi klausies, ko saka sarunas biedrs un izmanto viņa teiktu savā reakcijā</a:t>
            </a:r>
          </a:p>
          <a:p>
            <a:r>
              <a:rPr lang="lv-LV" dirty="0"/>
              <a:t>Izvairies no «domu lasīšanas»</a:t>
            </a:r>
          </a:p>
          <a:p>
            <a:r>
              <a:rPr lang="lv-LV" dirty="0"/>
              <a:t>Piekrīti visam, kas ir patiesība. «Es tev piekrītu par …»</a:t>
            </a:r>
          </a:p>
          <a:p>
            <a:r>
              <a:rPr lang="lv-LV" dirty="0"/>
              <a:t>Piekrīti visam, kas iespējams ir patiesība. «Pastāv iespēja, ka tas..», «Tas izklausās ticami»</a:t>
            </a:r>
          </a:p>
          <a:p>
            <a:r>
              <a:rPr lang="lv-LV" dirty="0"/>
              <a:t>Piekrišana visam, kas ir vispārēja taisnība. «Tas izklausās loģiski»</a:t>
            </a:r>
          </a:p>
        </p:txBody>
      </p:sp>
    </p:spTree>
    <p:extLst>
      <p:ext uri="{BB962C8B-B14F-4D97-AF65-F5344CB8AC3E}">
        <p14:creationId xmlns:p14="http://schemas.microsoft.com/office/powerpoint/2010/main" val="3568799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Negatīvā </a:t>
            </a:r>
            <a:r>
              <a:rPr lang="lv-LV" dirty="0" err="1"/>
              <a:t>asertivitāte</a:t>
            </a:r>
            <a:endParaRPr lang="lv-LV" dirty="0"/>
          </a:p>
        </p:txBody>
      </p:sp>
      <p:sp>
        <p:nvSpPr>
          <p:cNvPr id="3" name="Content Placeholder 2"/>
          <p:cNvSpPr>
            <a:spLocks noGrp="1"/>
          </p:cNvSpPr>
          <p:nvPr>
            <p:ph idx="1"/>
          </p:nvPr>
        </p:nvSpPr>
        <p:spPr/>
        <p:txBody>
          <a:bodyPr/>
          <a:lstStyle/>
          <a:p>
            <a:r>
              <a:rPr lang="lv-LV" dirty="0"/>
              <a:t>Saki vairāk par savu kļūdu kā partneris, kas tevi kritizē</a:t>
            </a:r>
          </a:p>
          <a:p>
            <a:pPr marL="0" indent="0">
              <a:buNone/>
            </a:pPr>
            <a:endParaRPr lang="lv-LV" dirty="0"/>
          </a:p>
          <a:p>
            <a:pPr marL="0" indent="0">
              <a:buNone/>
            </a:pPr>
            <a:r>
              <a:rPr lang="lv-LV" dirty="0"/>
              <a:t>Principi:</a:t>
            </a:r>
          </a:p>
          <a:p>
            <a:r>
              <a:rPr lang="lv-LV" dirty="0"/>
              <a:t>Mēs atzīstam, ka mēs pieļāvām kļūdu</a:t>
            </a:r>
          </a:p>
          <a:p>
            <a:r>
              <a:rPr lang="lv-LV" dirty="0"/>
              <a:t>Par kļūdu runāt kā par acīmredzamu. Neapsolīt, ka nākotnē mēs vairs to nepieļausim, jo mēs to nezinām</a:t>
            </a:r>
          </a:p>
          <a:p>
            <a:r>
              <a:rPr lang="lv-LV" dirty="0"/>
              <a:t>Ja mūsu kļūda ir sāpinājusi otru, mēs atvainojamies un izradām izpratni.</a:t>
            </a:r>
          </a:p>
        </p:txBody>
      </p:sp>
    </p:spTree>
    <p:extLst>
      <p:ext uri="{BB962C8B-B14F-4D97-AF65-F5344CB8AC3E}">
        <p14:creationId xmlns:p14="http://schemas.microsoft.com/office/powerpoint/2010/main" val="467416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Kā reaģēt uz patiesu, bet neadekvātu kritiku</a:t>
            </a:r>
          </a:p>
        </p:txBody>
      </p:sp>
      <p:sp>
        <p:nvSpPr>
          <p:cNvPr id="3" name="Content Placeholder 2"/>
          <p:cNvSpPr>
            <a:spLocks noGrp="1"/>
          </p:cNvSpPr>
          <p:nvPr>
            <p:ph idx="1"/>
          </p:nvPr>
        </p:nvSpPr>
        <p:spPr/>
        <p:txBody>
          <a:bodyPr/>
          <a:lstStyle/>
          <a:p>
            <a:r>
              <a:rPr lang="lv-LV" dirty="0"/>
              <a:t>Atlikt problēmas risināšanu uz vēlāku un mierīgāku laiku</a:t>
            </a:r>
          </a:p>
          <a:p>
            <a:r>
              <a:rPr lang="lv-LV" dirty="0"/>
              <a:t>Mierīgākā laikā reaģēt uz kritiku tā kā aprakstīts iepriekš</a:t>
            </a:r>
          </a:p>
          <a:p>
            <a:pPr marL="514350" indent="-514350">
              <a:buAutoNum type="arabicPeriod"/>
            </a:pPr>
            <a:r>
              <a:rPr lang="lv-LV" b="1" dirty="0"/>
              <a:t>Paud savas sajūtas partnerim</a:t>
            </a:r>
          </a:p>
          <a:p>
            <a:pPr marL="0" indent="0">
              <a:buNone/>
            </a:pPr>
            <a:r>
              <a:rPr lang="lv-LV" i="1" dirty="0"/>
              <a:t>«tas ko tu saki ir patiesība, bet man ļoti sāpīgs ir veids kā tu to paud»</a:t>
            </a:r>
          </a:p>
          <a:p>
            <a:pPr marL="0" indent="0">
              <a:buNone/>
            </a:pPr>
            <a:r>
              <a:rPr lang="lv-LV" b="1" dirty="0"/>
              <a:t>2. Mēģini atlikt problēmas risināšanu, kad situācija būs mierīgāka</a:t>
            </a:r>
          </a:p>
          <a:p>
            <a:pPr marL="0" indent="0">
              <a:buNone/>
            </a:pPr>
            <a:r>
              <a:rPr lang="lv-LV" i="1" dirty="0"/>
              <a:t>«Varbūt tev ir taisnība, bet es šobrīd nevaru par to runāt, jo šobrīd šeit ir daudz sakāpinātu emociju. Kad mēs abi būsim mierīgāki, es ar tevi gribētu par to parunāt»</a:t>
            </a:r>
          </a:p>
          <a:p>
            <a:pPr marL="0" indent="0">
              <a:buNone/>
            </a:pPr>
            <a:r>
              <a:rPr lang="lv-LV" b="1" dirty="0"/>
              <a:t>3. Kad situācija ir mierīgāka, mēs pārrunājam problēmu.</a:t>
            </a:r>
          </a:p>
        </p:txBody>
      </p:sp>
    </p:spTree>
    <p:extLst>
      <p:ext uri="{BB962C8B-B14F-4D97-AF65-F5344CB8AC3E}">
        <p14:creationId xmlns:p14="http://schemas.microsoft.com/office/powerpoint/2010/main" val="898075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Kā reaģēt uz nepatiesu kritiku</a:t>
            </a:r>
          </a:p>
        </p:txBody>
      </p:sp>
      <p:sp>
        <p:nvSpPr>
          <p:cNvPr id="3" name="Content Placeholder 2"/>
          <p:cNvSpPr>
            <a:spLocks noGrp="1"/>
          </p:cNvSpPr>
          <p:nvPr>
            <p:ph idx="1"/>
          </p:nvPr>
        </p:nvSpPr>
        <p:spPr/>
        <p:txBody>
          <a:bodyPr/>
          <a:lstStyle/>
          <a:p>
            <a:r>
              <a:rPr lang="lv-LV" dirty="0"/>
              <a:t>Informēt par mūsu viedokli</a:t>
            </a:r>
          </a:p>
          <a:p>
            <a:pPr lvl="1"/>
            <a:r>
              <a:rPr lang="lv-LV" dirty="0"/>
              <a:t>Es nepiekrītu tam ko tu saki</a:t>
            </a:r>
          </a:p>
          <a:p>
            <a:pPr lvl="1"/>
            <a:r>
              <a:rPr lang="lv-LV" dirty="0"/>
              <a:t>Es nedomāju’, ka tā ir taisnība</a:t>
            </a:r>
          </a:p>
          <a:p>
            <a:r>
              <a:rPr lang="lv-LV" dirty="0"/>
              <a:t>Paud savas sajūtas</a:t>
            </a:r>
          </a:p>
          <a:p>
            <a:pPr lvl="1"/>
            <a:r>
              <a:rPr lang="lv-LV" dirty="0"/>
              <a:t>Man ir ļoti žēl, ka tu tā domā</a:t>
            </a:r>
          </a:p>
          <a:p>
            <a:pPr lvl="1"/>
            <a:r>
              <a:rPr lang="lv-LV" dirty="0"/>
              <a:t>Es esmu ļoti pārsteigts, ka tu tā domā..</a:t>
            </a:r>
          </a:p>
          <a:p>
            <a:r>
              <a:rPr lang="lv-LV" dirty="0"/>
              <a:t>Prasi, lai precizē teikto</a:t>
            </a:r>
          </a:p>
          <a:p>
            <a:pPr lvl="1"/>
            <a:r>
              <a:rPr lang="lv-LV" dirty="0"/>
              <a:t>Vai tu man vari vairāk paskaidrot, kādēļ tu tā domā?</a:t>
            </a:r>
          </a:p>
          <a:p>
            <a:pPr lvl="1"/>
            <a:r>
              <a:rPr lang="lv-LV" dirty="0"/>
              <a:t>Es īsti nesapratu, pastāsti man vairāk..?</a:t>
            </a:r>
          </a:p>
        </p:txBody>
      </p:sp>
      <p:graphicFrame>
        <p:nvGraphicFramePr>
          <p:cNvPr id="4" name="Table 3"/>
          <p:cNvGraphicFramePr>
            <a:graphicFrameLocks noGrp="1"/>
          </p:cNvGraphicFramePr>
          <p:nvPr>
            <p:extLst>
              <p:ext uri="{D42A27DB-BD31-4B8C-83A1-F6EECF244321}">
                <p14:modId xmlns:p14="http://schemas.microsoft.com/office/powerpoint/2010/main" val="1144631149"/>
              </p:ext>
            </p:extLst>
          </p:nvPr>
        </p:nvGraphicFramePr>
        <p:xfrm>
          <a:off x="8671698" y="6176963"/>
          <a:ext cx="2960130" cy="370840"/>
        </p:xfrm>
        <a:graphic>
          <a:graphicData uri="http://schemas.openxmlformats.org/drawingml/2006/table">
            <a:tbl>
              <a:tblPr firstRow="1" bandRow="1">
                <a:tableStyleId>{5C22544A-7EE6-4342-B048-85BDC9FD1C3A}</a:tableStyleId>
              </a:tblPr>
              <a:tblGrid>
                <a:gridCol w="2960130">
                  <a:extLst>
                    <a:ext uri="{9D8B030D-6E8A-4147-A177-3AD203B41FA5}">
                      <a16:colId xmlns:a16="http://schemas.microsoft.com/office/drawing/2014/main" val="20000"/>
                    </a:ext>
                  </a:extLst>
                </a:gridCol>
              </a:tblGrid>
              <a:tr h="370840">
                <a:tc>
                  <a:txBody>
                    <a:bodyPr/>
                    <a:lstStyle/>
                    <a:p>
                      <a:r>
                        <a:rPr lang="lv-LV" sz="1000" dirty="0">
                          <a:solidFill>
                            <a:sysClr val="windowText" lastClr="000000"/>
                          </a:solidFill>
                        </a:rPr>
                        <a:t>* </a:t>
                      </a:r>
                      <a:r>
                        <a:rPr lang="lv-LV" sz="1000" dirty="0" err="1">
                          <a:solidFill>
                            <a:sysClr val="windowText" lastClr="000000"/>
                          </a:solidFill>
                        </a:rPr>
                        <a:t>Jan</a:t>
                      </a:r>
                      <a:r>
                        <a:rPr lang="lv-LV" sz="1000" baseline="0" dirty="0">
                          <a:solidFill>
                            <a:sysClr val="windowText" lastClr="000000"/>
                          </a:solidFill>
                        </a:rPr>
                        <a:t> </a:t>
                      </a:r>
                      <a:r>
                        <a:rPr lang="lv-LV" sz="1000" baseline="0" dirty="0" err="1">
                          <a:solidFill>
                            <a:sysClr val="windowText" lastClr="000000"/>
                          </a:solidFill>
                        </a:rPr>
                        <a:t>Prasko</a:t>
                      </a:r>
                      <a:r>
                        <a:rPr lang="lv-LV" sz="1000" baseline="0" dirty="0">
                          <a:solidFill>
                            <a:sysClr val="windowText" lastClr="000000"/>
                          </a:solidFill>
                        </a:rPr>
                        <a:t> prezentācija</a:t>
                      </a:r>
                      <a:endParaRPr lang="lv-LV" sz="1000" dirty="0">
                        <a:solidFill>
                          <a:sysClr val="windowText" lastClr="000000"/>
                        </a:solidFill>
                      </a:endParaRPr>
                    </a:p>
                  </a:txBody>
                  <a:tcP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64097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Agresīva uzvedība</a:t>
            </a:r>
          </a:p>
        </p:txBody>
      </p:sp>
      <p:sp>
        <p:nvSpPr>
          <p:cNvPr id="3" name="Content Placeholder 2"/>
          <p:cNvSpPr>
            <a:spLocks noGrp="1"/>
          </p:cNvSpPr>
          <p:nvPr>
            <p:ph idx="1"/>
          </p:nvPr>
        </p:nvSpPr>
        <p:spPr/>
        <p:txBody>
          <a:bodyPr/>
          <a:lstStyle/>
          <a:p>
            <a:pPr marL="0" indent="0">
              <a:buNone/>
            </a:pPr>
            <a:r>
              <a:rPr lang="lv-LV" dirty="0"/>
              <a:t>Dusmas ir negatīvs </a:t>
            </a:r>
            <a:r>
              <a:rPr lang="lv-LV" dirty="0" err="1"/>
              <a:t>afektīvs</a:t>
            </a:r>
            <a:r>
              <a:rPr lang="lv-LV" dirty="0"/>
              <a:t> stāvoklis, kas var sevī ietvert paaugstinātu fizioloģisko uzbudinājumu, citu vainošanu un paaugstinātu noslieci uz agresīvu uzvedību.</a:t>
            </a:r>
          </a:p>
          <a:p>
            <a:pPr marL="0" indent="0">
              <a:buNone/>
            </a:pPr>
            <a:r>
              <a:rPr lang="lv-LV" dirty="0"/>
              <a:t>Dusmas bieži izraisa neapmierinātība vai </a:t>
            </a:r>
            <a:r>
              <a:rPr lang="lv-LV" dirty="0" err="1"/>
              <a:t>starppersonu</a:t>
            </a:r>
            <a:r>
              <a:rPr lang="lv-LV" dirty="0"/>
              <a:t> provokācija. To ilgums var atšķirties no dažām minūtēm līdz vairākām stundām, un to intensitāte var būt no vieglas aizkaitināmības līdz dusmām un niknumam.</a:t>
            </a:r>
          </a:p>
        </p:txBody>
      </p:sp>
    </p:spTree>
    <p:extLst>
      <p:ext uri="{BB962C8B-B14F-4D97-AF65-F5344CB8AC3E}">
        <p14:creationId xmlns:p14="http://schemas.microsoft.com/office/powerpoint/2010/main" val="3032470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endParaRPr lang="en-US" dirty="0"/>
          </a:p>
        </p:txBody>
      </p:sp>
      <p:sp>
        <p:nvSpPr>
          <p:cNvPr id="3" name="Satura vietturis 2"/>
          <p:cNvSpPr>
            <a:spLocks noGrp="1"/>
          </p:cNvSpPr>
          <p:nvPr>
            <p:ph idx="1"/>
          </p:nvPr>
        </p:nvSpPr>
        <p:spPr/>
        <p:txBody>
          <a:bodyPr/>
          <a:lstStyle/>
          <a:p>
            <a:r>
              <a:rPr lang="lv-LV" sz="3200" dirty="0"/>
              <a:t>Kāds basketbolists ir teicis : </a:t>
            </a:r>
          </a:p>
          <a:p>
            <a:pPr marL="0" indent="0" algn="ctr">
              <a:buNone/>
            </a:pPr>
            <a:endParaRPr lang="lv-LV" sz="3600" dirty="0"/>
          </a:p>
          <a:p>
            <a:pPr marL="0" indent="0" algn="ctr">
              <a:buNone/>
            </a:pPr>
            <a:r>
              <a:rPr lang="lv-LV" sz="3600" dirty="0"/>
              <a:t>‘’Es aizmetu garām vairāk kā 9000 metienu, zaudēju 300 spēles, aizmetu garām 26 metienus, kas nodrošinātu komandai uzvaru, kad komanda man uzticējās… Es savā dzīvē atkārtoti esmu kļūdījies neskatāmas reizes… ‘’</a:t>
            </a:r>
            <a:endParaRPr lang="en-US" sz="3600" dirty="0"/>
          </a:p>
        </p:txBody>
      </p:sp>
    </p:spTree>
    <p:extLst>
      <p:ext uri="{BB962C8B-B14F-4D97-AF65-F5344CB8AC3E}">
        <p14:creationId xmlns:p14="http://schemas.microsoft.com/office/powerpoint/2010/main" val="1675939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AVEKKI - somu programma darbam ar agresīviem pacientiem</a:t>
            </a:r>
          </a:p>
        </p:txBody>
      </p:sp>
      <p:sp>
        <p:nvSpPr>
          <p:cNvPr id="3" name="Content Placeholder 2"/>
          <p:cNvSpPr>
            <a:spLocks noGrp="1"/>
          </p:cNvSpPr>
          <p:nvPr>
            <p:ph idx="1"/>
          </p:nvPr>
        </p:nvSpPr>
        <p:spPr>
          <a:xfrm>
            <a:off x="838199" y="1727845"/>
            <a:ext cx="10515600" cy="4351338"/>
          </a:xfrm>
        </p:spPr>
        <p:txBody>
          <a:bodyPr>
            <a:normAutofit fontScale="85000" lnSpcReduction="20000"/>
          </a:bodyPr>
          <a:lstStyle/>
          <a:p>
            <a:pPr marL="0" indent="0">
              <a:buNone/>
            </a:pPr>
            <a:r>
              <a:rPr lang="lv-LV" dirty="0"/>
              <a:t>A – agresija, V- saskarsme, E- </a:t>
            </a:r>
            <a:r>
              <a:rPr lang="lv-LV" dirty="0" err="1"/>
              <a:t>prevencija</a:t>
            </a:r>
            <a:r>
              <a:rPr lang="lv-LV" dirty="0"/>
              <a:t> un pārvaldība, K-izglītība, K-attīstība, I – integrācija</a:t>
            </a:r>
          </a:p>
          <a:p>
            <a:r>
              <a:rPr lang="lv-LV" dirty="0"/>
              <a:t>Uz vienu agresīvu personu vismaz 2 pieaugušie</a:t>
            </a:r>
          </a:p>
          <a:p>
            <a:r>
              <a:rPr lang="lv-LV" dirty="0"/>
              <a:t>Nekad neiet taisni pretī, vienmēr no sāniem!</a:t>
            </a:r>
          </a:p>
          <a:p>
            <a:r>
              <a:rPr lang="lv-LV" dirty="0"/>
              <a:t>Ar kolēģi jābūt ļoti labai sadarbībai</a:t>
            </a:r>
          </a:p>
          <a:p>
            <a:r>
              <a:rPr lang="lv-LV" dirty="0"/>
              <a:t>Atpazīt signālus, kas liecina, ka cilvēks ir uzvilkts. Pašiem </a:t>
            </a:r>
          </a:p>
          <a:p>
            <a:pPr marL="0" indent="0">
              <a:buNone/>
            </a:pPr>
            <a:r>
              <a:rPr lang="lv-LV" dirty="0"/>
              <a:t>jābūt ļoti mierīgiem</a:t>
            </a:r>
          </a:p>
          <a:p>
            <a:r>
              <a:rPr lang="lv-LV" dirty="0"/>
              <a:t>Veicam vienas un tās pašas darbības</a:t>
            </a:r>
          </a:p>
          <a:p>
            <a:r>
              <a:rPr lang="lv-LV" dirty="0"/>
              <a:t>Ejot klāt nerunājam!</a:t>
            </a:r>
          </a:p>
          <a:p>
            <a:r>
              <a:rPr lang="lv-LV" dirty="0"/>
              <a:t>Satverot tvērienā, sākam normalizēt un pārslēgt</a:t>
            </a:r>
          </a:p>
          <a:p>
            <a:r>
              <a:rPr lang="lv-LV" dirty="0"/>
              <a:t>Apsēžamies</a:t>
            </a:r>
          </a:p>
          <a:p>
            <a:pPr marL="0" indent="0">
              <a:buNone/>
            </a:pPr>
            <a:endParaRPr lang="lv-LV" dirty="0"/>
          </a:p>
          <a:p>
            <a:endParaRPr lang="lv-LV" dirty="0"/>
          </a:p>
          <a:p>
            <a:pPr marL="0" indent="0">
              <a:buNone/>
            </a:pPr>
            <a:endParaRPr lang="lv-LV" dirty="0"/>
          </a:p>
        </p:txBody>
      </p:sp>
      <p:grpSp>
        <p:nvGrpSpPr>
          <p:cNvPr id="14" name="Group 13"/>
          <p:cNvGrpSpPr/>
          <p:nvPr/>
        </p:nvGrpSpPr>
        <p:grpSpPr>
          <a:xfrm>
            <a:off x="8746524" y="2545492"/>
            <a:ext cx="2706130" cy="2215979"/>
            <a:chOff x="2817341" y="2743200"/>
            <a:chExt cx="2706130" cy="2215979"/>
          </a:xfrm>
        </p:grpSpPr>
        <p:sp>
          <p:nvSpPr>
            <p:cNvPr id="4" name="Oval 3"/>
            <p:cNvSpPr/>
            <p:nvPr/>
          </p:nvSpPr>
          <p:spPr>
            <a:xfrm>
              <a:off x="2817341" y="2743200"/>
              <a:ext cx="856735" cy="757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Oval 4"/>
            <p:cNvSpPr/>
            <p:nvPr/>
          </p:nvSpPr>
          <p:spPr>
            <a:xfrm>
              <a:off x="4666736" y="2743200"/>
              <a:ext cx="856735" cy="757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7" name="Straight Connector 6"/>
            <p:cNvCxnSpPr/>
            <p:nvPr/>
          </p:nvCxnSpPr>
          <p:spPr>
            <a:xfrm flipH="1" flipV="1">
              <a:off x="3311611" y="3501081"/>
              <a:ext cx="448959" cy="561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539050" y="3439821"/>
              <a:ext cx="432483" cy="622998"/>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10232" y="3904735"/>
              <a:ext cx="1120346" cy="1054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2210838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Motivējošā intervija</a:t>
            </a:r>
          </a:p>
        </p:txBody>
      </p:sp>
      <p:sp>
        <p:nvSpPr>
          <p:cNvPr id="3" name="Content Placeholder 2"/>
          <p:cNvSpPr>
            <a:spLocks noGrp="1"/>
          </p:cNvSpPr>
          <p:nvPr>
            <p:ph idx="1"/>
          </p:nvPr>
        </p:nvSpPr>
        <p:spPr/>
        <p:txBody>
          <a:bodyPr/>
          <a:lstStyle/>
          <a:p>
            <a:pPr marL="0" indent="0" algn="ctr">
              <a:buNone/>
            </a:pPr>
            <a:r>
              <a:rPr lang="lv-LV" dirty="0"/>
              <a:t>Motivējošā intervija ir konsultēšanas metode, kas palīdz cilvēkiem atrisināt </a:t>
            </a:r>
            <a:r>
              <a:rPr lang="lv-LV" dirty="0" err="1"/>
              <a:t>ambivalentas</a:t>
            </a:r>
            <a:r>
              <a:rPr lang="lv-LV" dirty="0"/>
              <a:t> jūtas un nedrošību, lai atrastu iekšējo motivāciju, kas nepieciešama viņu uzvedības maiņai. Tas ir praktisks, iejūtīgs un īstermiņa process, kurš ņem vērā to cik grūti ir mainīt dzīvi.</a:t>
            </a:r>
          </a:p>
        </p:txBody>
      </p:sp>
    </p:spTree>
    <p:extLst>
      <p:ext uri="{BB962C8B-B14F-4D97-AF65-F5344CB8AC3E}">
        <p14:creationId xmlns:p14="http://schemas.microsoft.com/office/powerpoint/2010/main" val="3438015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Sākotnējās stratēģijas</a:t>
            </a:r>
          </a:p>
        </p:txBody>
      </p:sp>
      <p:sp>
        <p:nvSpPr>
          <p:cNvPr id="3" name="Content Placeholder 2"/>
          <p:cNvSpPr>
            <a:spLocks noGrp="1"/>
          </p:cNvSpPr>
          <p:nvPr>
            <p:ph idx="1"/>
          </p:nvPr>
        </p:nvSpPr>
        <p:spPr/>
        <p:txBody>
          <a:bodyPr/>
          <a:lstStyle/>
          <a:p>
            <a:pPr marL="514350" indent="-514350">
              <a:buAutoNum type="arabicPeriod"/>
            </a:pPr>
            <a:r>
              <a:rPr lang="lv-LV" dirty="0"/>
              <a:t>Uzdod atvērtus jautājumus</a:t>
            </a:r>
          </a:p>
          <a:p>
            <a:pPr marL="514350" indent="-514350">
              <a:buAutoNum type="arabicPeriod"/>
            </a:pPr>
            <a:r>
              <a:rPr lang="lv-LV" dirty="0"/>
              <a:t>Klausies </a:t>
            </a:r>
          </a:p>
          <a:p>
            <a:pPr marL="514350" indent="-514350">
              <a:buAutoNum type="arabicPeriod"/>
            </a:pPr>
            <a:r>
              <a:rPr lang="lv-LV" dirty="0"/>
              <a:t>Apstiprini – komplimenti vai apliecinājumi, ka tu saproti</a:t>
            </a:r>
          </a:p>
          <a:p>
            <a:pPr marL="514350" indent="-514350">
              <a:buAutoNum type="arabicPeriod"/>
            </a:pPr>
            <a:r>
              <a:rPr lang="lv-LV" dirty="0"/>
              <a:t>Apkopošana – apvieno teikto un to nostiprina</a:t>
            </a:r>
          </a:p>
          <a:p>
            <a:pPr marL="514350" indent="-514350">
              <a:buAutoNum type="arabicPeriod"/>
            </a:pPr>
            <a:r>
              <a:rPr lang="lv-LV" dirty="0" err="1"/>
              <a:t>Pašmotivējošu</a:t>
            </a:r>
            <a:r>
              <a:rPr lang="lv-LV" dirty="0"/>
              <a:t> apgalvojumu izcelšana</a:t>
            </a:r>
          </a:p>
          <a:p>
            <a:pPr lvl="1"/>
            <a:r>
              <a:rPr lang="lv-LV" dirty="0"/>
              <a:t>Problēmas apzināšanās</a:t>
            </a:r>
          </a:p>
          <a:p>
            <a:pPr lvl="1"/>
            <a:r>
              <a:rPr lang="lv-LV" dirty="0"/>
              <a:t>Palīdzēt ieraudzīt ieguvumus no pārmaiņām</a:t>
            </a:r>
          </a:p>
          <a:p>
            <a:pPr lvl="1"/>
            <a:r>
              <a:rPr lang="lv-LV" dirty="0"/>
              <a:t>Paust optimismu par pārmaiņām</a:t>
            </a:r>
          </a:p>
          <a:p>
            <a:pPr lvl="1"/>
            <a:r>
              <a:rPr lang="lv-LV" dirty="0"/>
              <a:t>Paust apņēmību par pārmaiņām</a:t>
            </a:r>
          </a:p>
        </p:txBody>
      </p:sp>
    </p:spTree>
    <p:extLst>
      <p:ext uri="{BB962C8B-B14F-4D97-AF65-F5344CB8AC3E}">
        <p14:creationId xmlns:p14="http://schemas.microsoft.com/office/powerpoint/2010/main" val="3856201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normAutofit/>
          </a:bodyPr>
          <a:lstStyle/>
          <a:p>
            <a:pPr marL="0" indent="0" algn="ctr">
              <a:buNone/>
            </a:pPr>
            <a:endParaRPr lang="lv-LV" sz="4800" dirty="0"/>
          </a:p>
          <a:p>
            <a:pPr marL="0" indent="0" algn="ctr">
              <a:buNone/>
            </a:pPr>
            <a:r>
              <a:rPr lang="lv-LV" sz="4800" dirty="0"/>
              <a:t>Paldies!</a:t>
            </a:r>
          </a:p>
          <a:p>
            <a:pPr marL="0" indent="0" algn="ctr">
              <a:buNone/>
            </a:pPr>
            <a:endParaRPr lang="lv-LV" sz="4400" dirty="0"/>
          </a:p>
          <a:p>
            <a:pPr marL="0" indent="0" algn="ctr">
              <a:buNone/>
            </a:pPr>
            <a:endParaRPr lang="lv-LV" sz="4400" dirty="0"/>
          </a:p>
          <a:p>
            <a:pPr marL="0" indent="0" algn="r">
              <a:buNone/>
            </a:pPr>
            <a:r>
              <a:rPr lang="lv-LV" sz="1800" dirty="0"/>
              <a:t>KBT terapeits, klīniskais psihologs</a:t>
            </a:r>
          </a:p>
          <a:p>
            <a:pPr marL="0" indent="0" algn="r">
              <a:buNone/>
            </a:pPr>
            <a:r>
              <a:rPr lang="lv-LV" sz="1800" dirty="0"/>
              <a:t>Krišjānis Zaremba</a:t>
            </a:r>
          </a:p>
          <a:p>
            <a:pPr marL="0" indent="0" algn="r">
              <a:buNone/>
            </a:pPr>
            <a:r>
              <a:rPr lang="lv-LV" sz="1800" dirty="0"/>
              <a:t>29383947</a:t>
            </a:r>
          </a:p>
          <a:p>
            <a:pPr marL="0" indent="0" algn="ctr">
              <a:buNone/>
            </a:pPr>
            <a:endParaRPr lang="lv-LV" sz="4000" dirty="0"/>
          </a:p>
          <a:p>
            <a:pPr marL="0" indent="0" algn="ctr">
              <a:buNone/>
            </a:pPr>
            <a:endParaRPr lang="lv-LV" sz="4400" dirty="0"/>
          </a:p>
          <a:p>
            <a:pPr marL="0" indent="0" algn="r">
              <a:buNone/>
            </a:pPr>
            <a:endParaRPr lang="lv-LV" sz="4000" dirty="0"/>
          </a:p>
        </p:txBody>
      </p:sp>
    </p:spTree>
    <p:extLst>
      <p:ext uri="{BB962C8B-B14F-4D97-AF65-F5344CB8AC3E}">
        <p14:creationId xmlns:p14="http://schemas.microsoft.com/office/powerpoint/2010/main" val="132642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ttēlu rezultāti vaicājumam “cbt belie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551" y="760021"/>
            <a:ext cx="9741949" cy="6097979"/>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p:cNvSpPr>
            <a:spLocks noGrp="1"/>
          </p:cNvSpPr>
          <p:nvPr>
            <p:ph type="title"/>
          </p:nvPr>
        </p:nvSpPr>
        <p:spPr>
          <a:xfrm>
            <a:off x="729724" y="-96838"/>
            <a:ext cx="10515600" cy="1106241"/>
          </a:xfrm>
        </p:spPr>
        <p:txBody>
          <a:bodyPr/>
          <a:lstStyle/>
          <a:p>
            <a:pPr algn="ctr"/>
            <a:r>
              <a:rPr lang="lv-LV"/>
              <a:t>Pamatpārliecības I</a:t>
            </a:r>
            <a:endParaRPr lang="en-US" dirty="0"/>
          </a:p>
        </p:txBody>
      </p:sp>
      <p:sp>
        <p:nvSpPr>
          <p:cNvPr id="4" name="Content Placeholder 3"/>
          <p:cNvSpPr>
            <a:spLocks noGrp="1"/>
          </p:cNvSpPr>
          <p:nvPr>
            <p:ph idx="1"/>
          </p:nvPr>
        </p:nvSpPr>
        <p:spPr/>
        <p:txBody>
          <a:bodyPr/>
          <a:lstStyle/>
          <a:p>
            <a:endParaRPr lang="lv-LV"/>
          </a:p>
        </p:txBody>
      </p:sp>
    </p:spTree>
    <p:extLst>
      <p:ext uri="{BB962C8B-B14F-4D97-AF65-F5344CB8AC3E}">
        <p14:creationId xmlns:p14="http://schemas.microsoft.com/office/powerpoint/2010/main" val="395688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dirty="0" err="1"/>
              <a:t>Pamatpārliecības</a:t>
            </a:r>
            <a:r>
              <a:rPr lang="lv-LV" dirty="0"/>
              <a:t> II</a:t>
            </a:r>
            <a:endParaRPr lang="en-US" dirty="0"/>
          </a:p>
        </p:txBody>
      </p:sp>
      <p:sp>
        <p:nvSpPr>
          <p:cNvPr id="3" name="Satura vietturis 2"/>
          <p:cNvSpPr>
            <a:spLocks noGrp="1"/>
          </p:cNvSpPr>
          <p:nvPr>
            <p:ph idx="1"/>
          </p:nvPr>
        </p:nvSpPr>
        <p:spPr>
          <a:xfrm>
            <a:off x="838200" y="1543050"/>
            <a:ext cx="10515600" cy="4633913"/>
          </a:xfrm>
        </p:spPr>
        <p:txBody>
          <a:bodyPr>
            <a:normAutofit/>
          </a:bodyPr>
          <a:lstStyle/>
          <a:p>
            <a:r>
              <a:rPr lang="lv-LV" dirty="0"/>
              <a:t>Es esmu neveiksminieks</a:t>
            </a:r>
          </a:p>
          <a:p>
            <a:r>
              <a:rPr lang="lv-LV" dirty="0"/>
              <a:t>Esmu bezpalīdzīgs</a:t>
            </a:r>
          </a:p>
          <a:p>
            <a:r>
              <a:rPr lang="lv-LV" dirty="0"/>
              <a:t>Esmu nekam nederīgs/ ar mani kaut kas nav kārtībā</a:t>
            </a:r>
          </a:p>
          <a:p>
            <a:r>
              <a:rPr lang="lv-LV" dirty="0"/>
              <a:t>Mani pametīs/ grib pamest</a:t>
            </a:r>
          </a:p>
          <a:p>
            <a:r>
              <a:rPr lang="lv-LV" dirty="0"/>
              <a:t>Es neuzticos citiem</a:t>
            </a:r>
          </a:p>
          <a:p>
            <a:r>
              <a:rPr lang="lv-LV" dirty="0"/>
              <a:t>Ievainojamība</a:t>
            </a:r>
          </a:p>
          <a:p>
            <a:r>
              <a:rPr lang="lv-LV" dirty="0"/>
              <a:t>Man viss ir jākontrolē</a:t>
            </a:r>
          </a:p>
          <a:p>
            <a:r>
              <a:rPr lang="lv-LV" dirty="0"/>
              <a:t>Esmu labāks kā citi</a:t>
            </a:r>
          </a:p>
          <a:p>
            <a:r>
              <a:rPr lang="lv-LV" dirty="0"/>
              <a:t>Sodīšana</a:t>
            </a:r>
          </a:p>
          <a:p>
            <a:endParaRPr lang="en-US" dirty="0"/>
          </a:p>
        </p:txBody>
      </p:sp>
    </p:spTree>
    <p:extLst>
      <p:ext uri="{BB962C8B-B14F-4D97-AF65-F5344CB8AC3E}">
        <p14:creationId xmlns:p14="http://schemas.microsoft.com/office/powerpoint/2010/main" val="582191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dirty="0"/>
              <a:t>Automātiskās domas I</a:t>
            </a:r>
            <a:endParaRPr lang="en-US" dirty="0"/>
          </a:p>
        </p:txBody>
      </p:sp>
      <p:sp>
        <p:nvSpPr>
          <p:cNvPr id="3" name="Satura vietturis 2"/>
          <p:cNvSpPr>
            <a:spLocks noGrp="1"/>
          </p:cNvSpPr>
          <p:nvPr>
            <p:ph idx="1"/>
          </p:nvPr>
        </p:nvSpPr>
        <p:spPr/>
        <p:txBody>
          <a:bodyPr>
            <a:normAutofit fontScale="92500" lnSpcReduction="20000"/>
          </a:bodyPr>
          <a:lstStyle/>
          <a:p>
            <a:pPr marL="0" indent="0" algn="ctr">
              <a:buNone/>
            </a:pPr>
            <a:r>
              <a:rPr lang="lv-LV" sz="3200" dirty="0"/>
              <a:t>Mēs neapzināti </a:t>
            </a:r>
            <a:r>
              <a:rPr lang="lv-LV" sz="3200" u="sng" dirty="0"/>
              <a:t>piešķiram nozīmi</a:t>
            </a:r>
            <a:r>
              <a:rPr lang="lv-LV" sz="3200" dirty="0"/>
              <a:t> visam, kas notiek mums apkārt. </a:t>
            </a:r>
          </a:p>
          <a:p>
            <a:pPr marL="0" indent="0" algn="ctr">
              <a:buNone/>
            </a:pPr>
            <a:endParaRPr lang="lv-LV" dirty="0"/>
          </a:p>
          <a:p>
            <a:pPr marL="0" indent="0" algn="ctr">
              <a:buNone/>
            </a:pPr>
            <a:endParaRPr lang="lv-LV" dirty="0"/>
          </a:p>
          <a:p>
            <a:pPr marL="0" indent="0" algn="ctr">
              <a:buNone/>
            </a:pPr>
            <a:endParaRPr lang="lv-LV" sz="3200" dirty="0"/>
          </a:p>
          <a:p>
            <a:pPr marL="0" indent="0" algn="ctr">
              <a:buNone/>
            </a:pPr>
            <a:endParaRPr lang="lv-LV" sz="3200" dirty="0"/>
          </a:p>
          <a:p>
            <a:pPr marL="0" indent="0" algn="ctr">
              <a:buNone/>
            </a:pPr>
            <a:endParaRPr lang="lv-LV" sz="3200" dirty="0"/>
          </a:p>
          <a:p>
            <a:pPr marL="0" indent="0" algn="ctr">
              <a:buNone/>
            </a:pPr>
            <a:r>
              <a:rPr lang="lv-LV" sz="3200" dirty="0"/>
              <a:t>Mēs nolemjam vai tas, kas notiek ir patīkams vai nepatīkams, labs vai slikts, bīstams vai drošs</a:t>
            </a:r>
          </a:p>
          <a:p>
            <a:pPr marL="0" indent="0" algn="ctr">
              <a:buNone/>
            </a:pPr>
            <a:endParaRPr lang="lv-LV" sz="3200" dirty="0"/>
          </a:p>
          <a:p>
            <a:pPr marL="0" indent="0" algn="ctr">
              <a:buNone/>
            </a:pPr>
            <a:r>
              <a:rPr lang="lv-LV" sz="3200" dirty="0"/>
              <a:t>Domas nav </a:t>
            </a:r>
            <a:r>
              <a:rPr lang="lv-LV" sz="3200" b="1" dirty="0"/>
              <a:t>fakti</a:t>
            </a:r>
            <a:r>
              <a:rPr lang="lv-LV" sz="3200" dirty="0"/>
              <a:t>!</a:t>
            </a:r>
            <a:endParaRPr lang="en-US" sz="3200" dirty="0"/>
          </a:p>
        </p:txBody>
      </p:sp>
      <p:grpSp>
        <p:nvGrpSpPr>
          <p:cNvPr id="11" name="Grupa 10"/>
          <p:cNvGrpSpPr/>
          <p:nvPr/>
        </p:nvGrpSpPr>
        <p:grpSpPr>
          <a:xfrm>
            <a:off x="1672172" y="2492637"/>
            <a:ext cx="8171648" cy="1200329"/>
            <a:chOff x="1738647" y="2862605"/>
            <a:chExt cx="8171648" cy="1200329"/>
          </a:xfrm>
        </p:grpSpPr>
        <p:sp>
          <p:nvSpPr>
            <p:cNvPr id="5" name="TextBox 4"/>
            <p:cNvSpPr txBox="1"/>
            <p:nvPr/>
          </p:nvSpPr>
          <p:spPr>
            <a:xfrm>
              <a:off x="1738647" y="3078049"/>
              <a:ext cx="175152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lv-LV" sz="2800" dirty="0"/>
                <a:t>Notikums</a:t>
              </a:r>
              <a:endParaRPr lang="en-US" sz="2800" dirty="0"/>
            </a:p>
          </p:txBody>
        </p:sp>
        <p:cxnSp>
          <p:nvCxnSpPr>
            <p:cNvPr id="7" name="Taisns bultveida savienotājs 6"/>
            <p:cNvCxnSpPr/>
            <p:nvPr/>
          </p:nvCxnSpPr>
          <p:spPr>
            <a:xfrm>
              <a:off x="3490174" y="3339659"/>
              <a:ext cx="112046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10637" y="2862605"/>
              <a:ext cx="242766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lv-LV" sz="2400" dirty="0"/>
                <a:t>Nozīme, kuru tam piešķiram</a:t>
              </a:r>
            </a:p>
            <a:p>
              <a:r>
                <a:rPr lang="lv-LV" sz="2400" dirty="0"/>
                <a:t>(domas) </a:t>
              </a:r>
              <a:endParaRPr lang="en-US" sz="2400" dirty="0"/>
            </a:p>
          </p:txBody>
        </p:sp>
        <p:cxnSp>
          <p:nvCxnSpPr>
            <p:cNvPr id="9" name="Taisns bultveida savienotājs 8"/>
            <p:cNvCxnSpPr/>
            <p:nvPr/>
          </p:nvCxnSpPr>
          <p:spPr>
            <a:xfrm>
              <a:off x="7038305" y="3302906"/>
              <a:ext cx="112046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58768" y="3078049"/>
              <a:ext cx="175152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lv-LV" sz="2800" dirty="0"/>
                <a:t>Emocijas</a:t>
              </a:r>
              <a:endParaRPr lang="en-US" sz="2800" dirty="0"/>
            </a:p>
          </p:txBody>
        </p:sp>
      </p:grpSp>
    </p:spTree>
    <p:extLst>
      <p:ext uri="{BB962C8B-B14F-4D97-AF65-F5344CB8AC3E}">
        <p14:creationId xmlns:p14="http://schemas.microsoft.com/office/powerpoint/2010/main" val="244913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dirty="0"/>
              <a:t>Automātiskās domas II</a:t>
            </a:r>
            <a:endParaRPr lang="en-US" dirty="0"/>
          </a:p>
        </p:txBody>
      </p:sp>
      <p:sp>
        <p:nvSpPr>
          <p:cNvPr id="3" name="Satura vietturis 2"/>
          <p:cNvSpPr>
            <a:spLocks noGrp="1"/>
          </p:cNvSpPr>
          <p:nvPr>
            <p:ph idx="1"/>
          </p:nvPr>
        </p:nvSpPr>
        <p:spPr/>
        <p:txBody>
          <a:bodyPr/>
          <a:lstStyle/>
          <a:p>
            <a:r>
              <a:rPr lang="lv-LV" dirty="0"/>
              <a:t>Tās var būt vārdi, atmiņas, attēli, fiziskas sajūtas, iedomātas skaņas</a:t>
            </a:r>
          </a:p>
          <a:p>
            <a:r>
              <a:rPr lang="lv-LV" dirty="0"/>
              <a:t>Tās ir ticamas</a:t>
            </a:r>
          </a:p>
          <a:p>
            <a:r>
              <a:rPr lang="lv-LV" dirty="0"/>
              <a:t>Tās ir automātiskas</a:t>
            </a:r>
          </a:p>
          <a:p>
            <a:r>
              <a:rPr lang="lv-LV" dirty="0"/>
              <a:t>Tās ir mūsu </a:t>
            </a:r>
          </a:p>
          <a:p>
            <a:r>
              <a:rPr lang="lv-LV" dirty="0"/>
              <a:t>Tās ir ierastas un noturīgas. </a:t>
            </a:r>
          </a:p>
          <a:p>
            <a:r>
              <a:rPr lang="lv-LV" dirty="0"/>
              <a:t>Tās atkārtojas</a:t>
            </a:r>
            <a:endParaRPr lang="en-US" dirty="0"/>
          </a:p>
          <a:p>
            <a:pPr marL="0" indent="0">
              <a:buNone/>
            </a:pPr>
            <a:endParaRPr lang="en-US" dirty="0"/>
          </a:p>
        </p:txBody>
      </p:sp>
    </p:spTree>
    <p:extLst>
      <p:ext uri="{BB962C8B-B14F-4D97-AF65-F5344CB8AC3E}">
        <p14:creationId xmlns:p14="http://schemas.microsoft.com/office/powerpoint/2010/main" val="269929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sp>
        <p:nvSpPr>
          <p:cNvPr id="3" name="Content Placeholder 2"/>
          <p:cNvSpPr>
            <a:spLocks noGrp="1"/>
          </p:cNvSpPr>
          <p:nvPr>
            <p:ph idx="1"/>
          </p:nvPr>
        </p:nvSpPr>
        <p:spPr/>
        <p:txBody>
          <a:bodyPr>
            <a:normAutofit/>
          </a:bodyPr>
          <a:lstStyle/>
          <a:p>
            <a:pPr marL="0" indent="0" algn="ctr">
              <a:buNone/>
            </a:pPr>
            <a:endParaRPr lang="lv-LV" sz="4000" dirty="0"/>
          </a:p>
          <a:p>
            <a:pPr marL="0" indent="0" algn="ctr">
              <a:buNone/>
            </a:pPr>
            <a:r>
              <a:rPr lang="lv-LV" sz="4000" dirty="0"/>
              <a:t>Komunikācijas veidi</a:t>
            </a:r>
          </a:p>
        </p:txBody>
      </p:sp>
    </p:spTree>
    <p:extLst>
      <p:ext uri="{BB962C8B-B14F-4D97-AF65-F5344CB8AC3E}">
        <p14:creationId xmlns:p14="http://schemas.microsoft.com/office/powerpoint/2010/main" val="2634498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TotalTime>
  <Words>1890</Words>
  <Application>Microsoft Office PowerPoint</Application>
  <PresentationFormat>Platekrāna</PresentationFormat>
  <Paragraphs>283</Paragraphs>
  <Slides>43</Slides>
  <Notes>0</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43</vt:i4>
      </vt:variant>
    </vt:vector>
  </HeadingPairs>
  <TitlesOfParts>
    <vt:vector size="47" baseType="lpstr">
      <vt:lpstr>Arial</vt:lpstr>
      <vt:lpstr>Calibri</vt:lpstr>
      <vt:lpstr>Calibri Light</vt:lpstr>
      <vt:lpstr>Office Theme</vt:lpstr>
      <vt:lpstr>PowerPoint prezentācija</vt:lpstr>
      <vt:lpstr>PowerPoint prezentācija</vt:lpstr>
      <vt:lpstr>PowerPoint prezentācija</vt:lpstr>
      <vt:lpstr>PowerPoint prezentācija</vt:lpstr>
      <vt:lpstr>Pamatpārliecības I</vt:lpstr>
      <vt:lpstr>Pamatpārliecības II</vt:lpstr>
      <vt:lpstr>Automātiskās domas I</vt:lpstr>
      <vt:lpstr>Automātiskās domas II</vt:lpstr>
      <vt:lpstr>PowerPoint prezentācija</vt:lpstr>
      <vt:lpstr>PowerPoint prezentācija</vt:lpstr>
      <vt:lpstr>PowerPoint prezentācija</vt:lpstr>
      <vt:lpstr>PowerPoint prezentācija</vt:lpstr>
      <vt:lpstr>PowerPoint prezentācija</vt:lpstr>
      <vt:lpstr>PowerPoint prezentācija</vt:lpstr>
      <vt:lpstr>Agresīvas komunikācijas stils</vt:lpstr>
      <vt:lpstr>PowerPoint prezentācija</vt:lpstr>
      <vt:lpstr>Pasīvi agresīvas komunikācijas stils</vt:lpstr>
      <vt:lpstr>Pasīvas komunikācijas stils</vt:lpstr>
      <vt:lpstr>Asertīvas komunikācijas stils</vt:lpstr>
      <vt:lpstr>Asertivitāte</vt:lpstr>
      <vt:lpstr>Empātijas prasmes</vt:lpstr>
      <vt:lpstr>PowerPoint prezentācija</vt:lpstr>
      <vt:lpstr>Pozitīvā asertivitāte</vt:lpstr>
      <vt:lpstr>Pozitīvā asertivitāte II</vt:lpstr>
      <vt:lpstr>Pieņemšana un vienošanās </vt:lpstr>
      <vt:lpstr>PowerPoint prezentācija</vt:lpstr>
      <vt:lpstr>Novērtēšana un apbalvošana </vt:lpstr>
      <vt:lpstr>PowerPoint prezentācija</vt:lpstr>
      <vt:lpstr>Iedrošināšana un atbalsts</vt:lpstr>
      <vt:lpstr>PowerPoint prezentācija</vt:lpstr>
      <vt:lpstr>Atgriezeniskā saite</vt:lpstr>
      <vt:lpstr>Negatīvā asertivitāte</vt:lpstr>
      <vt:lpstr>Kritikas formas</vt:lpstr>
      <vt:lpstr>Problēmas ar kritiku</vt:lpstr>
      <vt:lpstr>Atvērtās durvis- vienošanās</vt:lpstr>
      <vt:lpstr>Negatīvā asertivitāte</vt:lpstr>
      <vt:lpstr>Kā reaģēt uz patiesu, bet neadekvātu kritiku</vt:lpstr>
      <vt:lpstr>Kā reaģēt uz nepatiesu kritiku</vt:lpstr>
      <vt:lpstr>Agresīva uzvedība</vt:lpstr>
      <vt:lpstr>AVEKKI - somu programma darbam ar agresīviem pacientiem</vt:lpstr>
      <vt:lpstr>Motivējošā intervija</vt:lpstr>
      <vt:lpstr>Sākotnējās stratēģijas</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Komunikācijas veidi, tai skaitā alternatīvie komunikācijas veidi un to praktiskā pielietošana.   Motivējošā saruna.   Izaicinošas, agresīvas uzvedības vadības principi.</dc:title>
  <dc:creator>Krišjānis Zaremba</dc:creator>
  <cp:lastModifiedBy>Laine Zālīte</cp:lastModifiedBy>
  <cp:revision>59</cp:revision>
  <dcterms:created xsi:type="dcterms:W3CDTF">2020-10-23T09:07:47Z</dcterms:created>
  <dcterms:modified xsi:type="dcterms:W3CDTF">2020-11-04T11:12:59Z</dcterms:modified>
</cp:coreProperties>
</file>