
<file path=[Content_Types].xml><?xml version="1.0" encoding="utf-8"?>
<Types xmlns="http://schemas.openxmlformats.org/package/2006/content-types">
  <Default Extension="xml" ContentType="application/xml"/>
  <Default Extension="jpeg" ContentType="image/jpeg"/>
  <Default Extension="xlsx" ContentType="application/vnd.openxmlformats-officedocument.spreadsheetml.sheet"/>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44" saveSubsetFonts="1" autoCompressPictures="0">
  <p:sldMasterIdLst>
    <p:sldMasterId id="2147483648" r:id="rId1"/>
  </p:sldMasterIdLst>
  <p:notesMasterIdLst>
    <p:notesMasterId r:id="rId54"/>
  </p:notesMasterIdLst>
  <p:sldIdLst>
    <p:sldId id="257" r:id="rId2"/>
    <p:sldId id="297" r:id="rId3"/>
    <p:sldId id="295" r:id="rId4"/>
    <p:sldId id="299" r:id="rId5"/>
    <p:sldId id="296" r:id="rId6"/>
    <p:sldId id="311" r:id="rId7"/>
    <p:sldId id="270" r:id="rId8"/>
    <p:sldId id="258" r:id="rId9"/>
    <p:sldId id="300" r:id="rId10"/>
    <p:sldId id="301" r:id="rId11"/>
    <p:sldId id="265" r:id="rId12"/>
    <p:sldId id="263" r:id="rId13"/>
    <p:sldId id="264" r:id="rId14"/>
    <p:sldId id="292" r:id="rId15"/>
    <p:sldId id="293" r:id="rId16"/>
    <p:sldId id="302" r:id="rId17"/>
    <p:sldId id="261" r:id="rId18"/>
    <p:sldId id="262" r:id="rId19"/>
    <p:sldId id="267" r:id="rId20"/>
    <p:sldId id="303" r:id="rId21"/>
    <p:sldId id="259" r:id="rId22"/>
    <p:sldId id="304" r:id="rId23"/>
    <p:sldId id="268" r:id="rId24"/>
    <p:sldId id="269" r:id="rId25"/>
    <p:sldId id="271" r:id="rId26"/>
    <p:sldId id="272" r:id="rId27"/>
    <p:sldId id="273" r:id="rId28"/>
    <p:sldId id="279" r:id="rId29"/>
    <p:sldId id="307" r:id="rId30"/>
    <p:sldId id="308" r:id="rId31"/>
    <p:sldId id="306" r:id="rId32"/>
    <p:sldId id="305" r:id="rId33"/>
    <p:sldId id="274" r:id="rId34"/>
    <p:sldId id="282" r:id="rId35"/>
    <p:sldId id="280" r:id="rId36"/>
    <p:sldId id="281" r:id="rId37"/>
    <p:sldId id="283" r:id="rId38"/>
    <p:sldId id="284" r:id="rId39"/>
    <p:sldId id="285" r:id="rId40"/>
    <p:sldId id="286" r:id="rId41"/>
    <p:sldId id="287" r:id="rId42"/>
    <p:sldId id="288" r:id="rId43"/>
    <p:sldId id="289" r:id="rId44"/>
    <p:sldId id="309" r:id="rId45"/>
    <p:sldId id="275" r:id="rId46"/>
    <p:sldId id="291" r:id="rId47"/>
    <p:sldId id="290" r:id="rId48"/>
    <p:sldId id="277" r:id="rId49"/>
    <p:sldId id="278" r:id="rId50"/>
    <p:sldId id="276" r:id="rId51"/>
    <p:sldId id="266" r:id="rId52"/>
    <p:sldId id="31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21"/>
    <p:restoredTop sz="94599"/>
  </p:normalViewPr>
  <p:slideViewPr>
    <p:cSldViewPr snapToGrid="0" snapToObjects="1" showGuides="1">
      <p:cViewPr>
        <p:scale>
          <a:sx n="74" d="100"/>
          <a:sy n="74" d="100"/>
        </p:scale>
        <p:origin x="1688" y="9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98245794316494"/>
          <c:y val="0.184383420216517"/>
          <c:w val="0.419589729097892"/>
          <c:h val="0.712488930573429"/>
        </c:manualLayout>
      </c:layout>
      <c:pieChart>
        <c:varyColors val="1"/>
        <c:ser>
          <c:idx val="0"/>
          <c:order val="0"/>
          <c:tx>
            <c:strRef>
              <c:f>Sheet1!$B$1</c:f>
              <c:strCache>
                <c:ptCount val="1"/>
                <c:pt idx="0">
                  <c:v>Reģistra uzskaitē esošo pacientu ar psihiskiem un uzvedības traucējumiem sadalījums 2017.gadā</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1-1FF8-4266-8F7F-8AC476D746B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3-1FF8-4266-8F7F-8AC476D746B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5-1FF8-4266-8F7F-8AC476D746B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7-1FF8-4266-8F7F-8AC476D746B8}"/>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9-1FF8-4266-8F7F-8AC476D746B8}"/>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B-1FF8-4266-8F7F-8AC476D746B8}"/>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D-1FF8-4266-8F7F-8AC476D746B8}"/>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F-1FF8-4266-8F7F-8AC476D746B8}"/>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11-1FF8-4266-8F7F-8AC476D746B8}"/>
              </c:ext>
            </c:extLst>
          </c:dPt>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Sheet1!$A$2:$A$10</c:f>
              <c:strCache>
                <c:ptCount val="9"/>
                <c:pt idx="0">
                  <c:v>Organiski psihiski traucējumi, ieskaitot simptomātiskos</c:v>
                </c:pt>
                <c:pt idx="1">
                  <c:v>Šizofrēnija, šizotipiskie traucējumi un murgi</c:v>
                </c:pt>
                <c:pt idx="2">
                  <c:v>Garīga atpalicība</c:v>
                </c:pt>
                <c:pt idx="3">
                  <c:v>Neirotiski, ar stresu saistīti un somatoformi traucējumi</c:v>
                </c:pt>
                <c:pt idx="4">
                  <c:v>Garastāvokļa (afektīvie) traucējumi</c:v>
                </c:pt>
                <c:pt idx="5">
                  <c:v>Psihiskās attīstības traucējumi </c:v>
                </c:pt>
                <c:pt idx="6">
                  <c:v>Uzvedības un emocionāli traucējumi, kas parasti sākušies bērnībā un pusaudža vecumā </c:v>
                </c:pt>
                <c:pt idx="7">
                  <c:v>Pieaugušo personības un uzvedības traucējumi</c:v>
                </c:pt>
                <c:pt idx="8">
                  <c:v>Uzvedības sindromi, kas saistīti ar fizioloģiskiem traucējumiem un somatiskiem faktoriem</c:v>
                </c:pt>
              </c:strCache>
            </c:strRef>
          </c:cat>
          <c:val>
            <c:numRef>
              <c:f>Sheet1!$B$2:$B$10</c:f>
              <c:numCache>
                <c:formatCode>0.0%</c:formatCode>
                <c:ptCount val="9"/>
                <c:pt idx="0">
                  <c:v>0.266</c:v>
                </c:pt>
                <c:pt idx="1">
                  <c:v>0.22</c:v>
                </c:pt>
                <c:pt idx="2">
                  <c:v>0.198</c:v>
                </c:pt>
                <c:pt idx="3">
                  <c:v>0.119</c:v>
                </c:pt>
                <c:pt idx="4">
                  <c:v>0.103</c:v>
                </c:pt>
                <c:pt idx="5">
                  <c:v>0.041664807958246</c:v>
                </c:pt>
                <c:pt idx="6">
                  <c:v>0.0323972877726725</c:v>
                </c:pt>
                <c:pt idx="7">
                  <c:v>0.014</c:v>
                </c:pt>
                <c:pt idx="8">
                  <c:v>0.006</c:v>
                </c:pt>
              </c:numCache>
            </c:numRef>
          </c:val>
          <c:extLst xmlns:c16r2="http://schemas.microsoft.com/office/drawing/2015/06/chart">
            <c:ext xmlns:c16="http://schemas.microsoft.com/office/drawing/2014/chart" uri="{C3380CC4-5D6E-409C-BE32-E72D297353CC}">
              <c16:uniqueId val="{00000012-1FF8-4266-8F7F-8AC476D746B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egendEntry>
        <c:idx val="0"/>
        <c:txPr>
          <a:bodyPr rot="0" spcFirstLastPara="1" vertOverflow="ellipsis" vert="horz" wrap="square" anchor="t"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t"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Entry>
      <c:layout>
        <c:manualLayout>
          <c:xMode val="edge"/>
          <c:yMode val="edge"/>
          <c:x val="0.537103031668146"/>
          <c:y val="0.0212612816309611"/>
          <c:w val="0.448613376835237"/>
          <c:h val="0.978738718369039"/>
        </c:manualLayout>
      </c:layout>
      <c:overlay val="0"/>
      <c:spPr>
        <a:noFill/>
        <a:ln>
          <a:noFill/>
        </a:ln>
        <a:effectLst/>
      </c:spPr>
      <c:txPr>
        <a:bodyPr rot="0" spcFirstLastPara="1" vertOverflow="ellipsis" vert="horz" wrap="square" anchor="t"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E285F-FB98-BF4B-98E7-545419E574AB}" type="datetimeFigureOut">
              <a:rPr lang="en-US" smtClean="0"/>
              <a:t>10/26/20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E494DD-6CF2-0748-A6A3-CB80F6630CDE}" type="slidenum">
              <a:rPr lang="en-US" smtClean="0"/>
              <a:t>‹#›</a:t>
            </a:fld>
            <a:endParaRPr lang="en-US"/>
          </a:p>
        </p:txBody>
      </p:sp>
    </p:spTree>
    <p:extLst>
      <p:ext uri="{BB962C8B-B14F-4D97-AF65-F5344CB8AC3E}">
        <p14:creationId xmlns:p14="http://schemas.microsoft.com/office/powerpoint/2010/main" val="168197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494DD-6CF2-0748-A6A3-CB80F6630CDE}" type="slidenum">
              <a:rPr lang="en-US" smtClean="0"/>
              <a:t>45</a:t>
            </a:fld>
            <a:endParaRPr lang="en-US"/>
          </a:p>
        </p:txBody>
      </p:sp>
    </p:spTree>
    <p:extLst>
      <p:ext uri="{BB962C8B-B14F-4D97-AF65-F5344CB8AC3E}">
        <p14:creationId xmlns:p14="http://schemas.microsoft.com/office/powerpoint/2010/main" val="997345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494DD-6CF2-0748-A6A3-CB80F6630CDE}" type="slidenum">
              <a:rPr lang="en-US" smtClean="0"/>
              <a:t>62</a:t>
            </a:fld>
            <a:endParaRPr lang="en-US"/>
          </a:p>
        </p:txBody>
      </p:sp>
    </p:spTree>
    <p:extLst>
      <p:ext uri="{BB962C8B-B14F-4D97-AF65-F5344CB8AC3E}">
        <p14:creationId xmlns:p14="http://schemas.microsoft.com/office/powerpoint/2010/main" val="1693101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494DD-6CF2-0748-A6A3-CB80F6630CDE}" type="slidenum">
              <a:rPr lang="en-US" smtClean="0"/>
              <a:t>63</a:t>
            </a:fld>
            <a:endParaRPr lang="en-US"/>
          </a:p>
        </p:txBody>
      </p:sp>
    </p:spTree>
    <p:extLst>
      <p:ext uri="{BB962C8B-B14F-4D97-AF65-F5344CB8AC3E}">
        <p14:creationId xmlns:p14="http://schemas.microsoft.com/office/powerpoint/2010/main" val="37100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494DD-6CF2-0748-A6A3-CB80F6630CDE}" type="slidenum">
              <a:rPr lang="en-US" smtClean="0"/>
              <a:t>64</a:t>
            </a:fld>
            <a:endParaRPr lang="en-US"/>
          </a:p>
        </p:txBody>
      </p:sp>
    </p:spTree>
    <p:extLst>
      <p:ext uri="{BB962C8B-B14F-4D97-AF65-F5344CB8AC3E}">
        <p14:creationId xmlns:p14="http://schemas.microsoft.com/office/powerpoint/2010/main" val="375960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494DD-6CF2-0748-A6A3-CB80F6630CDE}" type="slidenum">
              <a:rPr lang="en-US" smtClean="0"/>
              <a:t>87</a:t>
            </a:fld>
            <a:endParaRPr lang="en-US"/>
          </a:p>
        </p:txBody>
      </p:sp>
    </p:spTree>
    <p:extLst>
      <p:ext uri="{BB962C8B-B14F-4D97-AF65-F5344CB8AC3E}">
        <p14:creationId xmlns:p14="http://schemas.microsoft.com/office/powerpoint/2010/main" val="1297144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494DD-6CF2-0748-A6A3-CB80F6630CDE}" type="slidenum">
              <a:rPr lang="en-US" smtClean="0"/>
              <a:t>88</a:t>
            </a:fld>
            <a:endParaRPr lang="en-US"/>
          </a:p>
        </p:txBody>
      </p:sp>
    </p:spTree>
    <p:extLst>
      <p:ext uri="{BB962C8B-B14F-4D97-AF65-F5344CB8AC3E}">
        <p14:creationId xmlns:p14="http://schemas.microsoft.com/office/powerpoint/2010/main" val="647201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494DD-6CF2-0748-A6A3-CB80F6630CDE}" type="slidenum">
              <a:rPr lang="en-US" smtClean="0"/>
              <a:t>47</a:t>
            </a:fld>
            <a:endParaRPr lang="en-US"/>
          </a:p>
        </p:txBody>
      </p:sp>
    </p:spTree>
    <p:extLst>
      <p:ext uri="{BB962C8B-B14F-4D97-AF65-F5344CB8AC3E}">
        <p14:creationId xmlns:p14="http://schemas.microsoft.com/office/powerpoint/2010/main" val="764351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494DD-6CF2-0748-A6A3-CB80F6630CDE}" type="slidenum">
              <a:rPr lang="en-US" smtClean="0"/>
              <a:t>48</a:t>
            </a:fld>
            <a:endParaRPr lang="en-US"/>
          </a:p>
        </p:txBody>
      </p:sp>
    </p:spTree>
    <p:extLst>
      <p:ext uri="{BB962C8B-B14F-4D97-AF65-F5344CB8AC3E}">
        <p14:creationId xmlns:p14="http://schemas.microsoft.com/office/powerpoint/2010/main" val="1188011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494DD-6CF2-0748-A6A3-CB80F6630CDE}" type="slidenum">
              <a:rPr lang="en-US" smtClean="0"/>
              <a:t>49</a:t>
            </a:fld>
            <a:endParaRPr lang="en-US"/>
          </a:p>
        </p:txBody>
      </p:sp>
    </p:spTree>
    <p:extLst>
      <p:ext uri="{BB962C8B-B14F-4D97-AF65-F5344CB8AC3E}">
        <p14:creationId xmlns:p14="http://schemas.microsoft.com/office/powerpoint/2010/main" val="1693099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494DD-6CF2-0748-A6A3-CB80F6630CDE}" type="slidenum">
              <a:rPr lang="en-US" smtClean="0"/>
              <a:t>51</a:t>
            </a:fld>
            <a:endParaRPr lang="en-US"/>
          </a:p>
        </p:txBody>
      </p:sp>
    </p:spTree>
    <p:extLst>
      <p:ext uri="{BB962C8B-B14F-4D97-AF65-F5344CB8AC3E}">
        <p14:creationId xmlns:p14="http://schemas.microsoft.com/office/powerpoint/2010/main" val="456149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494DD-6CF2-0748-A6A3-CB80F6630CDE}" type="slidenum">
              <a:rPr lang="en-US" smtClean="0"/>
              <a:t>55</a:t>
            </a:fld>
            <a:endParaRPr lang="en-US"/>
          </a:p>
        </p:txBody>
      </p:sp>
    </p:spTree>
    <p:extLst>
      <p:ext uri="{BB962C8B-B14F-4D97-AF65-F5344CB8AC3E}">
        <p14:creationId xmlns:p14="http://schemas.microsoft.com/office/powerpoint/2010/main" val="604000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494DD-6CF2-0748-A6A3-CB80F6630CDE}" type="slidenum">
              <a:rPr lang="en-US" smtClean="0"/>
              <a:t>56</a:t>
            </a:fld>
            <a:endParaRPr lang="en-US"/>
          </a:p>
        </p:txBody>
      </p:sp>
    </p:spTree>
    <p:extLst>
      <p:ext uri="{BB962C8B-B14F-4D97-AF65-F5344CB8AC3E}">
        <p14:creationId xmlns:p14="http://schemas.microsoft.com/office/powerpoint/2010/main" val="1585417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494DD-6CF2-0748-A6A3-CB80F6630CDE}" type="slidenum">
              <a:rPr lang="en-US" smtClean="0"/>
              <a:t>60</a:t>
            </a:fld>
            <a:endParaRPr lang="en-US"/>
          </a:p>
        </p:txBody>
      </p:sp>
    </p:spTree>
    <p:extLst>
      <p:ext uri="{BB962C8B-B14F-4D97-AF65-F5344CB8AC3E}">
        <p14:creationId xmlns:p14="http://schemas.microsoft.com/office/powerpoint/2010/main" val="40902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494DD-6CF2-0748-A6A3-CB80F6630CDE}" type="slidenum">
              <a:rPr lang="en-US" smtClean="0"/>
              <a:t>61</a:t>
            </a:fld>
            <a:endParaRPr lang="en-US"/>
          </a:p>
        </p:txBody>
      </p:sp>
    </p:spTree>
    <p:extLst>
      <p:ext uri="{BB962C8B-B14F-4D97-AF65-F5344CB8AC3E}">
        <p14:creationId xmlns:p14="http://schemas.microsoft.com/office/powerpoint/2010/main" val="140825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7AD7BC-ED43-B743-A1A8-9A5E2C03A6EA}" type="datetimeFigureOut">
              <a:rPr lang="en-US" smtClean="0"/>
              <a:t>10/26/20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8A640C-7B5D-2646-A03F-354AE37AB611}" type="slidenum">
              <a:rPr lang="en-US" smtClean="0"/>
              <a:t>‹#›</a:t>
            </a:fld>
            <a:endParaRPr lang="en-US"/>
          </a:p>
        </p:txBody>
      </p:sp>
    </p:spTree>
    <p:extLst>
      <p:ext uri="{BB962C8B-B14F-4D97-AF65-F5344CB8AC3E}">
        <p14:creationId xmlns:p14="http://schemas.microsoft.com/office/powerpoint/2010/main" val="1460098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7AD7BC-ED43-B743-A1A8-9A5E2C03A6EA}" type="datetimeFigureOut">
              <a:rPr lang="en-US" smtClean="0"/>
              <a:t>10/26/20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8A640C-7B5D-2646-A03F-354AE37AB611}" type="slidenum">
              <a:rPr lang="en-US" smtClean="0"/>
              <a:t>‹#›</a:t>
            </a:fld>
            <a:endParaRPr lang="en-US"/>
          </a:p>
        </p:txBody>
      </p:sp>
    </p:spTree>
    <p:extLst>
      <p:ext uri="{BB962C8B-B14F-4D97-AF65-F5344CB8AC3E}">
        <p14:creationId xmlns:p14="http://schemas.microsoft.com/office/powerpoint/2010/main" val="724195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7AD7BC-ED43-B743-A1A8-9A5E2C03A6EA}" type="datetimeFigureOut">
              <a:rPr lang="en-US" smtClean="0"/>
              <a:t>10/26/20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8A640C-7B5D-2646-A03F-354AE37AB611}" type="slidenum">
              <a:rPr lang="en-US" smtClean="0"/>
              <a:t>‹#›</a:t>
            </a:fld>
            <a:endParaRPr lang="en-US"/>
          </a:p>
        </p:txBody>
      </p:sp>
    </p:spTree>
    <p:extLst>
      <p:ext uri="{BB962C8B-B14F-4D97-AF65-F5344CB8AC3E}">
        <p14:creationId xmlns:p14="http://schemas.microsoft.com/office/powerpoint/2010/main" val="1761436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7AD7BC-ED43-B743-A1A8-9A5E2C03A6EA}" type="datetimeFigureOut">
              <a:rPr lang="en-US" smtClean="0"/>
              <a:t>10/26/20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8A640C-7B5D-2646-A03F-354AE37AB611}" type="slidenum">
              <a:rPr lang="en-US" smtClean="0"/>
              <a:t>‹#›</a:t>
            </a:fld>
            <a:endParaRPr lang="en-US"/>
          </a:p>
        </p:txBody>
      </p:sp>
    </p:spTree>
    <p:extLst>
      <p:ext uri="{BB962C8B-B14F-4D97-AF65-F5344CB8AC3E}">
        <p14:creationId xmlns:p14="http://schemas.microsoft.com/office/powerpoint/2010/main" val="97829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7AD7BC-ED43-B743-A1A8-9A5E2C03A6EA}" type="datetimeFigureOut">
              <a:rPr lang="en-US" smtClean="0"/>
              <a:t>10/26/20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8A640C-7B5D-2646-A03F-354AE37AB611}" type="slidenum">
              <a:rPr lang="en-US" smtClean="0"/>
              <a:t>‹#›</a:t>
            </a:fld>
            <a:endParaRPr lang="en-US"/>
          </a:p>
        </p:txBody>
      </p:sp>
    </p:spTree>
    <p:extLst>
      <p:ext uri="{BB962C8B-B14F-4D97-AF65-F5344CB8AC3E}">
        <p14:creationId xmlns:p14="http://schemas.microsoft.com/office/powerpoint/2010/main" val="1081868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7AD7BC-ED43-B743-A1A8-9A5E2C03A6EA}" type="datetimeFigureOut">
              <a:rPr lang="en-US" smtClean="0"/>
              <a:t>10/26/20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8A640C-7B5D-2646-A03F-354AE37AB611}" type="slidenum">
              <a:rPr lang="en-US" smtClean="0"/>
              <a:t>‹#›</a:t>
            </a:fld>
            <a:endParaRPr lang="en-US"/>
          </a:p>
        </p:txBody>
      </p:sp>
    </p:spTree>
    <p:extLst>
      <p:ext uri="{BB962C8B-B14F-4D97-AF65-F5344CB8AC3E}">
        <p14:creationId xmlns:p14="http://schemas.microsoft.com/office/powerpoint/2010/main" val="225184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7AD7BC-ED43-B743-A1A8-9A5E2C03A6EA}" type="datetimeFigureOut">
              <a:rPr lang="en-US" smtClean="0"/>
              <a:t>10/26/20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8A640C-7B5D-2646-A03F-354AE37AB611}" type="slidenum">
              <a:rPr lang="en-US" smtClean="0"/>
              <a:t>‹#›</a:t>
            </a:fld>
            <a:endParaRPr lang="en-US"/>
          </a:p>
        </p:txBody>
      </p:sp>
    </p:spTree>
    <p:extLst>
      <p:ext uri="{BB962C8B-B14F-4D97-AF65-F5344CB8AC3E}">
        <p14:creationId xmlns:p14="http://schemas.microsoft.com/office/powerpoint/2010/main" val="817722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7AD7BC-ED43-B743-A1A8-9A5E2C03A6EA}" type="datetimeFigureOut">
              <a:rPr lang="en-US" smtClean="0"/>
              <a:t>10/26/20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8A640C-7B5D-2646-A03F-354AE37AB611}" type="slidenum">
              <a:rPr lang="en-US" smtClean="0"/>
              <a:t>‹#›</a:t>
            </a:fld>
            <a:endParaRPr lang="en-US"/>
          </a:p>
        </p:txBody>
      </p:sp>
    </p:spTree>
    <p:extLst>
      <p:ext uri="{BB962C8B-B14F-4D97-AF65-F5344CB8AC3E}">
        <p14:creationId xmlns:p14="http://schemas.microsoft.com/office/powerpoint/2010/main" val="1712939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7AD7BC-ED43-B743-A1A8-9A5E2C03A6EA}" type="datetimeFigureOut">
              <a:rPr lang="en-US" smtClean="0"/>
              <a:t>10/26/20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8A640C-7B5D-2646-A03F-354AE37AB611}" type="slidenum">
              <a:rPr lang="en-US" smtClean="0"/>
              <a:t>‹#›</a:t>
            </a:fld>
            <a:endParaRPr lang="en-US"/>
          </a:p>
        </p:txBody>
      </p:sp>
    </p:spTree>
    <p:extLst>
      <p:ext uri="{BB962C8B-B14F-4D97-AF65-F5344CB8AC3E}">
        <p14:creationId xmlns:p14="http://schemas.microsoft.com/office/powerpoint/2010/main" val="213816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7AD7BC-ED43-B743-A1A8-9A5E2C03A6EA}" type="datetimeFigureOut">
              <a:rPr lang="en-US" smtClean="0"/>
              <a:t>10/26/20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8A640C-7B5D-2646-A03F-354AE37AB611}" type="slidenum">
              <a:rPr lang="en-US" smtClean="0"/>
              <a:t>‹#›</a:t>
            </a:fld>
            <a:endParaRPr lang="en-US"/>
          </a:p>
        </p:txBody>
      </p:sp>
    </p:spTree>
    <p:extLst>
      <p:ext uri="{BB962C8B-B14F-4D97-AF65-F5344CB8AC3E}">
        <p14:creationId xmlns:p14="http://schemas.microsoft.com/office/powerpoint/2010/main" val="876664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7AD7BC-ED43-B743-A1A8-9A5E2C03A6EA}" type="datetimeFigureOut">
              <a:rPr lang="en-US" smtClean="0"/>
              <a:t>10/26/20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8A640C-7B5D-2646-A03F-354AE37AB611}" type="slidenum">
              <a:rPr lang="en-US" smtClean="0"/>
              <a:t>‹#›</a:t>
            </a:fld>
            <a:endParaRPr lang="en-US"/>
          </a:p>
        </p:txBody>
      </p:sp>
    </p:spTree>
    <p:extLst>
      <p:ext uri="{BB962C8B-B14F-4D97-AF65-F5344CB8AC3E}">
        <p14:creationId xmlns:p14="http://schemas.microsoft.com/office/powerpoint/2010/main" val="2212184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7AD7BC-ED43-B743-A1A8-9A5E2C03A6EA}" type="datetimeFigureOut">
              <a:rPr lang="en-US" smtClean="0"/>
              <a:t>10/26/20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A640C-7B5D-2646-A03F-354AE37AB611}" type="slidenum">
              <a:rPr lang="en-US" smtClean="0"/>
              <a:t>‹#›</a:t>
            </a:fld>
            <a:endParaRPr lang="en-US"/>
          </a:p>
        </p:txBody>
      </p:sp>
    </p:spTree>
    <p:extLst>
      <p:ext uri="{BB962C8B-B14F-4D97-AF65-F5344CB8AC3E}">
        <p14:creationId xmlns:p14="http://schemas.microsoft.com/office/powerpoint/2010/main" val="1607345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12.xml.rels><?xml version="1.0" encoding="UTF-8" standalone="yes"?>
<Relationships xmlns="http://schemas.openxmlformats.org/package/2006/relationships"><Relationship Id="rId3" Type="http://schemas.openxmlformats.org/officeDocument/2006/relationships/hyperlink" Target="http://www.vmnvd.gov.lv/lv/veselibas-aprupes-pakalpojumi/954-slimnicu-uznemsanas-nodalas" TargetMode="External"/><Relationship Id="rId4" Type="http://schemas.openxmlformats.org/officeDocument/2006/relationships/hyperlink" Target="http://www.nmpd.gov.lv/" TargetMode="External"/><Relationship Id="rId5"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hyperlink" Target="http://bit.ly/297SBdc" TargetMode="External"/><Relationship Id="rId4" Type="http://schemas.openxmlformats.org/officeDocument/2006/relationships/hyperlink" Target="http://bit.ly/1Cjri5Z" TargetMode="External"/><Relationship Id="rId5"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vmnvd.gov.lv/lv/veselibas-aprupes-pakalpojumi/gimenes-arsti/gimenes-arsti-atbilstosi-teritorijam" TargetMode="External"/><Relationship Id="rId4" Type="http://schemas.openxmlformats.org/officeDocument/2006/relationships/hyperlink" Target="http://www.eveseliba.gov.lv/" TargetMode="External"/><Relationship Id="rId5"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hyperlink" Target="http://www.nmpd.gov.lv/nmpd/gimenes_arstu_konsultativais_talrunis_66016001/" TargetMode="External"/><Relationship Id="rId4" Type="http://schemas.openxmlformats.org/officeDocument/2006/relationships/hyperlink" Target="http://vmnvd.gov.lv/lv/veselibas-aprupes-pakalpojumi/gimenes-arsti/dezurarsti-arpus-gimenes-arstu-darba-laika"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depresija.lv/"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eveseliba.gov.lv/" TargetMode="External"/><Relationship Id="rId4" Type="http://schemas.openxmlformats.org/officeDocument/2006/relationships/hyperlink" Target="http://www.nenoversies.lv/" TargetMode="External"/><Relationship Id="rId5" Type="http://schemas.openxmlformats.org/officeDocument/2006/relationships/hyperlink" Target="http://www.depresija.lv/" TargetMode="External"/><Relationship Id="rId1" Type="http://schemas.openxmlformats.org/officeDocument/2006/relationships/slideLayout" Target="../slideLayouts/slideLayout2.xml"/><Relationship Id="rId2" Type="http://schemas.openxmlformats.org/officeDocument/2006/relationships/hyperlink" Target="http://www.vmnvd.gov.lv/"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6600" dirty="0" err="1" smtClean="0"/>
              <a:t>Psihisk</a:t>
            </a:r>
            <a:r>
              <a:rPr lang="lv-LV" sz="6600" dirty="0" err="1" smtClean="0"/>
              <a:t>ās</a:t>
            </a:r>
            <a:r>
              <a:rPr lang="lv-LV" sz="6600" dirty="0" smtClean="0"/>
              <a:t> veselības aprūpes organizācija Latvijā</a:t>
            </a:r>
            <a:endParaRPr lang="en-US" sz="6600" dirty="0"/>
          </a:p>
        </p:txBody>
      </p:sp>
      <p:sp>
        <p:nvSpPr>
          <p:cNvPr id="3" name="Subtitle 2"/>
          <p:cNvSpPr>
            <a:spLocks noGrp="1"/>
          </p:cNvSpPr>
          <p:nvPr>
            <p:ph type="subTitle" idx="1"/>
          </p:nvPr>
        </p:nvSpPr>
        <p:spPr/>
        <p:txBody>
          <a:bodyPr>
            <a:normAutofit/>
          </a:bodyPr>
          <a:lstStyle/>
          <a:p>
            <a:r>
              <a:rPr lang="en-US" sz="2800" dirty="0" smtClean="0"/>
              <a:t>Dr. </a:t>
            </a:r>
            <a:r>
              <a:rPr lang="en-US" sz="2800" dirty="0" err="1" smtClean="0"/>
              <a:t>Kar</a:t>
            </a:r>
            <a:r>
              <a:rPr lang="lv-LV" sz="2800" dirty="0" err="1" smtClean="0"/>
              <a:t>īna</a:t>
            </a:r>
            <a:r>
              <a:rPr lang="lv-LV" sz="2800" dirty="0" smtClean="0"/>
              <a:t> Konstantinova</a:t>
            </a:r>
          </a:p>
          <a:p>
            <a:r>
              <a:rPr lang="lv-LV" sz="2800" dirty="0" smtClean="0"/>
              <a:t>Slimnīca “</a:t>
            </a:r>
            <a:r>
              <a:rPr lang="lv-LV" sz="2800" dirty="0" err="1" smtClean="0"/>
              <a:t>Ģintermuiža</a:t>
            </a:r>
            <a:r>
              <a:rPr lang="lv-LV" sz="2800" dirty="0" smtClean="0"/>
              <a:t>”</a:t>
            </a:r>
          </a:p>
          <a:p>
            <a:r>
              <a:rPr lang="lv-LV" sz="2800" dirty="0" smtClean="0"/>
              <a:t>26.10.2020.</a:t>
            </a:r>
            <a:endParaRPr lang="en-US" sz="2800" dirty="0"/>
          </a:p>
        </p:txBody>
      </p:sp>
      <p:pic>
        <p:nvPicPr>
          <p:cNvPr id="4" name="Picture 3"/>
          <p:cNvPicPr>
            <a:picLocks noChangeAspect="1"/>
          </p:cNvPicPr>
          <p:nvPr/>
        </p:nvPicPr>
        <p:blipFill>
          <a:blip r:embed="rId2"/>
          <a:stretch>
            <a:fillRect/>
          </a:stretch>
        </p:blipFill>
        <p:spPr>
          <a:xfrm>
            <a:off x="379562" y="5522896"/>
            <a:ext cx="2710132" cy="869158"/>
          </a:xfrm>
          <a:prstGeom prst="rect">
            <a:avLst/>
          </a:prstGeom>
        </p:spPr>
      </p:pic>
    </p:spTree>
    <p:extLst>
      <p:ext uri="{BB962C8B-B14F-4D97-AF65-F5344CB8AC3E}">
        <p14:creationId xmlns:p14="http://schemas.microsoft.com/office/powerpoint/2010/main" val="14046774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430" y="1031995"/>
            <a:ext cx="10515600" cy="4351338"/>
          </a:xfrm>
        </p:spPr>
        <p:txBody>
          <a:bodyPr>
            <a:normAutofit/>
          </a:bodyPr>
          <a:lstStyle/>
          <a:p>
            <a:pPr marL="0" indent="0">
              <a:buNone/>
            </a:pPr>
            <a:r>
              <a:rPr lang="en-US" sz="3600" dirty="0" err="1"/>
              <a:t>Latvijas</a:t>
            </a:r>
            <a:r>
              <a:rPr lang="en-US" sz="3600" dirty="0"/>
              <a:t> </a:t>
            </a:r>
            <a:r>
              <a:rPr lang="en-US" sz="3600" dirty="0" err="1"/>
              <a:t>veselības</a:t>
            </a:r>
            <a:r>
              <a:rPr lang="en-US" sz="3600" dirty="0"/>
              <a:t> </a:t>
            </a:r>
            <a:r>
              <a:rPr lang="en-US" sz="3600" dirty="0" err="1"/>
              <a:t>aprūpes</a:t>
            </a:r>
            <a:r>
              <a:rPr lang="en-US" sz="3600" dirty="0"/>
              <a:t> </a:t>
            </a:r>
            <a:r>
              <a:rPr lang="en-US" sz="3600" dirty="0" err="1"/>
              <a:t>sistēma</a:t>
            </a:r>
            <a:r>
              <a:rPr lang="en-US" sz="3600" dirty="0"/>
              <a:t> </a:t>
            </a:r>
            <a:r>
              <a:rPr lang="en-US" sz="3600" dirty="0" err="1"/>
              <a:t>balstās</a:t>
            </a:r>
            <a:r>
              <a:rPr lang="en-US" sz="3600" dirty="0"/>
              <a:t> </a:t>
            </a:r>
            <a:r>
              <a:rPr lang="en-US" sz="3600" dirty="0" err="1"/>
              <a:t>uz</a:t>
            </a:r>
            <a:r>
              <a:rPr lang="en-US" sz="3600" dirty="0"/>
              <a:t> </a:t>
            </a:r>
            <a:r>
              <a:rPr lang="en-US" sz="3600" dirty="0" err="1"/>
              <a:t>valsts</a:t>
            </a:r>
            <a:r>
              <a:rPr lang="en-US" sz="3600" dirty="0"/>
              <a:t> </a:t>
            </a:r>
            <a:r>
              <a:rPr lang="en-US" sz="3600" dirty="0" err="1"/>
              <a:t>apmaksāto</a:t>
            </a:r>
            <a:r>
              <a:rPr lang="en-US" sz="3600" dirty="0"/>
              <a:t> </a:t>
            </a:r>
            <a:r>
              <a:rPr lang="en-US" sz="3600" dirty="0" err="1"/>
              <a:t>veselības</a:t>
            </a:r>
            <a:r>
              <a:rPr lang="en-US" sz="3600" dirty="0"/>
              <a:t> </a:t>
            </a:r>
            <a:r>
              <a:rPr lang="en-US" sz="3600" dirty="0" err="1"/>
              <a:t>aprūpes</a:t>
            </a:r>
            <a:r>
              <a:rPr lang="en-US" sz="3600" dirty="0"/>
              <a:t> </a:t>
            </a:r>
            <a:r>
              <a:rPr lang="en-US" sz="3600" dirty="0" err="1"/>
              <a:t>pakalpojumu</a:t>
            </a:r>
            <a:r>
              <a:rPr lang="en-US" sz="3600" dirty="0"/>
              <a:t> </a:t>
            </a:r>
            <a:r>
              <a:rPr lang="en-US" sz="3600" dirty="0" err="1"/>
              <a:t>sniegšanu</a:t>
            </a:r>
            <a:r>
              <a:rPr lang="en-US" sz="3600" dirty="0"/>
              <a:t>, </a:t>
            </a:r>
            <a:r>
              <a:rPr lang="en-US" sz="3600" dirty="0" err="1"/>
              <a:t>ko</a:t>
            </a:r>
            <a:r>
              <a:rPr lang="en-US" sz="3600" dirty="0"/>
              <a:t> </a:t>
            </a:r>
            <a:r>
              <a:rPr lang="en-US" sz="3600" dirty="0" err="1"/>
              <a:t>finansē</a:t>
            </a:r>
            <a:r>
              <a:rPr lang="en-US" sz="3600" dirty="0"/>
              <a:t> no </a:t>
            </a:r>
            <a:r>
              <a:rPr lang="en-US" sz="3600" dirty="0" err="1"/>
              <a:t>iekasētajiem</a:t>
            </a:r>
            <a:r>
              <a:rPr lang="en-US" sz="3600" dirty="0"/>
              <a:t> </a:t>
            </a:r>
            <a:r>
              <a:rPr lang="en-US" sz="3600" dirty="0" err="1"/>
              <a:t>nodokļiem</a:t>
            </a:r>
            <a:r>
              <a:rPr lang="en-US" sz="3600" dirty="0"/>
              <a:t>, bet </a:t>
            </a:r>
            <a:r>
              <a:rPr lang="en-US" sz="3600" dirty="0" err="1"/>
              <a:t>sākot</a:t>
            </a:r>
            <a:r>
              <a:rPr lang="en-US" sz="3600" dirty="0"/>
              <a:t> </a:t>
            </a:r>
            <a:r>
              <a:rPr lang="en-US" sz="3600" dirty="0" err="1"/>
              <a:t>ar</a:t>
            </a:r>
            <a:r>
              <a:rPr lang="en-US" sz="3600" dirty="0"/>
              <a:t> 2018.gadu </a:t>
            </a:r>
            <a:r>
              <a:rPr lang="en-US" sz="3600" dirty="0" err="1"/>
              <a:t>tā</a:t>
            </a:r>
            <a:r>
              <a:rPr lang="en-US" sz="3600" dirty="0"/>
              <a:t> </a:t>
            </a:r>
            <a:r>
              <a:rPr lang="en-US" sz="3600" dirty="0" err="1"/>
              <a:t>tiek</a:t>
            </a:r>
            <a:r>
              <a:rPr lang="en-US" sz="3600" dirty="0"/>
              <a:t> </a:t>
            </a:r>
            <a:r>
              <a:rPr lang="en-US" sz="3600" dirty="0" err="1"/>
              <a:t>finansēta</a:t>
            </a:r>
            <a:r>
              <a:rPr lang="en-US" sz="3600" dirty="0"/>
              <a:t> </a:t>
            </a:r>
            <a:r>
              <a:rPr lang="en-US" sz="3600" dirty="0" err="1"/>
              <a:t>arī</a:t>
            </a:r>
            <a:r>
              <a:rPr lang="en-US" sz="3600" dirty="0"/>
              <a:t> no </a:t>
            </a:r>
            <a:r>
              <a:rPr lang="en-US" sz="3600" dirty="0" err="1"/>
              <a:t>sociālā</a:t>
            </a:r>
            <a:r>
              <a:rPr lang="en-US" sz="3600" dirty="0"/>
              <a:t> </a:t>
            </a:r>
            <a:r>
              <a:rPr lang="en-US" sz="3600" dirty="0" err="1"/>
              <a:t>nodokļa</a:t>
            </a:r>
            <a:r>
              <a:rPr lang="en-US" sz="3600" dirty="0"/>
              <a:t>. </a:t>
            </a:r>
            <a:r>
              <a:rPr lang="en-US" sz="3600" dirty="0" err="1"/>
              <a:t>Līdz</a:t>
            </a:r>
            <a:r>
              <a:rPr lang="en-US" sz="3600" dirty="0"/>
              <a:t> </a:t>
            </a:r>
            <a:r>
              <a:rPr lang="en-US" sz="3600" dirty="0" err="1"/>
              <a:t>ar</a:t>
            </a:r>
            <a:r>
              <a:rPr lang="en-US" sz="3600" dirty="0"/>
              <a:t> to </a:t>
            </a:r>
            <a:r>
              <a:rPr lang="en-US" sz="3600" dirty="0" err="1"/>
              <a:t>veselības</a:t>
            </a:r>
            <a:r>
              <a:rPr lang="en-US" sz="3600" dirty="0"/>
              <a:t> </a:t>
            </a:r>
            <a:r>
              <a:rPr lang="en-US" sz="3600" dirty="0" err="1"/>
              <a:t>aprūpes</a:t>
            </a:r>
            <a:r>
              <a:rPr lang="en-US" sz="3600" dirty="0"/>
              <a:t> </a:t>
            </a:r>
            <a:r>
              <a:rPr lang="en-US" sz="3600" dirty="0" err="1"/>
              <a:t>sistēmu</a:t>
            </a:r>
            <a:r>
              <a:rPr lang="en-US" sz="3600" dirty="0"/>
              <a:t> </a:t>
            </a:r>
            <a:r>
              <a:rPr lang="en-US" sz="3600" dirty="0" err="1"/>
              <a:t>Latvijā</a:t>
            </a:r>
            <a:r>
              <a:rPr lang="en-US" sz="3600" dirty="0"/>
              <a:t> </a:t>
            </a:r>
            <a:r>
              <a:rPr lang="en-US" sz="3600" dirty="0" err="1"/>
              <a:t>šobrīd</a:t>
            </a:r>
            <a:r>
              <a:rPr lang="en-US" sz="3600" dirty="0"/>
              <a:t> </a:t>
            </a:r>
            <a:r>
              <a:rPr lang="en-US" sz="3600" dirty="0" err="1"/>
              <a:t>var</a:t>
            </a:r>
            <a:r>
              <a:rPr lang="en-US" sz="3600" dirty="0"/>
              <a:t> </a:t>
            </a:r>
            <a:r>
              <a:rPr lang="en-US" sz="3600" dirty="0" err="1"/>
              <a:t>raksturot</a:t>
            </a:r>
            <a:r>
              <a:rPr lang="en-US" sz="3600" dirty="0"/>
              <a:t> </a:t>
            </a:r>
            <a:r>
              <a:rPr lang="en-US" sz="3600" dirty="0" err="1"/>
              <a:t>kā</a:t>
            </a:r>
            <a:r>
              <a:rPr lang="en-US" sz="3600" dirty="0"/>
              <a:t> </a:t>
            </a:r>
            <a:r>
              <a:rPr lang="en-US" sz="3600" dirty="0" err="1"/>
              <a:t>obligāto</a:t>
            </a:r>
            <a:r>
              <a:rPr lang="en-US" sz="3600" dirty="0"/>
              <a:t> </a:t>
            </a:r>
            <a:r>
              <a:rPr lang="en-US" sz="3600" dirty="0" err="1"/>
              <a:t>valsts</a:t>
            </a:r>
            <a:r>
              <a:rPr lang="en-US" sz="3600" dirty="0"/>
              <a:t> </a:t>
            </a:r>
            <a:r>
              <a:rPr lang="en-US" sz="3600" dirty="0" err="1"/>
              <a:t>veselības</a:t>
            </a:r>
            <a:r>
              <a:rPr lang="en-US" sz="3600" dirty="0"/>
              <a:t> </a:t>
            </a:r>
            <a:r>
              <a:rPr lang="en-US" sz="3600" dirty="0" err="1"/>
              <a:t>apdrošināšanu</a:t>
            </a:r>
            <a:r>
              <a:rPr lang="en-US" sz="3600" dirty="0"/>
              <a:t>, </a:t>
            </a:r>
            <a:r>
              <a:rPr lang="en-US" sz="3600" dirty="0" err="1"/>
              <a:t>kuras</a:t>
            </a:r>
            <a:r>
              <a:rPr lang="en-US" sz="3600" dirty="0"/>
              <a:t> </a:t>
            </a:r>
            <a:r>
              <a:rPr lang="en-US" sz="3600" dirty="0" err="1"/>
              <a:t>finanšu</a:t>
            </a:r>
            <a:r>
              <a:rPr lang="en-US" sz="3600" dirty="0"/>
              <a:t> </a:t>
            </a:r>
            <a:r>
              <a:rPr lang="en-US" sz="3600" dirty="0" err="1"/>
              <a:t>apjoms</a:t>
            </a:r>
            <a:r>
              <a:rPr lang="en-US" sz="3600" dirty="0"/>
              <a:t> </a:t>
            </a:r>
            <a:r>
              <a:rPr lang="en-US" sz="3600" dirty="0" err="1"/>
              <a:t>noteikts</a:t>
            </a:r>
            <a:r>
              <a:rPr lang="en-US" sz="3600" dirty="0"/>
              <a:t> </a:t>
            </a:r>
            <a:r>
              <a:rPr lang="en-US" sz="3600" dirty="0" err="1"/>
              <a:t>likumā</a:t>
            </a:r>
            <a:r>
              <a:rPr lang="en-US" sz="3600" dirty="0"/>
              <a:t> par </a:t>
            </a:r>
            <a:r>
              <a:rPr lang="en-US" sz="3600" dirty="0" err="1"/>
              <a:t>valsts</a:t>
            </a:r>
            <a:r>
              <a:rPr lang="en-US" sz="3600" dirty="0"/>
              <a:t> </a:t>
            </a:r>
            <a:r>
              <a:rPr lang="en-US" sz="3600" dirty="0" err="1"/>
              <a:t>budžetu</a:t>
            </a:r>
            <a:r>
              <a:rPr lang="en-US" sz="3600" dirty="0"/>
              <a:t> </a:t>
            </a:r>
            <a:r>
              <a:rPr lang="en-US" sz="3600" dirty="0" err="1"/>
              <a:t>kārtējam</a:t>
            </a:r>
            <a:r>
              <a:rPr lang="en-US" sz="3600" dirty="0"/>
              <a:t> </a:t>
            </a:r>
            <a:r>
              <a:rPr lang="en-US" sz="3600" dirty="0" err="1"/>
              <a:t>gadam</a:t>
            </a:r>
            <a:r>
              <a:rPr lang="en-US" sz="3600" dirty="0"/>
              <a:t>.</a:t>
            </a:r>
          </a:p>
        </p:txBody>
      </p:sp>
    </p:spTree>
    <p:extLst>
      <p:ext uri="{BB962C8B-B14F-4D97-AF65-F5344CB8AC3E}">
        <p14:creationId xmlns:p14="http://schemas.microsoft.com/office/powerpoint/2010/main" val="15623023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3190" y="105507"/>
            <a:ext cx="7013039" cy="6646985"/>
          </a:xfrm>
          <a:prstGeom prst="rect">
            <a:avLst/>
          </a:prstGeom>
        </p:spPr>
      </p:pic>
    </p:spTree>
    <p:extLst>
      <p:ext uri="{BB962C8B-B14F-4D97-AF65-F5344CB8AC3E}">
        <p14:creationId xmlns:p14="http://schemas.microsoft.com/office/powerpoint/2010/main" val="20320041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a:t/>
            </a:r>
            <a:br>
              <a:rPr lang="en-US" b="1" dirty="0"/>
            </a:br>
            <a:r>
              <a:rPr lang="en-US" b="1" dirty="0" smtClean="0"/>
              <a:t>Ja </a:t>
            </a:r>
            <a:r>
              <a:rPr lang="en-US" b="1" dirty="0" err="1" smtClean="0"/>
              <a:t>apdraudēta</a:t>
            </a:r>
            <a:r>
              <a:rPr lang="en-US" b="1" dirty="0" smtClean="0"/>
              <a:t> </a:t>
            </a:r>
            <a:r>
              <a:rPr lang="en-US" b="1" dirty="0" err="1" smtClean="0"/>
              <a:t>veselība</a:t>
            </a:r>
            <a:r>
              <a:rPr lang="en-US" b="1" dirty="0" smtClean="0"/>
              <a:t> </a:t>
            </a:r>
            <a:r>
              <a:rPr lang="en-US" b="1" dirty="0" err="1" smtClean="0"/>
              <a:t>vai</a:t>
            </a:r>
            <a:r>
              <a:rPr lang="en-US" b="1" dirty="0" smtClean="0"/>
              <a:t> </a:t>
            </a:r>
            <a:r>
              <a:rPr lang="en-US" b="1" dirty="0" err="1" smtClean="0"/>
              <a:t>dzīvība</a:t>
            </a:r>
            <a:r>
              <a:rPr lang="en-US" b="1" dirty="0" smtClean="0"/>
              <a:t> </a:t>
            </a:r>
            <a:r>
              <a:rPr lang="en-US" b="1" dirty="0" err="1" smtClean="0"/>
              <a:t>iespējams</a:t>
            </a:r>
            <a:r>
              <a:rPr lang="en-US" b="1" dirty="0" smtClean="0"/>
              <a:t>:</a:t>
            </a:r>
            <a:br>
              <a:rPr lang="en-US" b="1" dirty="0" smtClean="0"/>
            </a:br>
            <a:r>
              <a:rPr lang="en-US" dirty="0" smtClean="0"/>
              <a:t/>
            </a:r>
            <a:br>
              <a:rPr lang="en-US" dirty="0" smtClean="0"/>
            </a:br>
            <a:endParaRPr lang="en-US" dirty="0"/>
          </a:p>
        </p:txBody>
      </p:sp>
      <p:sp>
        <p:nvSpPr>
          <p:cNvPr id="3" name="Content Placeholder 2"/>
          <p:cNvSpPr>
            <a:spLocks noGrp="1"/>
          </p:cNvSpPr>
          <p:nvPr>
            <p:ph idx="1"/>
          </p:nvPr>
        </p:nvSpPr>
        <p:spPr/>
        <p:txBody>
          <a:bodyPr/>
          <a:lstStyle/>
          <a:p>
            <a:pPr fontAlgn="base"/>
            <a:r>
              <a:rPr lang="en-US" dirty="0" err="1" smtClean="0"/>
              <a:t>vērsties</a:t>
            </a:r>
            <a:r>
              <a:rPr lang="en-US" dirty="0"/>
              <a:t> </a:t>
            </a:r>
            <a:r>
              <a:rPr lang="en-US" b="1" dirty="0">
                <a:hlinkClick r:id="rId3"/>
              </a:rPr>
              <a:t>slimnīcas uzņemšanas </a:t>
            </a:r>
            <a:r>
              <a:rPr lang="en-US" b="1" dirty="0" smtClean="0">
                <a:hlinkClick r:id="rId3"/>
              </a:rPr>
              <a:t>nodaļā</a:t>
            </a:r>
            <a:r>
              <a:rPr lang="en-US" b="1" dirty="0" smtClean="0"/>
              <a:t>- </a:t>
            </a:r>
            <a:r>
              <a:rPr lang="en-US" dirty="0" err="1"/>
              <a:t>Darba</a:t>
            </a:r>
            <a:r>
              <a:rPr lang="en-US" dirty="0"/>
              <a:t> </a:t>
            </a:r>
            <a:r>
              <a:rPr lang="en-US" dirty="0" err="1"/>
              <a:t>laiks</a:t>
            </a:r>
            <a:r>
              <a:rPr lang="en-US" dirty="0"/>
              <a:t>: </a:t>
            </a:r>
            <a:r>
              <a:rPr lang="en-US" dirty="0" err="1"/>
              <a:t>katru</a:t>
            </a:r>
            <a:r>
              <a:rPr lang="en-US" dirty="0"/>
              <a:t> </a:t>
            </a:r>
            <a:r>
              <a:rPr lang="en-US" dirty="0" err="1"/>
              <a:t>dienu</a:t>
            </a:r>
            <a:r>
              <a:rPr lang="en-US" dirty="0"/>
              <a:t> </a:t>
            </a:r>
            <a:r>
              <a:rPr lang="en-US" dirty="0" err="1"/>
              <a:t>plkst</a:t>
            </a:r>
            <a:r>
              <a:rPr lang="en-US" dirty="0"/>
              <a:t>. 00:00-24:00</a:t>
            </a:r>
          </a:p>
          <a:p>
            <a:pPr fontAlgn="base"/>
            <a:r>
              <a:rPr lang="en-US" dirty="0" err="1"/>
              <a:t>dzīvībai</a:t>
            </a:r>
            <a:r>
              <a:rPr lang="en-US" dirty="0"/>
              <a:t> </a:t>
            </a:r>
            <a:r>
              <a:rPr lang="en-US" dirty="0" err="1"/>
              <a:t>kritiskā</a:t>
            </a:r>
            <a:r>
              <a:rPr lang="en-US" dirty="0"/>
              <a:t> </a:t>
            </a:r>
            <a:r>
              <a:rPr lang="en-US" dirty="0" err="1"/>
              <a:t>gadījumā</a:t>
            </a:r>
            <a:r>
              <a:rPr lang="en-US" dirty="0"/>
              <a:t> </a:t>
            </a:r>
            <a:r>
              <a:rPr lang="en-US" dirty="0" err="1"/>
              <a:t>zvanīt</a:t>
            </a:r>
            <a:r>
              <a:rPr lang="en-US" dirty="0"/>
              <a:t> </a:t>
            </a:r>
            <a:r>
              <a:rPr lang="en-US" b="1" dirty="0">
                <a:hlinkClick r:id="rId4"/>
              </a:rPr>
              <a:t>Neatliekamās medicīniskās palīdzības dienestam</a:t>
            </a:r>
            <a:r>
              <a:rPr lang="en-US" dirty="0"/>
              <a:t> - 113.</a:t>
            </a:r>
          </a:p>
          <a:p>
            <a:endParaRPr lang="en-US" dirty="0"/>
          </a:p>
        </p:txBody>
      </p:sp>
      <p:pic>
        <p:nvPicPr>
          <p:cNvPr id="6" name="Picture 5"/>
          <p:cNvPicPr>
            <a:picLocks noChangeAspect="1"/>
          </p:cNvPicPr>
          <p:nvPr/>
        </p:nvPicPr>
        <p:blipFill>
          <a:blip r:embed="rId5"/>
          <a:stretch>
            <a:fillRect/>
          </a:stretch>
        </p:blipFill>
        <p:spPr>
          <a:xfrm>
            <a:off x="7079343" y="3153228"/>
            <a:ext cx="3704771" cy="3704771"/>
          </a:xfrm>
          <a:prstGeom prst="rect">
            <a:avLst/>
          </a:prstGeom>
        </p:spPr>
      </p:pic>
      <p:sp>
        <p:nvSpPr>
          <p:cNvPr id="7" name="Footer Placeholder 6"/>
          <p:cNvSpPr>
            <a:spLocks noGrp="1"/>
          </p:cNvSpPr>
          <p:nvPr>
            <p:ph type="ftr" sz="quarter" idx="11"/>
          </p:nvPr>
        </p:nvSpPr>
        <p:spPr/>
        <p:txBody>
          <a:bodyPr/>
          <a:lstStyle/>
          <a:p>
            <a:r>
              <a:rPr lang="en-US" sz="1600" dirty="0" smtClean="0">
                <a:solidFill>
                  <a:schemeClr val="tx1"/>
                </a:solidFill>
              </a:rPr>
              <a:t>http://</a:t>
            </a:r>
            <a:r>
              <a:rPr lang="en-US" sz="1600" dirty="0" err="1" smtClean="0">
                <a:solidFill>
                  <a:schemeClr val="tx1"/>
                </a:solidFill>
              </a:rPr>
              <a:t>www.vmnvd.gov.lv</a:t>
            </a:r>
            <a:r>
              <a:rPr lang="en-US" sz="1600" dirty="0" smtClean="0">
                <a:solidFill>
                  <a:schemeClr val="tx1"/>
                </a:solidFill>
              </a:rPr>
              <a:t>/</a:t>
            </a:r>
          </a:p>
        </p:txBody>
      </p:sp>
      <p:sp>
        <p:nvSpPr>
          <p:cNvPr id="8" name="Slide Number Placeholder 7"/>
          <p:cNvSpPr>
            <a:spLocks noGrp="1"/>
          </p:cNvSpPr>
          <p:nvPr>
            <p:ph type="sldNum" sz="quarter" idx="12"/>
          </p:nvPr>
        </p:nvSpPr>
        <p:spPr/>
        <p:txBody>
          <a:bodyPr/>
          <a:lstStyle/>
          <a:p>
            <a:fld id="{038A640C-7B5D-2646-A03F-354AE37AB611}" type="slidenum">
              <a:rPr lang="en-US" smtClean="0"/>
              <a:t>55</a:t>
            </a:fld>
            <a:endParaRPr lang="en-US"/>
          </a:p>
        </p:txBody>
      </p:sp>
    </p:spTree>
    <p:extLst>
      <p:ext uri="{BB962C8B-B14F-4D97-AF65-F5344CB8AC3E}">
        <p14:creationId xmlns:p14="http://schemas.microsoft.com/office/powerpoint/2010/main" val="7839353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err="1" smtClean="0"/>
              <a:t>Izmantojot</a:t>
            </a:r>
            <a:r>
              <a:rPr lang="en-US" sz="2400" dirty="0" smtClean="0"/>
              <a:t> </a:t>
            </a:r>
            <a:r>
              <a:rPr lang="en-US" sz="2400" dirty="0" err="1"/>
              <a:t>mobilo</a:t>
            </a:r>
            <a:r>
              <a:rPr lang="en-US" sz="2400" dirty="0"/>
              <a:t> </a:t>
            </a:r>
            <a:r>
              <a:rPr lang="en-US" sz="2400" dirty="0" err="1"/>
              <a:t>lietotni</a:t>
            </a:r>
            <a:r>
              <a:rPr lang="en-US" sz="2400" dirty="0"/>
              <a:t> </a:t>
            </a:r>
            <a:r>
              <a:rPr lang="en-US" sz="2400" dirty="0" err="1"/>
              <a:t>eVeselībasPunkts</a:t>
            </a:r>
            <a:r>
              <a:rPr lang="en-US" sz="2400" dirty="0"/>
              <a:t> (</a:t>
            </a:r>
            <a:r>
              <a:rPr lang="en-US" sz="2400" dirty="0" err="1"/>
              <a:t>eHealthPoint</a:t>
            </a:r>
            <a:r>
              <a:rPr lang="en-US" sz="2400" dirty="0"/>
              <a:t>) </a:t>
            </a:r>
            <a:r>
              <a:rPr lang="en-US" sz="2400" dirty="0" err="1"/>
              <a:t>līdz</a:t>
            </a:r>
            <a:r>
              <a:rPr lang="en-US" sz="2400" dirty="0"/>
              <a:t> </a:t>
            </a:r>
            <a:r>
              <a:rPr lang="en-US" sz="2400" dirty="0" err="1"/>
              <a:t>ar</a:t>
            </a:r>
            <a:r>
              <a:rPr lang="en-US" sz="2400" dirty="0"/>
              <a:t> </a:t>
            </a:r>
            <a:r>
              <a:rPr lang="en-US" sz="2400" dirty="0" err="1"/>
              <a:t>zvanu</a:t>
            </a:r>
            <a:r>
              <a:rPr lang="en-US" sz="2400" dirty="0"/>
              <a:t> </a:t>
            </a:r>
            <a:r>
              <a:rPr lang="en-US" sz="2400" dirty="0" err="1"/>
              <a:t>uz</a:t>
            </a:r>
            <a:r>
              <a:rPr lang="en-US" sz="2400" dirty="0"/>
              <a:t> </a:t>
            </a:r>
            <a:r>
              <a:rPr lang="en-US" sz="2400" dirty="0" err="1"/>
              <a:t>ārkārtas</a:t>
            </a:r>
            <a:r>
              <a:rPr lang="en-US" sz="2400" dirty="0"/>
              <a:t> </a:t>
            </a:r>
            <a:r>
              <a:rPr lang="en-US" sz="2400" dirty="0" err="1"/>
              <a:t>tālruni</a:t>
            </a:r>
            <a:r>
              <a:rPr lang="en-US" sz="2400" dirty="0"/>
              <a:t> 113 NMP </a:t>
            </a:r>
            <a:r>
              <a:rPr lang="en-US" sz="2400" dirty="0" err="1"/>
              <a:t>dienestam</a:t>
            </a:r>
            <a:r>
              <a:rPr lang="en-US" sz="2400" dirty="0"/>
              <a:t> </a:t>
            </a:r>
            <a:r>
              <a:rPr lang="en-US" sz="2400" dirty="0" err="1"/>
              <a:t>var</a:t>
            </a:r>
            <a:r>
              <a:rPr lang="en-US" sz="2400" dirty="0"/>
              <a:t> </a:t>
            </a:r>
            <a:r>
              <a:rPr lang="en-US" sz="2400" dirty="0" err="1"/>
              <a:t>nodot</a:t>
            </a:r>
            <a:r>
              <a:rPr lang="en-US" sz="2400" dirty="0"/>
              <a:t> </a:t>
            </a:r>
            <a:r>
              <a:rPr lang="en-US" sz="2400" dirty="0" err="1"/>
              <a:t>arī</a:t>
            </a:r>
            <a:r>
              <a:rPr lang="en-US" sz="2400" dirty="0"/>
              <a:t> </a:t>
            </a:r>
            <a:r>
              <a:rPr lang="en-US" sz="2400" dirty="0" err="1"/>
              <a:t>zvanītāja</a:t>
            </a:r>
            <a:r>
              <a:rPr lang="en-US" sz="2400" dirty="0"/>
              <a:t> </a:t>
            </a:r>
            <a:r>
              <a:rPr lang="en-US" sz="2400" dirty="0" err="1"/>
              <a:t>atrašanās</a:t>
            </a:r>
            <a:r>
              <a:rPr lang="en-US" sz="2400" dirty="0"/>
              <a:t> </a:t>
            </a:r>
            <a:r>
              <a:rPr lang="en-US" sz="2400" dirty="0" err="1"/>
              <a:t>vietas</a:t>
            </a:r>
            <a:r>
              <a:rPr lang="en-US" sz="2400" dirty="0"/>
              <a:t> </a:t>
            </a:r>
            <a:r>
              <a:rPr lang="en-US" sz="2400" dirty="0" err="1"/>
              <a:t>datus</a:t>
            </a:r>
            <a:r>
              <a:rPr lang="en-US" sz="2400" dirty="0"/>
              <a:t> (GPS </a:t>
            </a:r>
            <a:r>
              <a:rPr lang="en-US" sz="2400" dirty="0" err="1"/>
              <a:t>koordinātes</a:t>
            </a:r>
            <a:r>
              <a:rPr lang="en-US" sz="2400" dirty="0"/>
              <a:t>) un </a:t>
            </a:r>
            <a:r>
              <a:rPr lang="en-US" sz="2400" dirty="0" err="1"/>
              <a:t>izsaucēja</a:t>
            </a:r>
            <a:r>
              <a:rPr lang="en-US" sz="2400" dirty="0"/>
              <a:t> </a:t>
            </a:r>
            <a:r>
              <a:rPr lang="en-US" sz="2400" dirty="0" err="1"/>
              <a:t>informāciju</a:t>
            </a:r>
            <a:r>
              <a:rPr lang="en-US" sz="2400" dirty="0"/>
              <a:t> (</a:t>
            </a:r>
            <a:r>
              <a:rPr lang="en-US" sz="2400" dirty="0" err="1"/>
              <a:t>vārds</a:t>
            </a:r>
            <a:r>
              <a:rPr lang="en-US" sz="2400" dirty="0"/>
              <a:t>, </a:t>
            </a:r>
            <a:r>
              <a:rPr lang="en-US" sz="2400" dirty="0" err="1"/>
              <a:t>uzvārds</a:t>
            </a:r>
            <a:r>
              <a:rPr lang="en-US" sz="2400" dirty="0"/>
              <a:t>, personas </a:t>
            </a:r>
            <a:r>
              <a:rPr lang="en-US" sz="2400" dirty="0" err="1"/>
              <a:t>kods</a:t>
            </a:r>
            <a:r>
              <a:rPr lang="en-US" sz="2400" dirty="0"/>
              <a:t>), ja </a:t>
            </a:r>
            <a:r>
              <a:rPr lang="en-US" sz="2400" dirty="0" err="1"/>
              <a:t>tāda</a:t>
            </a:r>
            <a:r>
              <a:rPr lang="en-US" sz="2400" dirty="0"/>
              <a:t> </a:t>
            </a:r>
            <a:r>
              <a:rPr lang="en-US" sz="2400" dirty="0" err="1"/>
              <a:t>ir</a:t>
            </a:r>
            <a:r>
              <a:rPr lang="en-US" sz="2400" dirty="0"/>
              <a:t> </a:t>
            </a:r>
            <a:r>
              <a:rPr lang="en-US" sz="2400" dirty="0" err="1"/>
              <a:t>ievadīta</a:t>
            </a:r>
            <a:r>
              <a:rPr lang="en-US" sz="2400" dirty="0"/>
              <a:t>. </a:t>
            </a:r>
            <a:r>
              <a:rPr lang="en-US" sz="2400" dirty="0" err="1"/>
              <a:t>Daudzos</a:t>
            </a:r>
            <a:r>
              <a:rPr lang="en-US" sz="2400" dirty="0"/>
              <a:t> </a:t>
            </a:r>
            <a:r>
              <a:rPr lang="en-US" sz="2400" dirty="0" err="1"/>
              <a:t>gadījumos</a:t>
            </a:r>
            <a:r>
              <a:rPr lang="en-US" sz="2400" dirty="0"/>
              <a:t> </a:t>
            </a:r>
            <a:r>
              <a:rPr lang="en-US" sz="2400" dirty="0" err="1"/>
              <a:t>šī</a:t>
            </a:r>
            <a:r>
              <a:rPr lang="en-US" sz="2400" dirty="0"/>
              <a:t> </a:t>
            </a:r>
            <a:r>
              <a:rPr lang="en-US" sz="2400" dirty="0" err="1"/>
              <a:t>informācija</a:t>
            </a:r>
            <a:r>
              <a:rPr lang="en-US" sz="2400" dirty="0"/>
              <a:t> </a:t>
            </a:r>
            <a:r>
              <a:rPr lang="en-US" sz="2400" dirty="0" err="1"/>
              <a:t>var</a:t>
            </a:r>
            <a:r>
              <a:rPr lang="en-US" sz="2400" dirty="0"/>
              <a:t> </a:t>
            </a:r>
            <a:r>
              <a:rPr lang="en-US" sz="2400" dirty="0" err="1"/>
              <a:t>būtiski</a:t>
            </a:r>
            <a:r>
              <a:rPr lang="en-US" sz="2400" dirty="0"/>
              <a:t> </a:t>
            </a:r>
            <a:r>
              <a:rPr lang="en-US" sz="2400" dirty="0" err="1"/>
              <a:t>paātrināt</a:t>
            </a:r>
            <a:r>
              <a:rPr lang="en-US" sz="2400" dirty="0"/>
              <a:t> </a:t>
            </a:r>
            <a:r>
              <a:rPr lang="en-US" sz="2400" dirty="0" err="1"/>
              <a:t>mediķu</a:t>
            </a:r>
            <a:r>
              <a:rPr lang="en-US" sz="2400" dirty="0"/>
              <a:t> </a:t>
            </a:r>
            <a:r>
              <a:rPr lang="en-US" sz="2400" dirty="0" err="1"/>
              <a:t>brigādes</a:t>
            </a:r>
            <a:r>
              <a:rPr lang="en-US" sz="2400" dirty="0"/>
              <a:t> </a:t>
            </a:r>
            <a:r>
              <a:rPr lang="en-US" sz="2400" dirty="0" err="1"/>
              <a:t>izsūtīšanu</a:t>
            </a:r>
            <a:r>
              <a:rPr lang="en-US" sz="2400" dirty="0"/>
              <a:t> un </a:t>
            </a:r>
            <a:r>
              <a:rPr lang="en-US" sz="2400" dirty="0" err="1"/>
              <a:t>palīdzības</a:t>
            </a:r>
            <a:r>
              <a:rPr lang="en-US" sz="2400" dirty="0"/>
              <a:t> </a:t>
            </a:r>
            <a:r>
              <a:rPr lang="en-US" sz="2400" dirty="0" err="1"/>
              <a:t>saņemšanu</a:t>
            </a:r>
            <a:r>
              <a:rPr lang="en-US" sz="2400" dirty="0"/>
              <a:t>. </a:t>
            </a:r>
            <a:r>
              <a:rPr lang="en-US" sz="2400" dirty="0" err="1"/>
              <a:t>Tāpat</a:t>
            </a:r>
            <a:r>
              <a:rPr lang="en-US" sz="2400" dirty="0"/>
              <a:t> </a:t>
            </a:r>
            <a:r>
              <a:rPr lang="en-US" sz="2400" dirty="0" err="1"/>
              <a:t>lietotne</a:t>
            </a:r>
            <a:r>
              <a:rPr lang="en-US" sz="2400" dirty="0"/>
              <a:t> </a:t>
            </a:r>
            <a:r>
              <a:rPr lang="en-US" sz="2400" dirty="0" err="1"/>
              <a:t>parādīs</a:t>
            </a:r>
            <a:r>
              <a:rPr lang="en-US" sz="2400" dirty="0"/>
              <a:t> </a:t>
            </a:r>
            <a:r>
              <a:rPr lang="en-US" sz="2400" dirty="0" err="1"/>
              <a:t>tuvāko</a:t>
            </a:r>
            <a:r>
              <a:rPr lang="en-US" sz="2400" dirty="0"/>
              <a:t> </a:t>
            </a:r>
            <a:r>
              <a:rPr lang="en-US" sz="2400" dirty="0" err="1"/>
              <a:t>ārstniecības</a:t>
            </a:r>
            <a:r>
              <a:rPr lang="en-US" sz="2400" dirty="0"/>
              <a:t> </a:t>
            </a:r>
            <a:r>
              <a:rPr lang="en-US" sz="2400" dirty="0" err="1"/>
              <a:t>iestādi</a:t>
            </a:r>
            <a:r>
              <a:rPr lang="en-US" sz="2400" dirty="0"/>
              <a:t>, </a:t>
            </a:r>
            <a:r>
              <a:rPr lang="en-US" sz="2400" dirty="0" err="1"/>
              <a:t>kontaktinformāciju</a:t>
            </a:r>
            <a:r>
              <a:rPr lang="en-US" sz="2400" dirty="0"/>
              <a:t> un </a:t>
            </a:r>
            <a:r>
              <a:rPr lang="en-US" sz="2400" dirty="0" err="1"/>
              <a:t>pakalpojumus</a:t>
            </a:r>
            <a:r>
              <a:rPr lang="en-US" sz="2400" dirty="0"/>
              <a:t>, </a:t>
            </a:r>
            <a:r>
              <a:rPr lang="en-US" sz="2400" dirty="0" err="1"/>
              <a:t>ko</a:t>
            </a:r>
            <a:r>
              <a:rPr lang="en-US" sz="2400" dirty="0"/>
              <a:t> </a:t>
            </a:r>
            <a:r>
              <a:rPr lang="en-US" sz="2400" dirty="0" err="1"/>
              <a:t>tā</a:t>
            </a:r>
            <a:r>
              <a:rPr lang="en-US" sz="2400" dirty="0"/>
              <a:t> </a:t>
            </a:r>
            <a:r>
              <a:rPr lang="en-US" sz="2400" dirty="0" err="1"/>
              <a:t>sniedz</a:t>
            </a:r>
            <a:r>
              <a:rPr lang="en-US" sz="2400" dirty="0"/>
              <a:t>, </a:t>
            </a:r>
            <a:r>
              <a:rPr lang="en-US" sz="2400" dirty="0" err="1"/>
              <a:t>kā</a:t>
            </a:r>
            <a:r>
              <a:rPr lang="en-US" sz="2400" dirty="0"/>
              <a:t> </a:t>
            </a:r>
            <a:r>
              <a:rPr lang="en-US" sz="2400" dirty="0" err="1"/>
              <a:t>arī</a:t>
            </a:r>
            <a:r>
              <a:rPr lang="en-US" sz="2400" dirty="0"/>
              <a:t> </a:t>
            </a:r>
            <a:r>
              <a:rPr lang="en-US" sz="2400" dirty="0" err="1"/>
              <a:t>navigācijas</a:t>
            </a:r>
            <a:r>
              <a:rPr lang="en-US" sz="2400" dirty="0"/>
              <a:t> </a:t>
            </a:r>
            <a:r>
              <a:rPr lang="en-US" sz="2400" dirty="0" err="1"/>
              <a:t>karti</a:t>
            </a:r>
            <a:r>
              <a:rPr lang="en-US" sz="2400" dirty="0"/>
              <a:t> </a:t>
            </a:r>
            <a:r>
              <a:rPr lang="en-US" sz="2400" dirty="0" err="1"/>
              <a:t>ar</a:t>
            </a:r>
            <a:r>
              <a:rPr lang="en-US" sz="2400" dirty="0"/>
              <a:t> </a:t>
            </a:r>
            <a:r>
              <a:rPr lang="en-US" sz="2400" dirty="0" err="1"/>
              <a:t>maršrutu</a:t>
            </a:r>
            <a:r>
              <a:rPr lang="en-US" sz="2400" dirty="0"/>
              <a:t> </a:t>
            </a:r>
            <a:r>
              <a:rPr lang="en-US" sz="2400" dirty="0" err="1"/>
              <a:t>uz</a:t>
            </a:r>
            <a:r>
              <a:rPr lang="en-US" sz="2400" dirty="0"/>
              <a:t> </a:t>
            </a:r>
            <a:r>
              <a:rPr lang="en-US" sz="2400" dirty="0" err="1"/>
              <a:t>tuvāko</a:t>
            </a:r>
            <a:r>
              <a:rPr lang="en-US" sz="2400" dirty="0"/>
              <a:t> </a:t>
            </a:r>
            <a:r>
              <a:rPr lang="en-US" sz="2400" dirty="0" err="1"/>
              <a:t>ārstniecības</a:t>
            </a:r>
            <a:r>
              <a:rPr lang="en-US" sz="2400" dirty="0"/>
              <a:t> </a:t>
            </a:r>
            <a:r>
              <a:rPr lang="en-US" sz="2400" dirty="0" err="1"/>
              <a:t>iestādi</a:t>
            </a:r>
            <a:r>
              <a:rPr lang="en-US" sz="2400" dirty="0"/>
              <a:t>. </a:t>
            </a:r>
            <a:r>
              <a:rPr lang="en-US" sz="2400" dirty="0" err="1"/>
              <a:t>Mobilo</a:t>
            </a:r>
            <a:r>
              <a:rPr lang="en-US" sz="2400" dirty="0"/>
              <a:t> </a:t>
            </a:r>
            <a:r>
              <a:rPr lang="en-US" sz="2400" dirty="0" err="1"/>
              <a:t>lietoti</a:t>
            </a:r>
            <a:r>
              <a:rPr lang="en-US" sz="2400" dirty="0"/>
              <a:t> bez </a:t>
            </a:r>
            <a:r>
              <a:rPr lang="en-US" sz="2400" dirty="0" err="1"/>
              <a:t>maksas</a:t>
            </a:r>
            <a:r>
              <a:rPr lang="en-US" sz="2400" dirty="0"/>
              <a:t> </a:t>
            </a:r>
            <a:r>
              <a:rPr lang="en-US" sz="2400" dirty="0" err="1"/>
              <a:t>var</a:t>
            </a:r>
            <a:r>
              <a:rPr lang="en-US" sz="2400" dirty="0"/>
              <a:t> </a:t>
            </a:r>
            <a:r>
              <a:rPr lang="en-US" sz="2400" dirty="0" err="1"/>
              <a:t>lejupielādēt</a:t>
            </a:r>
            <a:r>
              <a:rPr lang="en-US" sz="2400" b="1" dirty="0">
                <a:hlinkClick r:id="rId3"/>
              </a:rPr>
              <a:t> Google Play</a:t>
            </a:r>
            <a:r>
              <a:rPr lang="en-US" sz="2400" dirty="0"/>
              <a:t> un </a:t>
            </a:r>
            <a:r>
              <a:rPr lang="en-US" sz="2400" b="1" dirty="0">
                <a:hlinkClick r:id="rId4"/>
              </a:rPr>
              <a:t>Apple Appstore</a:t>
            </a:r>
            <a:r>
              <a:rPr lang="en-US" sz="2400" dirty="0"/>
              <a:t>.</a:t>
            </a:r>
          </a:p>
        </p:txBody>
      </p:sp>
      <p:pic>
        <p:nvPicPr>
          <p:cNvPr id="6" name="Content Placeholder 5"/>
          <p:cNvPicPr>
            <a:picLocks noGrp="1" noChangeAspect="1"/>
          </p:cNvPicPr>
          <p:nvPr>
            <p:ph idx="1"/>
          </p:nvPr>
        </p:nvPicPr>
        <p:blipFill>
          <a:blip r:embed="rId5"/>
          <a:stretch>
            <a:fillRect/>
          </a:stretch>
        </p:blipFill>
        <p:spPr>
          <a:xfrm>
            <a:off x="1318161" y="3313071"/>
            <a:ext cx="4599560" cy="3077647"/>
          </a:xfrm>
          <a:prstGeom prst="rect">
            <a:avLst/>
          </a:prstGeom>
        </p:spPr>
      </p:pic>
      <p:sp>
        <p:nvSpPr>
          <p:cNvPr id="7" name="Footer Placeholder 6"/>
          <p:cNvSpPr>
            <a:spLocks noGrp="1"/>
          </p:cNvSpPr>
          <p:nvPr>
            <p:ph type="ftr" sz="quarter" idx="11"/>
          </p:nvPr>
        </p:nvSpPr>
        <p:spPr/>
        <p:txBody>
          <a:bodyPr/>
          <a:lstStyle/>
          <a:p>
            <a:r>
              <a:rPr lang="en-US" sz="1600" dirty="0" smtClean="0">
                <a:solidFill>
                  <a:schemeClr val="tx1"/>
                </a:solidFill>
              </a:rPr>
              <a:t>https://</a:t>
            </a:r>
            <a:r>
              <a:rPr lang="en-US" sz="1600" dirty="0" err="1" smtClean="0">
                <a:solidFill>
                  <a:schemeClr val="tx1"/>
                </a:solidFill>
              </a:rPr>
              <a:t>eveselibaspunkts.lv</a:t>
            </a:r>
            <a:r>
              <a:rPr lang="en-US" sz="1600" dirty="0" smtClean="0">
                <a:solidFill>
                  <a:schemeClr val="tx1"/>
                </a:solidFill>
              </a:rPr>
              <a:t>/</a:t>
            </a:r>
            <a:r>
              <a:rPr lang="en-US" sz="1600" dirty="0" err="1" smtClean="0">
                <a:solidFill>
                  <a:schemeClr val="tx1"/>
                </a:solidFill>
              </a:rPr>
              <a:t>ru</a:t>
            </a:r>
            <a:r>
              <a:rPr lang="en-US" sz="1600" dirty="0" smtClean="0">
                <a:solidFill>
                  <a:schemeClr val="tx1"/>
                </a:solidFill>
              </a:rPr>
              <a:t>/App</a:t>
            </a:r>
            <a:endParaRPr lang="en-US" sz="1600" dirty="0">
              <a:solidFill>
                <a:schemeClr val="tx1"/>
              </a:solidFill>
            </a:endParaRPr>
          </a:p>
        </p:txBody>
      </p:sp>
      <p:sp>
        <p:nvSpPr>
          <p:cNvPr id="8" name="Slide Number Placeholder 7"/>
          <p:cNvSpPr>
            <a:spLocks noGrp="1"/>
          </p:cNvSpPr>
          <p:nvPr>
            <p:ph type="sldNum" sz="quarter" idx="12"/>
          </p:nvPr>
        </p:nvSpPr>
        <p:spPr/>
        <p:txBody>
          <a:bodyPr/>
          <a:lstStyle/>
          <a:p>
            <a:fld id="{038A640C-7B5D-2646-A03F-354AE37AB611}" type="slidenum">
              <a:rPr lang="en-US" smtClean="0"/>
              <a:t>56</a:t>
            </a:fld>
            <a:endParaRPr lang="en-US"/>
          </a:p>
        </p:txBody>
      </p:sp>
    </p:spTree>
    <p:extLst>
      <p:ext uri="{BB962C8B-B14F-4D97-AF65-F5344CB8AC3E}">
        <p14:creationId xmlns:p14="http://schemas.microsoft.com/office/powerpoint/2010/main" val="13589771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t>Neatliekamā psihiatrija</a:t>
            </a:r>
            <a:endParaRPr lang="en-US" b="1" dirty="0"/>
          </a:p>
        </p:txBody>
      </p:sp>
      <p:sp>
        <p:nvSpPr>
          <p:cNvPr id="3" name="Content Placeholder 2"/>
          <p:cNvSpPr>
            <a:spLocks noGrp="1"/>
          </p:cNvSpPr>
          <p:nvPr>
            <p:ph idx="1"/>
          </p:nvPr>
        </p:nvSpPr>
        <p:spPr/>
        <p:txBody>
          <a:bodyPr/>
          <a:lstStyle/>
          <a:p>
            <a:r>
              <a:rPr lang="lv-LV" sz="3200" dirty="0" smtClean="0"/>
              <a:t>Stāvokļi/saslimšanas, kurus pavada krasas izmaiņas sekojošu psihisko funkciju norisē: strauji mainās </a:t>
            </a:r>
            <a:r>
              <a:rPr lang="lv-LV" sz="3200" u="sng" dirty="0" smtClean="0"/>
              <a:t>garastāvoklis</a:t>
            </a:r>
            <a:r>
              <a:rPr lang="lv-LV" sz="3200" dirty="0" smtClean="0"/>
              <a:t>, </a:t>
            </a:r>
            <a:r>
              <a:rPr lang="lv-LV" sz="3200" u="sng" dirty="0" smtClean="0"/>
              <a:t>domāšanas </a:t>
            </a:r>
            <a:r>
              <a:rPr lang="lv-LV" sz="3200" dirty="0" smtClean="0"/>
              <a:t>procesi vai to saturs (domas dezorganizētas vai indivīdam neraksturīgas), </a:t>
            </a:r>
            <a:r>
              <a:rPr lang="lv-LV" sz="3200" u="sng" dirty="0" smtClean="0"/>
              <a:t>uzvedība</a:t>
            </a:r>
            <a:r>
              <a:rPr lang="lv-LV" sz="3200" dirty="0" smtClean="0"/>
              <a:t> – rodas uzbudinājums vai gausums.</a:t>
            </a:r>
          </a:p>
          <a:p>
            <a:r>
              <a:rPr lang="lv-LV" sz="3200" dirty="0" smtClean="0"/>
              <a:t>+/- Veģetatīvas reakcijas</a:t>
            </a:r>
          </a:p>
          <a:p>
            <a:pPr lvl="0"/>
            <a:r>
              <a:rPr lang="lv-LV" sz="3200" dirty="0" smtClean="0"/>
              <a:t>Šādā stāvoklī pacienti var radīt draudus sev vai apkārtējiem</a:t>
            </a:r>
          </a:p>
          <a:p>
            <a:endParaRPr lang="en-US" dirty="0"/>
          </a:p>
        </p:txBody>
      </p:sp>
    </p:spTree>
    <p:extLst>
      <p:ext uri="{BB962C8B-B14F-4D97-AF65-F5344CB8AC3E}">
        <p14:creationId xmlns:p14="http://schemas.microsoft.com/office/powerpoint/2010/main" val="2188983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Visbiežākie NP stāvokļi/situācijas</a:t>
            </a:r>
            <a:r>
              <a:rPr lang="ru-RU" dirty="0" smtClean="0"/>
              <a:t> (1)</a:t>
            </a:r>
            <a:endParaRPr lang="en-US" dirty="0"/>
          </a:p>
        </p:txBody>
      </p:sp>
      <p:sp>
        <p:nvSpPr>
          <p:cNvPr id="3" name="Content Placeholder 2"/>
          <p:cNvSpPr>
            <a:spLocks noGrp="1"/>
          </p:cNvSpPr>
          <p:nvPr>
            <p:ph idx="1"/>
          </p:nvPr>
        </p:nvSpPr>
        <p:spPr/>
        <p:txBody>
          <a:bodyPr>
            <a:normAutofit fontScale="70000" lnSpcReduction="20000"/>
          </a:bodyPr>
          <a:lstStyle/>
          <a:p>
            <a:pPr lvl="0"/>
            <a:r>
              <a:rPr lang="lv-LV" sz="5100" dirty="0" smtClean="0">
                <a:cs typeface="Times New Roman" panose="02020603050405020304" pitchFamily="18" charset="0"/>
              </a:rPr>
              <a:t>Uzbudinājums – panika, akūta stresa reakcija, adaptācijas traucējumi, «histērijas lēkmes»</a:t>
            </a:r>
          </a:p>
          <a:p>
            <a:pPr lvl="0"/>
            <a:r>
              <a:rPr lang="lv-LV" sz="5100" dirty="0" smtClean="0">
                <a:cs typeface="Times New Roman" panose="02020603050405020304" pitchFamily="18" charset="0"/>
              </a:rPr>
              <a:t>Psihoze – ar uzbudinājumu, agresiju vai bailēm, </a:t>
            </a:r>
            <a:r>
              <a:rPr lang="lv-LV" sz="5100" dirty="0" err="1" smtClean="0">
                <a:cs typeface="Times New Roman" panose="02020603050405020304" pitchFamily="18" charset="0"/>
              </a:rPr>
              <a:t>imperatīvām</a:t>
            </a:r>
            <a:r>
              <a:rPr lang="lv-LV" sz="5100" dirty="0" smtClean="0">
                <a:cs typeface="Times New Roman" panose="02020603050405020304" pitchFamily="18" charset="0"/>
              </a:rPr>
              <a:t> halucinācijām; vajāšanas vai iedarbības sajūtu (uzbrūk tiem, kas «vajā, izseko, iedarbojas») vai kaitēšanas, greizsirdības murgiem (</a:t>
            </a:r>
            <a:r>
              <a:rPr lang="lv-LV" sz="5100" dirty="0" err="1" smtClean="0">
                <a:cs typeface="Times New Roman" panose="02020603050405020304" pitchFamily="18" charset="0"/>
              </a:rPr>
              <a:t>heteroagresija</a:t>
            </a:r>
            <a:r>
              <a:rPr lang="lv-LV" sz="5100" dirty="0" smtClean="0">
                <a:cs typeface="Times New Roman" panose="02020603050405020304" pitchFamily="18" charset="0"/>
              </a:rPr>
              <a:t>, </a:t>
            </a:r>
            <a:r>
              <a:rPr lang="lv-LV" sz="5100" dirty="0" err="1" smtClean="0">
                <a:cs typeface="Times New Roman" panose="02020603050405020304" pitchFamily="18" charset="0"/>
              </a:rPr>
              <a:t>homicīds</a:t>
            </a:r>
            <a:r>
              <a:rPr lang="lv-LV" sz="5100" dirty="0" smtClean="0">
                <a:cs typeface="Times New Roman" panose="02020603050405020304" pitchFamily="18" charset="0"/>
              </a:rPr>
              <a:t>!) </a:t>
            </a:r>
            <a:endParaRPr lang="lv-LV" sz="5100" i="1" dirty="0" smtClean="0">
              <a:cs typeface="Times New Roman" panose="02020603050405020304" pitchFamily="18" charset="0"/>
            </a:endParaRPr>
          </a:p>
          <a:p>
            <a:pPr lvl="0"/>
            <a:r>
              <a:rPr lang="lv-LV" sz="5100" dirty="0" err="1" smtClean="0">
                <a:cs typeface="Times New Roman" panose="02020603050405020304" pitchFamily="18" charset="0"/>
              </a:rPr>
              <a:t>Suicīda</a:t>
            </a:r>
            <a:r>
              <a:rPr lang="lv-LV" sz="5100" dirty="0" smtClean="0">
                <a:cs typeface="Times New Roman" panose="02020603050405020304" pitchFamily="18" charset="0"/>
              </a:rPr>
              <a:t>, </a:t>
            </a:r>
            <a:r>
              <a:rPr lang="lv-LV" sz="5100" dirty="0" err="1" smtClean="0">
                <a:cs typeface="Times New Roman" panose="02020603050405020304" pitchFamily="18" charset="0"/>
              </a:rPr>
              <a:t>homicīda</a:t>
            </a:r>
            <a:r>
              <a:rPr lang="lv-LV" sz="5100" dirty="0" smtClean="0">
                <a:cs typeface="Times New Roman" panose="02020603050405020304" pitchFamily="18" charset="0"/>
              </a:rPr>
              <a:t> – domas, plāni, izteicieni, mēģinājumi</a:t>
            </a:r>
          </a:p>
          <a:p>
            <a:pPr lvl="0"/>
            <a:r>
              <a:rPr lang="lv-LV" sz="5100" dirty="0" smtClean="0">
                <a:cs typeface="Times New Roman" panose="02020603050405020304" pitchFamily="18" charset="0"/>
              </a:rPr>
              <a:t>Traucētas apziņas stāvokļi – </a:t>
            </a:r>
            <a:r>
              <a:rPr lang="lv-LV" sz="5100" i="1" dirty="0" smtClean="0">
                <a:cs typeface="Times New Roman" panose="02020603050405020304" pitchFamily="18" charset="0"/>
              </a:rPr>
              <a:t>pēc epilepsijas,</a:t>
            </a:r>
            <a:r>
              <a:rPr lang="lv-LV" sz="5100" dirty="0" smtClean="0">
                <a:cs typeface="Times New Roman" panose="02020603050405020304" pitchFamily="18" charset="0"/>
              </a:rPr>
              <a:t> delīrijs.</a:t>
            </a:r>
          </a:p>
          <a:p>
            <a:endParaRPr lang="en-US" dirty="0"/>
          </a:p>
        </p:txBody>
      </p:sp>
    </p:spTree>
    <p:extLst>
      <p:ext uri="{BB962C8B-B14F-4D97-AF65-F5344CB8AC3E}">
        <p14:creationId xmlns:p14="http://schemas.microsoft.com/office/powerpoint/2010/main" val="658846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Visbiežākie NP stāvokļi/situācijas</a:t>
            </a:r>
            <a:r>
              <a:rPr lang="ru-RU" dirty="0" smtClean="0"/>
              <a:t> (2)</a:t>
            </a:r>
            <a:endParaRPr lang="en-US" dirty="0"/>
          </a:p>
        </p:txBody>
      </p:sp>
      <p:sp>
        <p:nvSpPr>
          <p:cNvPr id="3" name="Content Placeholder 2"/>
          <p:cNvSpPr>
            <a:spLocks noGrp="1"/>
          </p:cNvSpPr>
          <p:nvPr>
            <p:ph idx="1"/>
          </p:nvPr>
        </p:nvSpPr>
        <p:spPr/>
        <p:txBody>
          <a:bodyPr>
            <a:normAutofit/>
          </a:bodyPr>
          <a:lstStyle/>
          <a:p>
            <a:pPr lvl="0"/>
            <a:r>
              <a:rPr lang="lv-LV" sz="3200" dirty="0" smtClean="0">
                <a:cs typeface="Times New Roman" panose="02020603050405020304" pitchFamily="18" charset="0"/>
              </a:rPr>
              <a:t>Medikamentu blaknes </a:t>
            </a:r>
          </a:p>
          <a:p>
            <a:pPr lvl="0"/>
            <a:r>
              <a:rPr lang="lv-LV" sz="3200" dirty="0" smtClean="0">
                <a:cs typeface="Times New Roman" panose="02020603050405020304" pitchFamily="18" charset="0"/>
              </a:rPr>
              <a:t>Anoreksija</a:t>
            </a:r>
          </a:p>
          <a:p>
            <a:pPr lvl="0"/>
            <a:r>
              <a:rPr lang="lv-LV" sz="3200" dirty="0" smtClean="0">
                <a:cs typeface="Times New Roman" panose="02020603050405020304" pitchFamily="18" charset="0"/>
              </a:rPr>
              <a:t>Akūts bezmiegs</a:t>
            </a:r>
          </a:p>
          <a:p>
            <a:r>
              <a:rPr lang="lv-LV" sz="3200" b="1" dirty="0" smtClean="0">
                <a:cs typeface="Times New Roman" panose="02020603050405020304" pitchFamily="18" charset="0"/>
              </a:rPr>
              <a:t>Lielākā daļa pacientu (līdz 60%) sākotnēji griežas/tiek nogādāti ģimenes ārstu praksēs vai </a:t>
            </a:r>
            <a:r>
              <a:rPr lang="lv-LV" sz="3200" b="1" dirty="0" err="1" smtClean="0">
                <a:cs typeface="Times New Roman" panose="02020603050405020304" pitchFamily="18" charset="0"/>
              </a:rPr>
              <a:t>somatiska</a:t>
            </a:r>
            <a:r>
              <a:rPr lang="lv-LV" sz="3200" b="1" dirty="0" smtClean="0">
                <a:cs typeface="Times New Roman" panose="02020603050405020304" pitchFamily="18" charset="0"/>
              </a:rPr>
              <a:t> profila stacionāros!</a:t>
            </a:r>
          </a:p>
          <a:p>
            <a:endParaRPr lang="en-US" dirty="0"/>
          </a:p>
        </p:txBody>
      </p:sp>
    </p:spTree>
    <p:extLst>
      <p:ext uri="{BB962C8B-B14F-4D97-AF65-F5344CB8AC3E}">
        <p14:creationId xmlns:p14="http://schemas.microsoft.com/office/powerpoint/2010/main" val="19214478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Pirms</a:t>
            </a:r>
            <a:r>
              <a:rPr lang="en-US" dirty="0" smtClean="0"/>
              <a:t> </a:t>
            </a:r>
            <a:r>
              <a:rPr lang="en-US" dirty="0" err="1" smtClean="0"/>
              <a:t>doties</a:t>
            </a:r>
            <a:r>
              <a:rPr lang="en-US" dirty="0" smtClean="0"/>
              <a:t>- </a:t>
            </a:r>
            <a:r>
              <a:rPr lang="en-US" dirty="0" err="1" smtClean="0"/>
              <a:t>zvani</a:t>
            </a:r>
            <a:r>
              <a:rPr lang="en-US" dirty="0" smtClean="0"/>
              <a:t>!</a:t>
            </a:r>
            <a:endParaRPr lang="en-US" dirty="0"/>
          </a:p>
        </p:txBody>
      </p:sp>
      <p:sp>
        <p:nvSpPr>
          <p:cNvPr id="3" name="Content Placeholder 2"/>
          <p:cNvSpPr>
            <a:spLocks noGrp="1"/>
          </p:cNvSpPr>
          <p:nvPr>
            <p:ph idx="1"/>
          </p:nvPr>
        </p:nvSpPr>
        <p:spPr/>
        <p:txBody>
          <a:bodyPr/>
          <a:lstStyle/>
          <a:p>
            <a:r>
              <a:rPr lang="en-US" b="1" dirty="0">
                <a:hlinkClick r:id="rId3"/>
              </a:rPr>
              <a:t>vērsties ģimenes ārsta praksē - </a:t>
            </a:r>
            <a:r>
              <a:rPr lang="en-US" dirty="0" err="1"/>
              <a:t>pēkšņas</a:t>
            </a:r>
            <a:r>
              <a:rPr lang="en-US" dirty="0"/>
              <a:t> </a:t>
            </a:r>
            <a:r>
              <a:rPr lang="en-US" dirty="0" err="1"/>
              <a:t>saslimšanas</a:t>
            </a:r>
            <a:r>
              <a:rPr lang="en-US" dirty="0"/>
              <a:t>, </a:t>
            </a:r>
            <a:r>
              <a:rPr lang="en-US" dirty="0" err="1"/>
              <a:t>hroniskas</a:t>
            </a:r>
            <a:r>
              <a:rPr lang="en-US" dirty="0"/>
              <a:t> </a:t>
            </a:r>
            <a:r>
              <a:rPr lang="en-US" dirty="0" err="1"/>
              <a:t>slimības</a:t>
            </a:r>
            <a:r>
              <a:rPr lang="en-US" dirty="0"/>
              <a:t> </a:t>
            </a:r>
            <a:r>
              <a:rPr lang="en-US" dirty="0" err="1"/>
              <a:t>saasinājuma</a:t>
            </a:r>
            <a:r>
              <a:rPr lang="en-US" dirty="0"/>
              <a:t> </a:t>
            </a:r>
            <a:r>
              <a:rPr lang="en-US" dirty="0" err="1"/>
              <a:t>vai</a:t>
            </a:r>
            <a:r>
              <a:rPr lang="en-US" dirty="0"/>
              <a:t> </a:t>
            </a:r>
            <a:r>
              <a:rPr lang="en-US" dirty="0" err="1"/>
              <a:t>nelielas</a:t>
            </a:r>
            <a:r>
              <a:rPr lang="en-US" dirty="0"/>
              <a:t> traumas </a:t>
            </a:r>
            <a:r>
              <a:rPr lang="en-US" dirty="0" err="1"/>
              <a:t>gadījumā</a:t>
            </a:r>
            <a:r>
              <a:rPr lang="en-US" dirty="0"/>
              <a:t>. </a:t>
            </a:r>
            <a:r>
              <a:rPr lang="en-US" dirty="0" err="1"/>
              <a:t>Informāciju</a:t>
            </a:r>
            <a:r>
              <a:rPr lang="en-US" dirty="0"/>
              <a:t> par </a:t>
            </a:r>
            <a:r>
              <a:rPr lang="en-US" dirty="0" err="1"/>
              <a:t>savu</a:t>
            </a:r>
            <a:r>
              <a:rPr lang="en-US" dirty="0"/>
              <a:t> </a:t>
            </a:r>
            <a:r>
              <a:rPr lang="en-US" dirty="0" err="1"/>
              <a:t>ģimenes</a:t>
            </a:r>
            <a:r>
              <a:rPr lang="en-US" dirty="0"/>
              <a:t> </a:t>
            </a:r>
            <a:r>
              <a:rPr lang="en-US" dirty="0" err="1"/>
              <a:t>ārstu</a:t>
            </a:r>
            <a:r>
              <a:rPr lang="en-US" dirty="0"/>
              <a:t> </a:t>
            </a:r>
            <a:r>
              <a:rPr lang="en-US" dirty="0" err="1"/>
              <a:t>var</a:t>
            </a:r>
            <a:r>
              <a:rPr lang="en-US" dirty="0"/>
              <a:t> </a:t>
            </a:r>
            <a:r>
              <a:rPr lang="en-US" dirty="0" err="1"/>
              <a:t>noskaidrot</a:t>
            </a:r>
            <a:r>
              <a:rPr lang="en-US" dirty="0"/>
              <a:t>, </a:t>
            </a:r>
            <a:r>
              <a:rPr lang="en-US" dirty="0" err="1"/>
              <a:t>autorizējoties</a:t>
            </a:r>
            <a:r>
              <a:rPr lang="en-US" dirty="0"/>
              <a:t> E-</a:t>
            </a:r>
            <a:r>
              <a:rPr lang="en-US" dirty="0" err="1"/>
              <a:t>veselības</a:t>
            </a:r>
            <a:r>
              <a:rPr lang="en-US" dirty="0"/>
              <a:t> </a:t>
            </a:r>
            <a:r>
              <a:rPr lang="en-US" dirty="0" err="1"/>
              <a:t>portālā</a:t>
            </a:r>
            <a:r>
              <a:rPr lang="en-US" dirty="0"/>
              <a:t> </a:t>
            </a:r>
            <a:r>
              <a:rPr lang="en-US" dirty="0">
                <a:hlinkClick r:id="rId4"/>
              </a:rPr>
              <a:t>www.eveseliba.gov.lv</a:t>
            </a:r>
            <a:r>
              <a:rPr lang="en-US" dirty="0"/>
              <a:t>.</a:t>
            </a:r>
          </a:p>
          <a:p>
            <a:endParaRPr lang="en-US" dirty="0"/>
          </a:p>
        </p:txBody>
      </p:sp>
      <p:pic>
        <p:nvPicPr>
          <p:cNvPr id="6" name="Picture 5"/>
          <p:cNvPicPr>
            <a:picLocks noChangeAspect="1"/>
          </p:cNvPicPr>
          <p:nvPr/>
        </p:nvPicPr>
        <p:blipFill>
          <a:blip r:embed="rId5"/>
          <a:stretch>
            <a:fillRect/>
          </a:stretch>
        </p:blipFill>
        <p:spPr>
          <a:xfrm>
            <a:off x="1582058" y="3429000"/>
            <a:ext cx="5979886" cy="3035299"/>
          </a:xfrm>
          <a:prstGeom prst="rect">
            <a:avLst/>
          </a:prstGeom>
        </p:spPr>
      </p:pic>
      <p:sp>
        <p:nvSpPr>
          <p:cNvPr id="7" name="Footer Placeholder 6"/>
          <p:cNvSpPr>
            <a:spLocks noGrp="1"/>
          </p:cNvSpPr>
          <p:nvPr>
            <p:ph type="ftr" sz="quarter" idx="11"/>
          </p:nvPr>
        </p:nvSpPr>
        <p:spPr/>
        <p:txBody>
          <a:bodyPr/>
          <a:lstStyle/>
          <a:p>
            <a:r>
              <a:rPr lang="en-US" sz="1600" dirty="0" smtClean="0">
                <a:solidFill>
                  <a:schemeClr val="tx1"/>
                </a:solidFill>
              </a:rPr>
              <a:t>http://</a:t>
            </a:r>
            <a:r>
              <a:rPr lang="en-US" sz="1600" dirty="0" err="1" smtClean="0">
                <a:solidFill>
                  <a:schemeClr val="tx1"/>
                </a:solidFill>
              </a:rPr>
              <a:t>www.vmnvd.gov.lv</a:t>
            </a:r>
            <a:r>
              <a:rPr lang="en-US" sz="1600" dirty="0" smtClean="0">
                <a:solidFill>
                  <a:schemeClr val="tx1"/>
                </a:solidFill>
              </a:rPr>
              <a:t>/</a:t>
            </a:r>
            <a:endParaRPr lang="en-US" sz="1600" dirty="0">
              <a:solidFill>
                <a:schemeClr val="tx1"/>
              </a:solidFill>
            </a:endParaRPr>
          </a:p>
        </p:txBody>
      </p:sp>
      <p:sp>
        <p:nvSpPr>
          <p:cNvPr id="8" name="Slide Number Placeholder 7"/>
          <p:cNvSpPr>
            <a:spLocks noGrp="1"/>
          </p:cNvSpPr>
          <p:nvPr>
            <p:ph type="sldNum" sz="quarter" idx="12"/>
          </p:nvPr>
        </p:nvSpPr>
        <p:spPr/>
        <p:txBody>
          <a:bodyPr/>
          <a:lstStyle/>
          <a:p>
            <a:fld id="{038A640C-7B5D-2646-A03F-354AE37AB611}" type="slidenum">
              <a:rPr lang="en-US" smtClean="0"/>
              <a:t>60</a:t>
            </a:fld>
            <a:endParaRPr lang="en-US"/>
          </a:p>
        </p:txBody>
      </p:sp>
    </p:spTree>
    <p:extLst>
      <p:ext uri="{BB962C8B-B14F-4D97-AF65-F5344CB8AC3E}">
        <p14:creationId xmlns:p14="http://schemas.microsoft.com/office/powerpoint/2010/main" val="1411604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Ārpus </a:t>
            </a:r>
            <a:r>
              <a:rPr lang="en-US" b="1" dirty="0" err="1" smtClean="0"/>
              <a:t>ģimenes</a:t>
            </a:r>
            <a:r>
              <a:rPr lang="en-US" b="1" dirty="0" smtClean="0"/>
              <a:t> </a:t>
            </a:r>
            <a:r>
              <a:rPr lang="en-US" b="1" dirty="0" err="1" smtClean="0"/>
              <a:t>ārsta</a:t>
            </a:r>
            <a:r>
              <a:rPr lang="en-US" b="1" dirty="0" smtClean="0"/>
              <a:t> </a:t>
            </a:r>
            <a:r>
              <a:rPr lang="en-US" b="1" dirty="0" err="1" smtClean="0"/>
              <a:t>darba</a:t>
            </a:r>
            <a:r>
              <a:rPr lang="en-US" b="1" dirty="0" smtClean="0"/>
              <a:t> </a:t>
            </a:r>
            <a:r>
              <a:rPr lang="en-US" b="1" dirty="0" err="1" smtClean="0"/>
              <a:t>laika</a:t>
            </a:r>
            <a:r>
              <a:rPr lang="en-US" b="1" dirty="0"/>
              <a:t>:</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fontAlgn="base"/>
            <a:r>
              <a:rPr lang="en-US" dirty="0" err="1" smtClean="0"/>
              <a:t>Zvani</a:t>
            </a:r>
            <a:r>
              <a:rPr lang="en-US" dirty="0" smtClean="0"/>
              <a:t> </a:t>
            </a:r>
            <a:r>
              <a:rPr lang="en-US" dirty="0" err="1" smtClean="0"/>
              <a:t>uz</a:t>
            </a:r>
            <a:r>
              <a:rPr lang="en-US" dirty="0" smtClean="0"/>
              <a:t> </a:t>
            </a:r>
            <a:r>
              <a:rPr lang="en-US" dirty="0"/>
              <a:t> </a:t>
            </a:r>
            <a:r>
              <a:rPr lang="en-US" b="1" dirty="0">
                <a:hlinkClick r:id="rId3"/>
              </a:rPr>
              <a:t>Ģimenes ārstu konsultatīvo tālruni 66016001</a:t>
            </a:r>
            <a:endParaRPr lang="en-US" dirty="0"/>
          </a:p>
          <a:p>
            <a:pPr fontAlgn="base"/>
            <a:r>
              <a:rPr lang="en-US" dirty="0" err="1" smtClean="0"/>
              <a:t>vērsies</a:t>
            </a:r>
            <a:r>
              <a:rPr lang="en-US" dirty="0" smtClean="0"/>
              <a:t> </a:t>
            </a:r>
            <a:r>
              <a:rPr lang="en-US" dirty="0"/>
              <a:t>pie </a:t>
            </a:r>
            <a:r>
              <a:rPr lang="en-US" b="1" dirty="0">
                <a:hlinkClick r:id="rId4"/>
              </a:rPr>
              <a:t>dežūrārsta </a:t>
            </a:r>
            <a:r>
              <a:rPr lang="en-US" dirty="0"/>
              <a:t>(</a:t>
            </a:r>
            <a:r>
              <a:rPr lang="en-US" dirty="0" err="1"/>
              <a:t>sniedz</a:t>
            </a:r>
            <a:r>
              <a:rPr lang="en-US" dirty="0"/>
              <a:t> </a:t>
            </a:r>
            <a:r>
              <a:rPr lang="en-US" dirty="0" err="1"/>
              <a:t>palīdzību</a:t>
            </a:r>
            <a:r>
              <a:rPr lang="en-US" dirty="0"/>
              <a:t> </a:t>
            </a:r>
            <a:r>
              <a:rPr lang="en-US" dirty="0" err="1"/>
              <a:t>ģimenes</a:t>
            </a:r>
            <a:r>
              <a:rPr lang="en-US" dirty="0"/>
              <a:t> </a:t>
            </a:r>
            <a:r>
              <a:rPr lang="en-US" dirty="0" err="1"/>
              <a:t>ārsta</a:t>
            </a:r>
            <a:r>
              <a:rPr lang="en-US" dirty="0"/>
              <a:t> </a:t>
            </a:r>
            <a:r>
              <a:rPr lang="en-US" dirty="0" err="1"/>
              <a:t>kompetences</a:t>
            </a:r>
            <a:r>
              <a:rPr lang="en-US" dirty="0"/>
              <a:t> </a:t>
            </a:r>
            <a:r>
              <a:rPr lang="en-US" dirty="0" err="1"/>
              <a:t>ietvaros</a:t>
            </a:r>
            <a:r>
              <a:rPr lang="en-US" dirty="0"/>
              <a:t>)</a:t>
            </a:r>
            <a:r>
              <a:rPr lang="en-US" dirty="0">
                <a:hlinkClick r:id="rId4"/>
              </a:rPr>
              <a:t/>
            </a:r>
            <a:br>
              <a:rPr lang="en-US" dirty="0">
                <a:hlinkClick r:id="rId4"/>
              </a:rPr>
            </a:br>
            <a:endParaRPr lang="en-US" dirty="0"/>
          </a:p>
        </p:txBody>
      </p:sp>
      <p:sp>
        <p:nvSpPr>
          <p:cNvPr id="4" name="Footer Placeholder 3"/>
          <p:cNvSpPr>
            <a:spLocks noGrp="1"/>
          </p:cNvSpPr>
          <p:nvPr>
            <p:ph type="ftr" sz="quarter" idx="11"/>
          </p:nvPr>
        </p:nvSpPr>
        <p:spPr/>
        <p:txBody>
          <a:bodyPr/>
          <a:lstStyle/>
          <a:p>
            <a:endParaRPr lang="en-US" dirty="0" smtClean="0"/>
          </a:p>
          <a:p>
            <a:r>
              <a:rPr lang="en-US" sz="1600" dirty="0" smtClean="0">
                <a:solidFill>
                  <a:schemeClr val="tx1"/>
                </a:solidFill>
              </a:rPr>
              <a:t>http://</a:t>
            </a:r>
            <a:r>
              <a:rPr lang="en-US" sz="1600" dirty="0" err="1" smtClean="0">
                <a:solidFill>
                  <a:schemeClr val="tx1"/>
                </a:solidFill>
              </a:rPr>
              <a:t>www.vmnvd.gov.lv</a:t>
            </a:r>
            <a:r>
              <a:rPr lang="en-US" sz="1600" dirty="0" smtClean="0">
                <a:solidFill>
                  <a:schemeClr val="tx1"/>
                </a:solidFill>
              </a:rPr>
              <a:t>/</a:t>
            </a:r>
            <a:endParaRPr lang="en-US" sz="1600" dirty="0">
              <a:solidFill>
                <a:schemeClr val="tx1"/>
              </a:solidFill>
            </a:endParaRPr>
          </a:p>
        </p:txBody>
      </p:sp>
      <p:sp>
        <p:nvSpPr>
          <p:cNvPr id="5" name="Slide Number Placeholder 4"/>
          <p:cNvSpPr>
            <a:spLocks noGrp="1"/>
          </p:cNvSpPr>
          <p:nvPr>
            <p:ph type="sldNum" sz="quarter" idx="12"/>
          </p:nvPr>
        </p:nvSpPr>
        <p:spPr/>
        <p:txBody>
          <a:bodyPr/>
          <a:lstStyle/>
          <a:p>
            <a:fld id="{038A640C-7B5D-2646-A03F-354AE37AB611}" type="slidenum">
              <a:rPr lang="en-US" smtClean="0"/>
              <a:t>61</a:t>
            </a:fld>
            <a:endParaRPr lang="en-US"/>
          </a:p>
        </p:txBody>
      </p:sp>
    </p:spTree>
    <p:extLst>
      <p:ext uri="{BB962C8B-B14F-4D97-AF65-F5344CB8AC3E}">
        <p14:creationId xmlns:p14="http://schemas.microsoft.com/office/powerpoint/2010/main" val="1759226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base"/>
            <a:r>
              <a:rPr lang="en-US" b="1" dirty="0" smtClean="0"/>
              <a:t/>
            </a:r>
            <a:br>
              <a:rPr lang="en-US" b="1" dirty="0" smtClean="0"/>
            </a:br>
            <a:r>
              <a:rPr lang="en-US" b="1" dirty="0" err="1" smtClean="0"/>
              <a:t>Ģimenes</a:t>
            </a:r>
            <a:r>
              <a:rPr lang="en-US" b="1" dirty="0" smtClean="0"/>
              <a:t> </a:t>
            </a:r>
            <a:r>
              <a:rPr lang="en-US" b="1" dirty="0" err="1"/>
              <a:t>ārsta</a:t>
            </a:r>
            <a:r>
              <a:rPr lang="en-US" b="1" dirty="0"/>
              <a:t> </a:t>
            </a:r>
            <a:r>
              <a:rPr lang="en-US" b="1" dirty="0" err="1"/>
              <a:t>mājas</a:t>
            </a:r>
            <a:r>
              <a:rPr lang="en-US" b="1" dirty="0"/>
              <a:t> </a:t>
            </a:r>
            <a:r>
              <a:rPr lang="en-US" b="1" dirty="0" err="1" smtClean="0"/>
              <a:t>vizītes</a:t>
            </a:r>
            <a:r>
              <a:rPr lang="en-US" b="1" dirty="0" smtClean="0"/>
              <a:t> (1)</a:t>
            </a:r>
            <a:r>
              <a:rPr lang="en-US" b="1" dirty="0"/>
              <a:t/>
            </a:r>
            <a:br>
              <a:rPr lang="en-US" b="1" dirty="0"/>
            </a:br>
            <a:r>
              <a:rPr lang="en-US" dirty="0" smtClean="0"/>
              <a:t/>
            </a:r>
            <a:br>
              <a:rPr lang="en-US" dirty="0" smtClean="0"/>
            </a:br>
            <a:endParaRPr lang="en-US" dirty="0"/>
          </a:p>
        </p:txBody>
      </p:sp>
      <p:sp>
        <p:nvSpPr>
          <p:cNvPr id="3" name="Content Placeholder 2"/>
          <p:cNvSpPr>
            <a:spLocks noGrp="1"/>
          </p:cNvSpPr>
          <p:nvPr>
            <p:ph idx="1"/>
          </p:nvPr>
        </p:nvSpPr>
        <p:spPr>
          <a:xfrm>
            <a:off x="517585" y="1190445"/>
            <a:ext cx="10836215" cy="4986518"/>
          </a:xfrm>
        </p:spPr>
        <p:txBody>
          <a:bodyPr>
            <a:noAutofit/>
          </a:bodyPr>
          <a:lstStyle/>
          <a:p>
            <a:pPr marL="0" indent="0" fontAlgn="base">
              <a:buNone/>
            </a:pPr>
            <a:r>
              <a:rPr lang="en-US" dirty="0" err="1"/>
              <a:t>Valsts</a:t>
            </a:r>
            <a:r>
              <a:rPr lang="en-US" dirty="0"/>
              <a:t> </a:t>
            </a:r>
            <a:r>
              <a:rPr lang="en-US" dirty="0" err="1"/>
              <a:t>apmaksātas</a:t>
            </a:r>
            <a:r>
              <a:rPr lang="en-US" dirty="0"/>
              <a:t> </a:t>
            </a:r>
            <a:r>
              <a:rPr lang="en-US" dirty="0" err="1"/>
              <a:t>ģimenes</a:t>
            </a:r>
            <a:r>
              <a:rPr lang="en-US" dirty="0"/>
              <a:t> </a:t>
            </a:r>
            <a:r>
              <a:rPr lang="en-US" dirty="0" err="1"/>
              <a:t>ārsta</a:t>
            </a:r>
            <a:r>
              <a:rPr lang="en-US" dirty="0"/>
              <a:t> </a:t>
            </a:r>
            <a:r>
              <a:rPr lang="en-US" dirty="0" err="1"/>
              <a:t>mājas</a:t>
            </a:r>
            <a:r>
              <a:rPr lang="en-US" dirty="0"/>
              <a:t> </a:t>
            </a:r>
            <a:r>
              <a:rPr lang="en-US" dirty="0" err="1"/>
              <a:t>vizītes</a:t>
            </a:r>
            <a:r>
              <a:rPr lang="en-US" dirty="0"/>
              <a:t> </a:t>
            </a:r>
            <a:r>
              <a:rPr lang="en-US" dirty="0" err="1"/>
              <a:t>tiek</a:t>
            </a:r>
            <a:r>
              <a:rPr lang="en-US" dirty="0"/>
              <a:t> </a:t>
            </a:r>
            <a:r>
              <a:rPr lang="en-US" dirty="0" err="1"/>
              <a:t>nodrošinātas</a:t>
            </a:r>
            <a:r>
              <a:rPr lang="en-US" dirty="0"/>
              <a:t> </a:t>
            </a:r>
            <a:r>
              <a:rPr lang="en-US" dirty="0" err="1"/>
              <a:t>noteiktām</a:t>
            </a:r>
            <a:r>
              <a:rPr lang="en-US" dirty="0"/>
              <a:t> </a:t>
            </a:r>
            <a:r>
              <a:rPr lang="en-US" dirty="0" err="1"/>
              <a:t>iedzīvotāju</a:t>
            </a:r>
            <a:r>
              <a:rPr lang="en-US" dirty="0"/>
              <a:t> </a:t>
            </a:r>
            <a:r>
              <a:rPr lang="en-US" dirty="0" err="1"/>
              <a:t>grupām</a:t>
            </a:r>
            <a:r>
              <a:rPr lang="en-US" dirty="0"/>
              <a:t>.</a:t>
            </a:r>
          </a:p>
          <a:p>
            <a:pPr marL="0" indent="0" fontAlgn="base">
              <a:buNone/>
            </a:pPr>
            <a:r>
              <a:rPr lang="en-US" b="1" dirty="0"/>
              <a:t>Bez </a:t>
            </a:r>
            <a:r>
              <a:rPr lang="en-US" b="1" dirty="0" err="1"/>
              <a:t>maksas</a:t>
            </a:r>
            <a:r>
              <a:rPr lang="en-US" b="1" dirty="0"/>
              <a:t>:</a:t>
            </a:r>
            <a:endParaRPr lang="en-US" dirty="0"/>
          </a:p>
          <a:p>
            <a:pPr fontAlgn="base"/>
            <a:r>
              <a:rPr lang="en-US" dirty="0" err="1"/>
              <a:t>bērniem</a:t>
            </a:r>
            <a:r>
              <a:rPr lang="en-US" dirty="0"/>
              <a:t> </a:t>
            </a:r>
            <a:r>
              <a:rPr lang="en-US" dirty="0" err="1"/>
              <a:t>līdz</a:t>
            </a:r>
            <a:r>
              <a:rPr lang="en-US" dirty="0"/>
              <a:t> 18 </a:t>
            </a:r>
            <a:r>
              <a:rPr lang="en-US" dirty="0" err="1"/>
              <a:t>gadu</a:t>
            </a:r>
            <a:r>
              <a:rPr lang="en-US" dirty="0"/>
              <a:t> </a:t>
            </a:r>
            <a:r>
              <a:rPr lang="en-US" dirty="0" err="1"/>
              <a:t>vecumam</a:t>
            </a:r>
            <a:r>
              <a:rPr lang="en-US" dirty="0"/>
              <a:t>;</a:t>
            </a:r>
          </a:p>
          <a:p>
            <a:pPr fontAlgn="base"/>
            <a:r>
              <a:rPr lang="en-US" dirty="0"/>
              <a:t>I </a:t>
            </a:r>
            <a:r>
              <a:rPr lang="en-US" dirty="0" err="1"/>
              <a:t>grupas</a:t>
            </a:r>
            <a:r>
              <a:rPr lang="en-US" dirty="0"/>
              <a:t> </a:t>
            </a:r>
            <a:r>
              <a:rPr lang="en-US" dirty="0" err="1"/>
              <a:t>invalīdiem</a:t>
            </a:r>
            <a:r>
              <a:rPr lang="en-US" dirty="0"/>
              <a:t>;</a:t>
            </a:r>
          </a:p>
          <a:p>
            <a:pPr fontAlgn="base"/>
            <a:r>
              <a:rPr lang="en-US" dirty="0" err="1"/>
              <a:t>pacientiem</a:t>
            </a:r>
            <a:r>
              <a:rPr lang="en-US" dirty="0"/>
              <a:t>, </a:t>
            </a:r>
            <a:r>
              <a:rPr lang="en-US" dirty="0" err="1"/>
              <a:t>kuri</a:t>
            </a:r>
            <a:r>
              <a:rPr lang="en-US" dirty="0"/>
              <a:t> </a:t>
            </a:r>
            <a:r>
              <a:rPr lang="en-US" dirty="0" err="1"/>
              <a:t>saņem</a:t>
            </a:r>
            <a:r>
              <a:rPr lang="en-US" dirty="0"/>
              <a:t> </a:t>
            </a:r>
            <a:r>
              <a:rPr lang="en-US" dirty="0" err="1"/>
              <a:t>veselības</a:t>
            </a:r>
            <a:r>
              <a:rPr lang="en-US" dirty="0"/>
              <a:t> </a:t>
            </a:r>
            <a:r>
              <a:rPr lang="en-US" dirty="0" err="1"/>
              <a:t>aprūpi</a:t>
            </a:r>
            <a:r>
              <a:rPr lang="en-US" dirty="0"/>
              <a:t> </a:t>
            </a:r>
            <a:r>
              <a:rPr lang="en-US" dirty="0" err="1"/>
              <a:t>mājās</a:t>
            </a:r>
            <a:r>
              <a:rPr lang="en-US" dirty="0"/>
              <a:t> (</a:t>
            </a:r>
            <a:r>
              <a:rPr lang="en-US" dirty="0" err="1"/>
              <a:t>atbilstoši</a:t>
            </a:r>
            <a:r>
              <a:rPr lang="en-US" dirty="0"/>
              <a:t> </a:t>
            </a:r>
            <a:r>
              <a:rPr lang="en-US" dirty="0" err="1"/>
              <a:t>normatīvajiem</a:t>
            </a:r>
            <a:r>
              <a:rPr lang="en-US" dirty="0"/>
              <a:t> </a:t>
            </a:r>
            <a:r>
              <a:rPr lang="en-US" dirty="0" err="1"/>
              <a:t>aktiem</a:t>
            </a:r>
            <a:r>
              <a:rPr lang="en-US" dirty="0"/>
              <a:t>);</a:t>
            </a:r>
          </a:p>
          <a:p>
            <a:pPr fontAlgn="base"/>
            <a:r>
              <a:rPr lang="en-US" dirty="0" err="1"/>
              <a:t>pacientiem</a:t>
            </a:r>
            <a:r>
              <a:rPr lang="en-US" dirty="0"/>
              <a:t>, </a:t>
            </a:r>
            <a:r>
              <a:rPr lang="en-US" dirty="0" err="1"/>
              <a:t>kuriem</a:t>
            </a:r>
            <a:r>
              <a:rPr lang="en-US" dirty="0"/>
              <a:t> </a:t>
            </a:r>
            <a:r>
              <a:rPr lang="en-US" dirty="0" err="1"/>
              <a:t>nepieciešama</a:t>
            </a:r>
            <a:r>
              <a:rPr lang="en-US" dirty="0"/>
              <a:t> </a:t>
            </a:r>
            <a:r>
              <a:rPr lang="en-US" dirty="0" err="1"/>
              <a:t>paliatīvā</a:t>
            </a:r>
            <a:r>
              <a:rPr lang="en-US" dirty="0"/>
              <a:t> </a:t>
            </a:r>
            <a:r>
              <a:rPr lang="en-US" dirty="0" err="1"/>
              <a:t>aprūpe</a:t>
            </a:r>
            <a:r>
              <a:rPr lang="en-US" dirty="0"/>
              <a:t> (</a:t>
            </a:r>
            <a:r>
              <a:rPr lang="en-US" dirty="0" err="1"/>
              <a:t>ar</a:t>
            </a:r>
            <a:r>
              <a:rPr lang="en-US" dirty="0"/>
              <a:t> </a:t>
            </a:r>
            <a:r>
              <a:rPr lang="en-US" dirty="0" err="1"/>
              <a:t>noteiktām</a:t>
            </a:r>
            <a:r>
              <a:rPr lang="en-US" dirty="0"/>
              <a:t> </a:t>
            </a:r>
            <a:r>
              <a:rPr lang="en-US" dirty="0" err="1"/>
              <a:t>diagnozēm</a:t>
            </a:r>
            <a:r>
              <a:rPr lang="en-US" dirty="0"/>
              <a:t>);</a:t>
            </a:r>
          </a:p>
          <a:p>
            <a:pPr fontAlgn="base"/>
            <a:r>
              <a:rPr lang="en-US" dirty="0" err="1"/>
              <a:t>pacientiem</a:t>
            </a:r>
            <a:r>
              <a:rPr lang="en-US" dirty="0"/>
              <a:t>, </a:t>
            </a:r>
            <a:r>
              <a:rPr lang="en-US" dirty="0" err="1"/>
              <a:t>kuriem</a:t>
            </a:r>
            <a:r>
              <a:rPr lang="en-US" dirty="0"/>
              <a:t> </a:t>
            </a:r>
            <a:r>
              <a:rPr lang="en-US" dirty="0" err="1"/>
              <a:t>nepieciešama</a:t>
            </a:r>
            <a:r>
              <a:rPr lang="en-US" dirty="0"/>
              <a:t> </a:t>
            </a:r>
            <a:r>
              <a:rPr lang="en-US" dirty="0" err="1"/>
              <a:t>ilgstoša</a:t>
            </a:r>
            <a:r>
              <a:rPr lang="en-US" dirty="0"/>
              <a:t> </a:t>
            </a:r>
            <a:r>
              <a:rPr lang="en-US" dirty="0" err="1"/>
              <a:t>plaušu</a:t>
            </a:r>
            <a:r>
              <a:rPr lang="en-US" dirty="0"/>
              <a:t> </a:t>
            </a:r>
            <a:r>
              <a:rPr lang="en-US" dirty="0" err="1"/>
              <a:t>mākslīgā</a:t>
            </a:r>
            <a:r>
              <a:rPr lang="en-US" dirty="0"/>
              <a:t> </a:t>
            </a:r>
            <a:r>
              <a:rPr lang="en-US" dirty="0" err="1"/>
              <a:t>ventilācija</a:t>
            </a:r>
            <a:r>
              <a:rPr lang="en-US" dirty="0"/>
              <a:t>.</a:t>
            </a:r>
          </a:p>
          <a:p>
            <a:endParaRPr lang="en-US" dirty="0"/>
          </a:p>
        </p:txBody>
      </p:sp>
      <p:sp>
        <p:nvSpPr>
          <p:cNvPr id="4" name="Footer Placeholder 3"/>
          <p:cNvSpPr>
            <a:spLocks noGrp="1"/>
          </p:cNvSpPr>
          <p:nvPr>
            <p:ph type="ftr" sz="quarter" idx="11"/>
          </p:nvPr>
        </p:nvSpPr>
        <p:spPr/>
        <p:txBody>
          <a:bodyPr/>
          <a:lstStyle/>
          <a:p>
            <a:r>
              <a:rPr lang="en-US" sz="1400" dirty="0" smtClean="0">
                <a:solidFill>
                  <a:schemeClr val="tx1"/>
                </a:solidFill>
              </a:rPr>
              <a:t>http://</a:t>
            </a:r>
            <a:r>
              <a:rPr lang="en-US" sz="1400" dirty="0" err="1" smtClean="0">
                <a:solidFill>
                  <a:schemeClr val="tx1"/>
                </a:solidFill>
              </a:rPr>
              <a:t>www.vmnvd.gov.lv</a:t>
            </a:r>
            <a:r>
              <a:rPr lang="en-US" sz="1400" dirty="0" smtClean="0">
                <a:solidFill>
                  <a:schemeClr val="tx1"/>
                </a:solidFill>
              </a:rPr>
              <a:t>/lv/</a:t>
            </a:r>
            <a:r>
              <a:rPr lang="en-US" sz="1400" dirty="0" err="1" smtClean="0">
                <a:solidFill>
                  <a:schemeClr val="tx1"/>
                </a:solidFill>
              </a:rPr>
              <a:t>veselibas-aprupes-pakalpojumi</a:t>
            </a:r>
            <a:r>
              <a:rPr lang="en-US" sz="1400" dirty="0" smtClean="0">
                <a:solidFill>
                  <a:schemeClr val="tx1"/>
                </a:solidFill>
              </a:rPr>
              <a:t>/</a:t>
            </a:r>
            <a:r>
              <a:rPr lang="en-US" sz="1400" dirty="0" err="1" smtClean="0">
                <a:solidFill>
                  <a:schemeClr val="tx1"/>
                </a:solidFill>
              </a:rPr>
              <a:t>gimenes-arsti</a:t>
            </a:r>
            <a:r>
              <a:rPr lang="en-US" sz="1400" dirty="0" smtClean="0">
                <a:solidFill>
                  <a:schemeClr val="tx1"/>
                </a:solidFill>
              </a:rPr>
              <a:t>/</a:t>
            </a:r>
            <a:r>
              <a:rPr lang="en-US" sz="1400" dirty="0" err="1" smtClean="0">
                <a:solidFill>
                  <a:schemeClr val="tx1"/>
                </a:solidFill>
              </a:rPr>
              <a:t>imenes-rsta-mjas-viztes</a:t>
            </a:r>
            <a:endParaRPr lang="en-US" sz="1400" dirty="0">
              <a:solidFill>
                <a:schemeClr val="tx1"/>
              </a:solidFill>
            </a:endParaRPr>
          </a:p>
        </p:txBody>
      </p:sp>
      <p:sp>
        <p:nvSpPr>
          <p:cNvPr id="5" name="Slide Number Placeholder 4"/>
          <p:cNvSpPr>
            <a:spLocks noGrp="1"/>
          </p:cNvSpPr>
          <p:nvPr>
            <p:ph type="sldNum" sz="quarter" idx="12"/>
          </p:nvPr>
        </p:nvSpPr>
        <p:spPr/>
        <p:txBody>
          <a:bodyPr/>
          <a:lstStyle/>
          <a:p>
            <a:fld id="{038A640C-7B5D-2646-A03F-354AE37AB611}" type="slidenum">
              <a:rPr lang="en-US" smtClean="0"/>
              <a:t>62</a:t>
            </a:fld>
            <a:endParaRPr lang="en-US" dirty="0"/>
          </a:p>
        </p:txBody>
      </p:sp>
    </p:spTree>
    <p:extLst>
      <p:ext uri="{BB962C8B-B14F-4D97-AF65-F5344CB8AC3E}">
        <p14:creationId xmlns:p14="http://schemas.microsoft.com/office/powerpoint/2010/main" val="449696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11557"/>
            <a:ext cx="10515600" cy="4351338"/>
          </a:xfrm>
        </p:spPr>
        <p:txBody>
          <a:bodyPr>
            <a:normAutofit/>
          </a:bodyPr>
          <a:lstStyle/>
          <a:p>
            <a:pPr marL="0" indent="0">
              <a:buNone/>
            </a:pPr>
            <a:r>
              <a:rPr lang="lv-LV" sz="3600" i="1" dirty="0"/>
              <a:t>Veselība</a:t>
            </a:r>
            <a:r>
              <a:rPr lang="lv-LV" sz="3600" dirty="0"/>
              <a:t> ir pilnīgas fiziskās, garīgās un sociālās labklājības stāvoklis, nevis tikai slimības vai nespējas neesamība. </a:t>
            </a:r>
            <a:endParaRPr lang="lv-LV" sz="3600" dirty="0" smtClean="0"/>
          </a:p>
          <a:p>
            <a:pPr marL="0" indent="0">
              <a:buNone/>
            </a:pPr>
            <a:r>
              <a:rPr lang="lv-LV" sz="3600" i="1" dirty="0" smtClean="0"/>
              <a:t>Psihiskā </a:t>
            </a:r>
            <a:r>
              <a:rPr lang="lv-LV" sz="3600" i="1" dirty="0"/>
              <a:t>veselība </a:t>
            </a:r>
            <a:r>
              <a:rPr lang="lv-LV" sz="3600" dirty="0"/>
              <a:t>ir labklājības stāvoklis, kurā indivīds realizē savas spējas, tiek galā ar parastajām dzīves situācijām, var strādāt produktīvi un spēj dot ieguldījumu sabiedrībai</a:t>
            </a:r>
            <a:r>
              <a:rPr lang="en-US" sz="3600" dirty="0" smtClean="0">
                <a:effectLst/>
              </a:rPr>
              <a:t> </a:t>
            </a:r>
            <a:endParaRPr lang="en-US" sz="3600" dirty="0"/>
          </a:p>
        </p:txBody>
      </p:sp>
      <p:sp>
        <p:nvSpPr>
          <p:cNvPr id="4" name="Footer Placeholder 3"/>
          <p:cNvSpPr>
            <a:spLocks noGrp="1"/>
          </p:cNvSpPr>
          <p:nvPr>
            <p:ph type="ftr" sz="quarter" idx="11"/>
          </p:nvPr>
        </p:nvSpPr>
        <p:spPr/>
        <p:txBody>
          <a:bodyPr/>
          <a:lstStyle/>
          <a:p>
            <a:r>
              <a:rPr lang="en-US" sz="1800" dirty="0" smtClean="0">
                <a:solidFill>
                  <a:schemeClr val="tx1"/>
                </a:solidFill>
              </a:rPr>
              <a:t>World Health </a:t>
            </a:r>
            <a:r>
              <a:rPr lang="en-US" sz="1800" dirty="0" err="1" smtClean="0">
                <a:solidFill>
                  <a:schemeClr val="tx1"/>
                </a:solidFill>
              </a:rPr>
              <a:t>Oranization</a:t>
            </a:r>
            <a:r>
              <a:rPr lang="en-US" sz="1800" dirty="0" smtClean="0">
                <a:solidFill>
                  <a:schemeClr val="tx1"/>
                </a:solidFill>
              </a:rPr>
              <a:t>. Mental health: strengthening our response, </a:t>
            </a:r>
            <a:endParaRPr lang="en-US" sz="1800" dirty="0">
              <a:solidFill>
                <a:schemeClr val="tx1"/>
              </a:solidFill>
            </a:endParaRPr>
          </a:p>
        </p:txBody>
      </p:sp>
      <p:sp>
        <p:nvSpPr>
          <p:cNvPr id="5" name="Slide Number Placeholder 4"/>
          <p:cNvSpPr>
            <a:spLocks noGrp="1"/>
          </p:cNvSpPr>
          <p:nvPr>
            <p:ph type="sldNum" sz="quarter" idx="12"/>
          </p:nvPr>
        </p:nvSpPr>
        <p:spPr/>
        <p:txBody>
          <a:bodyPr/>
          <a:lstStyle/>
          <a:p>
            <a:fld id="{038A640C-7B5D-2646-A03F-354AE37AB611}" type="slidenum">
              <a:rPr lang="en-US" smtClean="0"/>
              <a:t>45</a:t>
            </a:fld>
            <a:endParaRPr lang="en-US" dirty="0"/>
          </a:p>
        </p:txBody>
      </p:sp>
    </p:spTree>
    <p:extLst>
      <p:ext uri="{BB962C8B-B14F-4D97-AF65-F5344CB8AC3E}">
        <p14:creationId xmlns:p14="http://schemas.microsoft.com/office/powerpoint/2010/main" val="2055820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err="1" smtClean="0"/>
              <a:t>Ģimenes</a:t>
            </a:r>
            <a:r>
              <a:rPr lang="en-US" b="1" dirty="0" smtClean="0"/>
              <a:t> </a:t>
            </a:r>
            <a:r>
              <a:rPr lang="en-US" b="1" dirty="0" err="1" smtClean="0"/>
              <a:t>ārsta</a:t>
            </a:r>
            <a:r>
              <a:rPr lang="en-US" b="1" dirty="0" smtClean="0"/>
              <a:t> </a:t>
            </a:r>
            <a:r>
              <a:rPr lang="en-US" b="1" dirty="0" err="1" smtClean="0"/>
              <a:t>mājas</a:t>
            </a:r>
            <a:r>
              <a:rPr lang="en-US" b="1" dirty="0" smtClean="0"/>
              <a:t> </a:t>
            </a:r>
            <a:r>
              <a:rPr lang="en-US" b="1" dirty="0" err="1" smtClean="0"/>
              <a:t>vizītes</a:t>
            </a:r>
            <a:r>
              <a:rPr lang="en-US" b="1" dirty="0"/>
              <a:t> </a:t>
            </a:r>
            <a:r>
              <a:rPr lang="en-US" b="1" dirty="0" smtClean="0"/>
              <a:t>(2)</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marL="0" indent="0" fontAlgn="base">
              <a:buNone/>
            </a:pPr>
            <a:r>
              <a:rPr lang="en-US" b="1" dirty="0" smtClean="0"/>
              <a:t>Veicot </a:t>
            </a:r>
            <a:r>
              <a:rPr lang="en-US" b="1" dirty="0" err="1" smtClean="0"/>
              <a:t>pacienta</a:t>
            </a:r>
            <a:r>
              <a:rPr lang="en-US" b="1" dirty="0" smtClean="0"/>
              <a:t> </a:t>
            </a:r>
            <a:r>
              <a:rPr lang="en-US" b="1" dirty="0" err="1" smtClean="0"/>
              <a:t>līdzmaksājumu</a:t>
            </a:r>
            <a:r>
              <a:rPr lang="en-US" b="1" dirty="0" smtClean="0"/>
              <a:t> 2,85 EUR </a:t>
            </a:r>
            <a:r>
              <a:rPr lang="en-US" b="1" dirty="0" err="1" smtClean="0"/>
              <a:t>apmērā</a:t>
            </a:r>
            <a:r>
              <a:rPr lang="en-US" b="1" dirty="0" smtClean="0"/>
              <a:t>:</a:t>
            </a:r>
            <a:endParaRPr lang="en-US" dirty="0" smtClean="0"/>
          </a:p>
          <a:p>
            <a:pPr fontAlgn="base"/>
            <a:r>
              <a:rPr lang="en-US" dirty="0" err="1" smtClean="0"/>
              <a:t>pacientiem</a:t>
            </a:r>
            <a:r>
              <a:rPr lang="en-US" dirty="0" smtClean="0"/>
              <a:t>, </a:t>
            </a:r>
            <a:r>
              <a:rPr lang="en-US" dirty="0" err="1" smtClean="0"/>
              <a:t>kuri</a:t>
            </a:r>
            <a:r>
              <a:rPr lang="en-US" dirty="0" smtClean="0"/>
              <a:t> </a:t>
            </a:r>
            <a:r>
              <a:rPr lang="en-US" dirty="0" err="1" smtClean="0"/>
              <a:t>ir</a:t>
            </a:r>
            <a:r>
              <a:rPr lang="en-US" dirty="0" smtClean="0"/>
              <a:t> </a:t>
            </a:r>
            <a:r>
              <a:rPr lang="en-US" dirty="0" err="1" smtClean="0"/>
              <a:t>vecāki</a:t>
            </a:r>
            <a:r>
              <a:rPr lang="en-US" dirty="0" smtClean="0"/>
              <a:t> par 80 </a:t>
            </a:r>
            <a:r>
              <a:rPr lang="en-US" dirty="0" err="1" smtClean="0"/>
              <a:t>gadiem</a:t>
            </a:r>
            <a:r>
              <a:rPr lang="en-US" dirty="0" smtClean="0"/>
              <a:t>;</a:t>
            </a:r>
          </a:p>
          <a:p>
            <a:pPr fontAlgn="base"/>
            <a:r>
              <a:rPr lang="en-US" dirty="0" err="1" smtClean="0"/>
              <a:t>pacientiem</a:t>
            </a:r>
            <a:r>
              <a:rPr lang="en-US" dirty="0" smtClean="0"/>
              <a:t> </a:t>
            </a:r>
            <a:r>
              <a:rPr lang="en-US" dirty="0" err="1" smtClean="0"/>
              <a:t>ar</a:t>
            </a:r>
            <a:r>
              <a:rPr lang="en-US" dirty="0" smtClean="0"/>
              <a:t> </a:t>
            </a:r>
            <a:r>
              <a:rPr lang="en-US" dirty="0" err="1" smtClean="0"/>
              <a:t>gripas</a:t>
            </a:r>
            <a:r>
              <a:rPr lang="en-US" dirty="0" smtClean="0"/>
              <a:t> </a:t>
            </a:r>
            <a:r>
              <a:rPr lang="en-US" dirty="0" err="1" smtClean="0"/>
              <a:t>saslimšanu</a:t>
            </a:r>
            <a:r>
              <a:rPr lang="en-US" dirty="0" smtClean="0"/>
              <a:t> </a:t>
            </a:r>
            <a:r>
              <a:rPr lang="en-US" dirty="0" err="1" smtClean="0"/>
              <a:t>gripas</a:t>
            </a:r>
            <a:r>
              <a:rPr lang="en-US" dirty="0" smtClean="0"/>
              <a:t> </a:t>
            </a:r>
            <a:r>
              <a:rPr lang="en-US" dirty="0" err="1" smtClean="0"/>
              <a:t>epidēmijas</a:t>
            </a:r>
            <a:r>
              <a:rPr lang="en-US" dirty="0" smtClean="0"/>
              <a:t> </a:t>
            </a:r>
            <a:r>
              <a:rPr lang="en-US" dirty="0" err="1" smtClean="0"/>
              <a:t>laikā</a:t>
            </a:r>
            <a:r>
              <a:rPr lang="en-US" dirty="0" smtClean="0"/>
              <a:t>;</a:t>
            </a:r>
          </a:p>
          <a:p>
            <a:pPr fontAlgn="base"/>
            <a:r>
              <a:rPr lang="en-US" dirty="0" smtClean="0"/>
              <a:t>ja </a:t>
            </a:r>
            <a:r>
              <a:rPr lang="en-US" dirty="0" err="1" smtClean="0"/>
              <a:t>ģimenes</a:t>
            </a:r>
            <a:r>
              <a:rPr lang="en-US" dirty="0" smtClean="0"/>
              <a:t> </a:t>
            </a:r>
            <a:r>
              <a:rPr lang="en-US" dirty="0" err="1" smtClean="0"/>
              <a:t>ārsts</a:t>
            </a:r>
            <a:r>
              <a:rPr lang="en-US" dirty="0" smtClean="0"/>
              <a:t> </a:t>
            </a:r>
            <a:r>
              <a:rPr lang="en-US" dirty="0" err="1" smtClean="0"/>
              <a:t>ir</a:t>
            </a:r>
            <a:r>
              <a:rPr lang="en-US" dirty="0" smtClean="0"/>
              <a:t> </a:t>
            </a:r>
            <a:r>
              <a:rPr lang="en-US" dirty="0" err="1" smtClean="0"/>
              <a:t>vienojies</a:t>
            </a:r>
            <a:r>
              <a:rPr lang="en-US" dirty="0" smtClean="0"/>
              <a:t> </a:t>
            </a:r>
            <a:r>
              <a:rPr lang="en-US" dirty="0" err="1" smtClean="0"/>
              <a:t>ar</a:t>
            </a:r>
            <a:r>
              <a:rPr lang="en-US" dirty="0" smtClean="0"/>
              <a:t> </a:t>
            </a:r>
            <a:r>
              <a:rPr lang="en-US" dirty="0" err="1" smtClean="0"/>
              <a:t>pacientu</a:t>
            </a:r>
            <a:r>
              <a:rPr lang="en-US" dirty="0" smtClean="0"/>
              <a:t> par </a:t>
            </a:r>
            <a:r>
              <a:rPr lang="en-US" dirty="0" err="1" smtClean="0"/>
              <a:t>mājas</a:t>
            </a:r>
            <a:r>
              <a:rPr lang="en-US" dirty="0" smtClean="0"/>
              <a:t> </a:t>
            </a:r>
            <a:r>
              <a:rPr lang="en-US" dirty="0" err="1" smtClean="0"/>
              <a:t>vizīti</a:t>
            </a:r>
            <a:r>
              <a:rPr lang="en-US" dirty="0" smtClean="0"/>
              <a:t> </a:t>
            </a:r>
            <a:r>
              <a:rPr lang="en-US" dirty="0" err="1" smtClean="0"/>
              <a:t>pēc</a:t>
            </a:r>
            <a:r>
              <a:rPr lang="en-US" dirty="0" smtClean="0"/>
              <a:t> tam, </a:t>
            </a:r>
            <a:r>
              <a:rPr lang="en-US" dirty="0" err="1" smtClean="0"/>
              <a:t>kad</a:t>
            </a:r>
            <a:r>
              <a:rPr lang="en-US" dirty="0" smtClean="0"/>
              <a:t> </a:t>
            </a:r>
            <a:r>
              <a:rPr lang="en-US" dirty="0" err="1" smtClean="0"/>
              <a:t>izbraukumā</a:t>
            </a:r>
            <a:r>
              <a:rPr lang="en-US" dirty="0" smtClean="0"/>
              <a:t> pie </a:t>
            </a:r>
            <a:r>
              <a:rPr lang="en-US" dirty="0" err="1" smtClean="0"/>
              <a:t>pacienta</a:t>
            </a:r>
            <a:r>
              <a:rPr lang="en-US" dirty="0" smtClean="0"/>
              <a:t> </a:t>
            </a:r>
            <a:r>
              <a:rPr lang="en-US" dirty="0" err="1" smtClean="0"/>
              <a:t>bija</a:t>
            </a:r>
            <a:r>
              <a:rPr lang="en-US" dirty="0" smtClean="0"/>
              <a:t> </a:t>
            </a:r>
            <a:r>
              <a:rPr lang="en-US" dirty="0" err="1" smtClean="0"/>
              <a:t>devusies</a:t>
            </a:r>
            <a:r>
              <a:rPr lang="en-US" dirty="0" smtClean="0"/>
              <a:t> </a:t>
            </a:r>
            <a:r>
              <a:rPr lang="en-US" dirty="0" err="1" smtClean="0"/>
              <a:t>neatliekamās</a:t>
            </a:r>
            <a:r>
              <a:rPr lang="en-US" dirty="0" smtClean="0"/>
              <a:t> </a:t>
            </a:r>
            <a:r>
              <a:rPr lang="en-US" dirty="0" err="1" smtClean="0"/>
              <a:t>medicīniskās</a:t>
            </a:r>
            <a:r>
              <a:rPr lang="en-US" dirty="0" smtClean="0"/>
              <a:t> </a:t>
            </a:r>
            <a:r>
              <a:rPr lang="en-US" dirty="0" err="1" smtClean="0"/>
              <a:t>palīdzības</a:t>
            </a:r>
            <a:r>
              <a:rPr lang="en-US" dirty="0" smtClean="0"/>
              <a:t> </a:t>
            </a:r>
            <a:r>
              <a:rPr lang="en-US" dirty="0" err="1" smtClean="0"/>
              <a:t>brigāde</a:t>
            </a:r>
            <a:r>
              <a:rPr lang="en-US" dirty="0" smtClean="0"/>
              <a:t>;</a:t>
            </a:r>
          </a:p>
          <a:p>
            <a:pPr fontAlgn="base"/>
            <a:r>
              <a:rPr lang="en-US" dirty="0" err="1" smtClean="0"/>
              <a:t>pacientiem</a:t>
            </a:r>
            <a:r>
              <a:rPr lang="en-US" dirty="0" smtClean="0"/>
              <a:t> </a:t>
            </a:r>
            <a:r>
              <a:rPr lang="en-US" dirty="0" err="1" smtClean="0"/>
              <a:t>ar</a:t>
            </a:r>
            <a:r>
              <a:rPr lang="en-US" dirty="0" smtClean="0"/>
              <a:t> </a:t>
            </a:r>
            <a:r>
              <a:rPr lang="en-US" dirty="0" err="1" smtClean="0"/>
              <a:t>psihiskiem</a:t>
            </a:r>
            <a:r>
              <a:rPr lang="en-US" dirty="0" smtClean="0"/>
              <a:t> </a:t>
            </a:r>
            <a:r>
              <a:rPr lang="en-US" dirty="0" err="1" smtClean="0"/>
              <a:t>traucējumiem</a:t>
            </a:r>
            <a:r>
              <a:rPr lang="en-US" dirty="0" smtClean="0"/>
              <a:t> (</a:t>
            </a:r>
            <a:r>
              <a:rPr lang="en-US" dirty="0" err="1" smtClean="0"/>
              <a:t>saskaņā</a:t>
            </a:r>
            <a:r>
              <a:rPr lang="en-US" dirty="0" smtClean="0"/>
              <a:t> </a:t>
            </a:r>
            <a:r>
              <a:rPr lang="en-US" dirty="0" err="1" smtClean="0"/>
              <a:t>ar</a:t>
            </a:r>
            <a:r>
              <a:rPr lang="en-US" dirty="0" smtClean="0"/>
              <a:t> SSK-10 </a:t>
            </a:r>
            <a:r>
              <a:rPr lang="en-US" dirty="0" err="1" smtClean="0"/>
              <a:t>pamata</a:t>
            </a:r>
            <a:r>
              <a:rPr lang="en-US" dirty="0" smtClean="0"/>
              <a:t> </a:t>
            </a:r>
            <a:r>
              <a:rPr lang="en-US" dirty="0" err="1" smtClean="0"/>
              <a:t>diagnozes</a:t>
            </a:r>
            <a:r>
              <a:rPr lang="en-US" dirty="0" smtClean="0"/>
              <a:t> </a:t>
            </a:r>
            <a:r>
              <a:rPr lang="en-US" dirty="0" err="1" smtClean="0"/>
              <a:t>kodi</a:t>
            </a:r>
            <a:r>
              <a:rPr lang="en-US" dirty="0" smtClean="0"/>
              <a:t> F01, F20 un F73).</a:t>
            </a:r>
          </a:p>
          <a:p>
            <a:endParaRPr lang="en-US" dirty="0"/>
          </a:p>
        </p:txBody>
      </p:sp>
      <p:sp>
        <p:nvSpPr>
          <p:cNvPr id="4" name="Footer Placeholder 3"/>
          <p:cNvSpPr>
            <a:spLocks noGrp="1"/>
          </p:cNvSpPr>
          <p:nvPr>
            <p:ph type="ftr" sz="quarter" idx="11"/>
          </p:nvPr>
        </p:nvSpPr>
        <p:spPr/>
        <p:txBody>
          <a:bodyPr/>
          <a:lstStyle/>
          <a:p>
            <a:r>
              <a:rPr lang="en-US" sz="1800" dirty="0" smtClean="0">
                <a:solidFill>
                  <a:schemeClr val="tx1"/>
                </a:solidFill>
              </a:rPr>
              <a:t>http://</a:t>
            </a:r>
            <a:r>
              <a:rPr lang="en-US" sz="1800" dirty="0" err="1" smtClean="0">
                <a:solidFill>
                  <a:schemeClr val="tx1"/>
                </a:solidFill>
              </a:rPr>
              <a:t>www.vmnvd.gov.lv</a:t>
            </a:r>
            <a:r>
              <a:rPr lang="en-US" sz="1800" dirty="0" smtClean="0">
                <a:solidFill>
                  <a:schemeClr val="tx1"/>
                </a:solidFill>
              </a:rPr>
              <a:t>/lv/</a:t>
            </a:r>
            <a:r>
              <a:rPr lang="en-US" sz="1800" dirty="0" err="1" smtClean="0">
                <a:solidFill>
                  <a:schemeClr val="tx1"/>
                </a:solidFill>
              </a:rPr>
              <a:t>veselibas-aprupes-pakalpojumi</a:t>
            </a:r>
            <a:r>
              <a:rPr lang="en-US" sz="1800" dirty="0" smtClean="0">
                <a:solidFill>
                  <a:schemeClr val="tx1"/>
                </a:solidFill>
              </a:rPr>
              <a:t>/</a:t>
            </a:r>
            <a:r>
              <a:rPr lang="en-US" sz="1800" dirty="0" err="1" smtClean="0">
                <a:solidFill>
                  <a:schemeClr val="tx1"/>
                </a:solidFill>
              </a:rPr>
              <a:t>gimenes-arsti</a:t>
            </a:r>
            <a:r>
              <a:rPr lang="en-US" sz="1800" dirty="0" smtClean="0">
                <a:solidFill>
                  <a:schemeClr val="tx1"/>
                </a:solidFill>
              </a:rPr>
              <a:t>/</a:t>
            </a:r>
            <a:r>
              <a:rPr lang="en-US" sz="1800" dirty="0" err="1" smtClean="0">
                <a:solidFill>
                  <a:schemeClr val="tx1"/>
                </a:solidFill>
              </a:rPr>
              <a:t>imenes-rsta-mjas-viztes</a:t>
            </a:r>
            <a:endParaRPr lang="en-US" sz="1800" dirty="0">
              <a:solidFill>
                <a:schemeClr val="tx1"/>
              </a:solidFill>
            </a:endParaRPr>
          </a:p>
        </p:txBody>
      </p:sp>
      <p:sp>
        <p:nvSpPr>
          <p:cNvPr id="5" name="Slide Number Placeholder 4"/>
          <p:cNvSpPr>
            <a:spLocks noGrp="1"/>
          </p:cNvSpPr>
          <p:nvPr>
            <p:ph type="sldNum" sz="quarter" idx="12"/>
          </p:nvPr>
        </p:nvSpPr>
        <p:spPr/>
        <p:txBody>
          <a:bodyPr/>
          <a:lstStyle/>
          <a:p>
            <a:fld id="{038A640C-7B5D-2646-A03F-354AE37AB611}" type="slidenum">
              <a:rPr lang="en-US" smtClean="0"/>
              <a:t>63</a:t>
            </a:fld>
            <a:endParaRPr lang="en-US"/>
          </a:p>
        </p:txBody>
      </p:sp>
    </p:spTree>
    <p:extLst>
      <p:ext uri="{BB962C8B-B14F-4D97-AF65-F5344CB8AC3E}">
        <p14:creationId xmlns:p14="http://schemas.microsoft.com/office/powerpoint/2010/main" val="503239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Tiešās</a:t>
            </a:r>
            <a:r>
              <a:rPr lang="en-US" dirty="0" smtClean="0"/>
              <a:t> </a:t>
            </a:r>
            <a:r>
              <a:rPr lang="en-US" dirty="0" err="1"/>
              <a:t>pieejamības</a:t>
            </a:r>
            <a:r>
              <a:rPr lang="en-US" dirty="0"/>
              <a:t> </a:t>
            </a:r>
            <a:r>
              <a:rPr lang="en-US" dirty="0" err="1" smtClean="0"/>
              <a:t>speciālisti</a:t>
            </a:r>
            <a:r>
              <a:rPr lang="en-US" dirty="0" smtClean="0"/>
              <a:t>- 4.27 EUR </a:t>
            </a:r>
            <a:r>
              <a:rPr lang="en-US" dirty="0" err="1" smtClean="0"/>
              <a:t>apm</a:t>
            </a:r>
            <a:r>
              <a:rPr lang="lv-LV" dirty="0" smtClean="0"/>
              <a:t>ērā</a:t>
            </a:r>
            <a:endParaRPr lang="en-US" dirty="0"/>
          </a:p>
        </p:txBody>
      </p:sp>
      <p:sp>
        <p:nvSpPr>
          <p:cNvPr id="3" name="Content Placeholder 2"/>
          <p:cNvSpPr>
            <a:spLocks noGrp="1"/>
          </p:cNvSpPr>
          <p:nvPr>
            <p:ph idx="1"/>
          </p:nvPr>
        </p:nvSpPr>
        <p:spPr>
          <a:xfrm>
            <a:off x="838200" y="1825624"/>
            <a:ext cx="10669438" cy="4178361"/>
          </a:xfrm>
        </p:spPr>
        <p:txBody>
          <a:bodyPr>
            <a:normAutofit fontScale="77500" lnSpcReduction="20000"/>
          </a:bodyPr>
          <a:lstStyle/>
          <a:p>
            <a:r>
              <a:rPr lang="en-US" b="1" dirty="0" smtClean="0"/>
              <a:t> </a:t>
            </a:r>
            <a:r>
              <a:rPr lang="en-US" sz="3100" b="1" dirty="0" err="1" smtClean="0"/>
              <a:t>Psihiatrs</a:t>
            </a:r>
            <a:r>
              <a:rPr lang="en-US" sz="3100" b="1" dirty="0" smtClean="0"/>
              <a:t> </a:t>
            </a:r>
            <a:r>
              <a:rPr lang="en-US" sz="3100" b="1" dirty="0" err="1"/>
              <a:t>vai</a:t>
            </a:r>
            <a:r>
              <a:rPr lang="en-US" sz="3100" b="1" dirty="0"/>
              <a:t> </a:t>
            </a:r>
            <a:r>
              <a:rPr lang="en-US" sz="3100" b="1" dirty="0" err="1"/>
              <a:t>bērnu</a:t>
            </a:r>
            <a:r>
              <a:rPr lang="en-US" sz="3100" b="1" dirty="0"/>
              <a:t> </a:t>
            </a:r>
            <a:r>
              <a:rPr lang="en-US" sz="3100" b="1" dirty="0" err="1" smtClean="0"/>
              <a:t>psihiatrs</a:t>
            </a:r>
            <a:r>
              <a:rPr lang="en-US" sz="3100" dirty="0" smtClean="0"/>
              <a:t>, </a:t>
            </a:r>
            <a:r>
              <a:rPr lang="en-US" sz="3100" dirty="0"/>
              <a:t>ja persona </a:t>
            </a:r>
            <a:r>
              <a:rPr lang="en-US" sz="3100" dirty="0" err="1"/>
              <a:t>slimo</a:t>
            </a:r>
            <a:r>
              <a:rPr lang="en-US" sz="3100" dirty="0"/>
              <a:t> </a:t>
            </a:r>
            <a:r>
              <a:rPr lang="en-US" sz="3100" dirty="0" err="1"/>
              <a:t>ar</a:t>
            </a:r>
            <a:r>
              <a:rPr lang="en-US" sz="3100" dirty="0"/>
              <a:t> </a:t>
            </a:r>
            <a:r>
              <a:rPr lang="en-US" sz="3100" dirty="0" err="1"/>
              <a:t>psihisku</a:t>
            </a:r>
            <a:r>
              <a:rPr lang="en-US" sz="3100" dirty="0"/>
              <a:t> </a:t>
            </a:r>
            <a:r>
              <a:rPr lang="en-US" sz="3100" dirty="0" err="1" smtClean="0"/>
              <a:t>slimību</a:t>
            </a:r>
            <a:r>
              <a:rPr lang="en-US" sz="3100" dirty="0" smtClean="0"/>
              <a:t>;</a:t>
            </a:r>
            <a:endParaRPr lang="en-US" sz="3100" dirty="0"/>
          </a:p>
          <a:p>
            <a:r>
              <a:rPr lang="en-US" sz="3100" b="1" dirty="0" smtClean="0"/>
              <a:t> </a:t>
            </a:r>
            <a:r>
              <a:rPr lang="en-US" sz="3100" b="1" dirty="0" err="1" smtClean="0"/>
              <a:t>Narkologs</a:t>
            </a:r>
            <a:r>
              <a:rPr lang="en-US" sz="3100" b="1" dirty="0" smtClean="0"/>
              <a:t>, </a:t>
            </a:r>
            <a:r>
              <a:rPr lang="en-US" sz="3100" dirty="0"/>
              <a:t>ja persona </a:t>
            </a:r>
            <a:r>
              <a:rPr lang="en-US" sz="3100" dirty="0" err="1"/>
              <a:t>slimo</a:t>
            </a:r>
            <a:r>
              <a:rPr lang="en-US" sz="3100" dirty="0"/>
              <a:t> </a:t>
            </a:r>
            <a:r>
              <a:rPr lang="en-US" sz="3100" dirty="0" err="1"/>
              <a:t>ar</a:t>
            </a:r>
            <a:r>
              <a:rPr lang="en-US" sz="3100" dirty="0"/>
              <a:t> </a:t>
            </a:r>
            <a:r>
              <a:rPr lang="en-US" sz="3100" dirty="0" err="1"/>
              <a:t>alkohola</a:t>
            </a:r>
            <a:r>
              <a:rPr lang="en-US" sz="3100" dirty="0"/>
              <a:t>, </a:t>
            </a:r>
            <a:r>
              <a:rPr lang="en-US" sz="3100" dirty="0" err="1"/>
              <a:t>narkotisko</a:t>
            </a:r>
            <a:r>
              <a:rPr lang="en-US" sz="3100" dirty="0"/>
              <a:t> </a:t>
            </a:r>
            <a:r>
              <a:rPr lang="en-US" sz="3100" dirty="0" err="1"/>
              <a:t>vai</a:t>
            </a:r>
            <a:r>
              <a:rPr lang="en-US" sz="3100" dirty="0"/>
              <a:t> </a:t>
            </a:r>
            <a:r>
              <a:rPr lang="en-US" sz="3100" dirty="0" err="1"/>
              <a:t>psihotropo</a:t>
            </a:r>
            <a:r>
              <a:rPr lang="en-US" sz="3100" dirty="0"/>
              <a:t> </a:t>
            </a:r>
            <a:r>
              <a:rPr lang="en-US" sz="3100" dirty="0" err="1"/>
              <a:t>vielu</a:t>
            </a:r>
            <a:r>
              <a:rPr lang="en-US" sz="3100" dirty="0"/>
              <a:t> </a:t>
            </a:r>
            <a:r>
              <a:rPr lang="en-US" sz="3100" dirty="0" err="1" smtClean="0"/>
              <a:t>atkarību</a:t>
            </a:r>
            <a:r>
              <a:rPr lang="en-US" sz="3100" dirty="0" smtClean="0"/>
              <a:t>;</a:t>
            </a:r>
            <a:endParaRPr lang="en-US" sz="3100" dirty="0"/>
          </a:p>
          <a:p>
            <a:r>
              <a:rPr lang="en-US" sz="3100" dirty="0" smtClean="0"/>
              <a:t> </a:t>
            </a:r>
            <a:r>
              <a:rPr lang="en-US" sz="3100" dirty="0" err="1" smtClean="0"/>
              <a:t>pneimonologs</a:t>
            </a:r>
            <a:r>
              <a:rPr lang="en-US" sz="3100" dirty="0" smtClean="0"/>
              <a:t>, </a:t>
            </a:r>
            <a:r>
              <a:rPr lang="en-US" sz="3100" dirty="0"/>
              <a:t>ja persona </a:t>
            </a:r>
            <a:r>
              <a:rPr lang="en-US" sz="3100" dirty="0" err="1"/>
              <a:t>slimo</a:t>
            </a:r>
            <a:r>
              <a:rPr lang="en-US" sz="3100" dirty="0"/>
              <a:t> </a:t>
            </a:r>
            <a:r>
              <a:rPr lang="en-US" sz="3100" dirty="0" err="1"/>
              <a:t>ar</a:t>
            </a:r>
            <a:r>
              <a:rPr lang="en-US" sz="3100" dirty="0"/>
              <a:t> </a:t>
            </a:r>
            <a:r>
              <a:rPr lang="en-US" sz="3100" dirty="0" err="1" smtClean="0"/>
              <a:t>tuberkulozi</a:t>
            </a:r>
            <a:r>
              <a:rPr lang="en-US" sz="3100" dirty="0" smtClean="0"/>
              <a:t>;</a:t>
            </a:r>
            <a:endParaRPr lang="en-US" sz="3100" dirty="0"/>
          </a:p>
          <a:p>
            <a:r>
              <a:rPr lang="en-US" sz="3100" dirty="0" smtClean="0"/>
              <a:t> </a:t>
            </a:r>
            <a:r>
              <a:rPr lang="en-US" sz="3100" dirty="0" err="1" smtClean="0"/>
              <a:t>dermatovenerologs</a:t>
            </a:r>
            <a:r>
              <a:rPr lang="en-US" sz="3100" dirty="0" smtClean="0"/>
              <a:t>, </a:t>
            </a:r>
            <a:r>
              <a:rPr lang="en-US" sz="3100" dirty="0"/>
              <a:t>ja persona </a:t>
            </a:r>
            <a:r>
              <a:rPr lang="en-US" sz="3100" dirty="0" err="1"/>
              <a:t>slimo</a:t>
            </a:r>
            <a:r>
              <a:rPr lang="en-US" sz="3100" dirty="0"/>
              <a:t> </a:t>
            </a:r>
            <a:r>
              <a:rPr lang="en-US" sz="3100" dirty="0" err="1"/>
              <a:t>ar</a:t>
            </a:r>
            <a:r>
              <a:rPr lang="en-US" sz="3100" dirty="0"/>
              <a:t> </a:t>
            </a:r>
            <a:r>
              <a:rPr lang="en-US" sz="3100" dirty="0" err="1"/>
              <a:t>seksuāli</a:t>
            </a:r>
            <a:r>
              <a:rPr lang="en-US" sz="3100" dirty="0"/>
              <a:t> </a:t>
            </a:r>
            <a:r>
              <a:rPr lang="en-US" sz="3100" dirty="0" err="1"/>
              <a:t>transmisīvu</a:t>
            </a:r>
            <a:r>
              <a:rPr lang="en-US" sz="3100" dirty="0"/>
              <a:t> </a:t>
            </a:r>
            <a:r>
              <a:rPr lang="en-US" sz="3100" dirty="0" err="1" smtClean="0"/>
              <a:t>slimību</a:t>
            </a:r>
            <a:r>
              <a:rPr lang="en-US" sz="3100" dirty="0" smtClean="0"/>
              <a:t>;</a:t>
            </a:r>
            <a:endParaRPr lang="en-US" sz="3100" dirty="0"/>
          </a:p>
          <a:p>
            <a:r>
              <a:rPr lang="en-US" sz="3100" dirty="0" err="1" smtClean="0"/>
              <a:t>endokrinologs</a:t>
            </a:r>
            <a:r>
              <a:rPr lang="en-US" sz="3100" dirty="0" smtClean="0"/>
              <a:t>, </a:t>
            </a:r>
            <a:r>
              <a:rPr lang="en-US" sz="3100" dirty="0"/>
              <a:t>ja persona </a:t>
            </a:r>
            <a:r>
              <a:rPr lang="en-US" sz="3100" dirty="0" err="1"/>
              <a:t>slimo</a:t>
            </a:r>
            <a:r>
              <a:rPr lang="en-US" sz="3100" dirty="0"/>
              <a:t> </a:t>
            </a:r>
            <a:r>
              <a:rPr lang="en-US" sz="3100" dirty="0" err="1"/>
              <a:t>ar</a:t>
            </a:r>
            <a:r>
              <a:rPr lang="en-US" sz="3100" dirty="0"/>
              <a:t> </a:t>
            </a:r>
            <a:r>
              <a:rPr lang="en-US" sz="3100" dirty="0" err="1"/>
              <a:t>cukura</a:t>
            </a:r>
            <a:r>
              <a:rPr lang="en-US" sz="3100" dirty="0"/>
              <a:t> </a:t>
            </a:r>
            <a:r>
              <a:rPr lang="en-US" sz="3100" dirty="0" err="1" smtClean="0"/>
              <a:t>diabētu</a:t>
            </a:r>
            <a:r>
              <a:rPr lang="en-US" sz="3100" dirty="0" smtClean="0"/>
              <a:t>;</a:t>
            </a:r>
            <a:endParaRPr lang="en-US" sz="3100" dirty="0"/>
          </a:p>
          <a:p>
            <a:r>
              <a:rPr lang="en-US" sz="3100" dirty="0" err="1" smtClean="0"/>
              <a:t>onkologs</a:t>
            </a:r>
            <a:r>
              <a:rPr lang="en-US" sz="3100" dirty="0" smtClean="0"/>
              <a:t>, </a:t>
            </a:r>
            <a:r>
              <a:rPr lang="en-US" sz="3100" dirty="0" err="1" smtClean="0"/>
              <a:t>onkologs</a:t>
            </a:r>
            <a:r>
              <a:rPr lang="en-US" sz="3100" dirty="0" smtClean="0"/>
              <a:t> </a:t>
            </a:r>
            <a:r>
              <a:rPr lang="en-US" sz="3100" dirty="0" err="1" smtClean="0"/>
              <a:t>ķīmijterapeits</a:t>
            </a:r>
            <a:r>
              <a:rPr lang="en-US" sz="3100" dirty="0" smtClean="0"/>
              <a:t>, </a:t>
            </a:r>
            <a:r>
              <a:rPr lang="en-US" sz="3100" dirty="0"/>
              <a:t>ja persona </a:t>
            </a:r>
            <a:r>
              <a:rPr lang="en-US" sz="3100" dirty="0" err="1"/>
              <a:t>slimo</a:t>
            </a:r>
            <a:r>
              <a:rPr lang="en-US" sz="3100" dirty="0"/>
              <a:t> </a:t>
            </a:r>
            <a:r>
              <a:rPr lang="en-US" sz="3100" dirty="0" err="1"/>
              <a:t>ar</a:t>
            </a:r>
            <a:r>
              <a:rPr lang="en-US" sz="3100" dirty="0"/>
              <a:t> </a:t>
            </a:r>
            <a:r>
              <a:rPr lang="en-US" sz="3100" dirty="0" err="1"/>
              <a:t>onkoloģisku</a:t>
            </a:r>
            <a:r>
              <a:rPr lang="en-US" sz="3100" dirty="0"/>
              <a:t> </a:t>
            </a:r>
            <a:r>
              <a:rPr lang="en-US" sz="3100" dirty="0" err="1" smtClean="0"/>
              <a:t>slimību</a:t>
            </a:r>
            <a:r>
              <a:rPr lang="en-US" sz="3100" dirty="0" smtClean="0"/>
              <a:t>;</a:t>
            </a:r>
            <a:endParaRPr lang="en-US" sz="3100" dirty="0"/>
          </a:p>
          <a:p>
            <a:r>
              <a:rPr lang="en-US" sz="3100" dirty="0" err="1" smtClean="0"/>
              <a:t>Ginekologs</a:t>
            </a:r>
            <a:r>
              <a:rPr lang="en-US" sz="3100" dirty="0" smtClean="0"/>
              <a:t>;</a:t>
            </a:r>
            <a:endParaRPr lang="en-US" sz="3100" dirty="0"/>
          </a:p>
          <a:p>
            <a:r>
              <a:rPr lang="en-US" sz="3100" dirty="0" err="1" smtClean="0"/>
              <a:t>Oftalmologs</a:t>
            </a:r>
            <a:r>
              <a:rPr lang="en-US" sz="3100" dirty="0" smtClean="0"/>
              <a:t>;</a:t>
            </a:r>
            <a:endParaRPr lang="en-US" sz="3100" dirty="0"/>
          </a:p>
          <a:p>
            <a:r>
              <a:rPr lang="en-US" sz="3100" dirty="0" err="1" smtClean="0"/>
              <a:t>Pediatrs</a:t>
            </a:r>
            <a:r>
              <a:rPr lang="en-US" sz="3100" dirty="0" smtClean="0"/>
              <a:t>;</a:t>
            </a:r>
            <a:endParaRPr lang="en-US" sz="3100" dirty="0"/>
          </a:p>
          <a:p>
            <a:r>
              <a:rPr lang="en-US" sz="3100" dirty="0" err="1" smtClean="0"/>
              <a:t>infektologs</a:t>
            </a:r>
            <a:r>
              <a:rPr lang="en-US" sz="3100" dirty="0" smtClean="0"/>
              <a:t>,  </a:t>
            </a:r>
            <a:r>
              <a:rPr lang="en-US" sz="3100" dirty="0"/>
              <a:t>ja persona </a:t>
            </a:r>
            <a:r>
              <a:rPr lang="en-US" sz="3100" dirty="0" err="1"/>
              <a:t>slimo</a:t>
            </a:r>
            <a:r>
              <a:rPr lang="en-US" sz="3100" dirty="0"/>
              <a:t> </a:t>
            </a:r>
            <a:r>
              <a:rPr lang="en-US" sz="3100" dirty="0" err="1"/>
              <a:t>ar</a:t>
            </a:r>
            <a:r>
              <a:rPr lang="en-US" sz="3100" dirty="0"/>
              <a:t> </a:t>
            </a:r>
            <a:r>
              <a:rPr lang="en-US" sz="3100" dirty="0" err="1"/>
              <a:t>cilvēka</a:t>
            </a:r>
            <a:r>
              <a:rPr lang="en-US" sz="3100" dirty="0"/>
              <a:t> </a:t>
            </a:r>
            <a:r>
              <a:rPr lang="en-US" sz="3100" dirty="0" err="1"/>
              <a:t>imūndeficīta</a:t>
            </a:r>
            <a:r>
              <a:rPr lang="en-US" sz="3100" dirty="0"/>
              <a:t> </a:t>
            </a:r>
            <a:r>
              <a:rPr lang="en-US" sz="3100" dirty="0" err="1"/>
              <a:t>vīrusa</a:t>
            </a:r>
            <a:r>
              <a:rPr lang="en-US" sz="3100" dirty="0"/>
              <a:t> (</a:t>
            </a:r>
            <a:r>
              <a:rPr lang="en-US" sz="3100" dirty="0" err="1"/>
              <a:t>turpmāk</a:t>
            </a:r>
            <a:r>
              <a:rPr lang="en-US" sz="3100" dirty="0"/>
              <a:t> – HIV) </a:t>
            </a:r>
            <a:r>
              <a:rPr lang="en-US" sz="3100" dirty="0" err="1" smtClean="0"/>
              <a:t>infekciju</a:t>
            </a:r>
            <a:r>
              <a:rPr lang="en-US" sz="3100" dirty="0"/>
              <a:t>;</a:t>
            </a:r>
          </a:p>
        </p:txBody>
      </p:sp>
      <p:sp>
        <p:nvSpPr>
          <p:cNvPr id="4" name="Footer Placeholder 3"/>
          <p:cNvSpPr>
            <a:spLocks noGrp="1"/>
          </p:cNvSpPr>
          <p:nvPr>
            <p:ph type="ftr" sz="quarter" idx="11"/>
          </p:nvPr>
        </p:nvSpPr>
        <p:spPr/>
        <p:txBody>
          <a:bodyPr/>
          <a:lstStyle/>
          <a:p>
            <a:r>
              <a:rPr lang="en-US" sz="1600" dirty="0" smtClean="0">
                <a:solidFill>
                  <a:schemeClr val="tx1"/>
                </a:solidFill>
              </a:rPr>
              <a:t>http://</a:t>
            </a:r>
            <a:r>
              <a:rPr lang="en-US" sz="1600" dirty="0" err="1" smtClean="0">
                <a:solidFill>
                  <a:schemeClr val="tx1"/>
                </a:solidFill>
              </a:rPr>
              <a:t>www.vmnvd.gov.lv</a:t>
            </a:r>
            <a:r>
              <a:rPr lang="en-US" sz="1600" dirty="0" smtClean="0">
                <a:solidFill>
                  <a:schemeClr val="tx1"/>
                </a:solidFill>
              </a:rPr>
              <a:t>/</a:t>
            </a:r>
            <a:endParaRPr lang="en-US" sz="1600" dirty="0">
              <a:solidFill>
                <a:schemeClr val="tx1"/>
              </a:solidFill>
            </a:endParaRPr>
          </a:p>
        </p:txBody>
      </p:sp>
      <p:sp>
        <p:nvSpPr>
          <p:cNvPr id="5" name="Slide Number Placeholder 4"/>
          <p:cNvSpPr>
            <a:spLocks noGrp="1"/>
          </p:cNvSpPr>
          <p:nvPr>
            <p:ph type="sldNum" sz="quarter" idx="12"/>
          </p:nvPr>
        </p:nvSpPr>
        <p:spPr/>
        <p:txBody>
          <a:bodyPr/>
          <a:lstStyle/>
          <a:p>
            <a:fld id="{038A640C-7B5D-2646-A03F-354AE37AB611}" type="slidenum">
              <a:rPr lang="en-US" smtClean="0"/>
              <a:t>64</a:t>
            </a:fld>
            <a:endParaRPr lang="en-US"/>
          </a:p>
        </p:txBody>
      </p:sp>
    </p:spTree>
    <p:extLst>
      <p:ext uri="{BB962C8B-B14F-4D97-AF65-F5344CB8AC3E}">
        <p14:creationId xmlns:p14="http://schemas.microsoft.com/office/powerpoint/2010/main" val="1593297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Psihiatrisk</a:t>
            </a:r>
            <a:r>
              <a:rPr lang="lv-LV" dirty="0" err="1" smtClean="0"/>
              <a:t>ā</a:t>
            </a:r>
            <a:r>
              <a:rPr lang="lv-LV" dirty="0" smtClean="0"/>
              <a:t> palīdzība (1)</a:t>
            </a:r>
            <a:endParaRPr lang="en-US" dirty="0"/>
          </a:p>
        </p:txBody>
      </p:sp>
      <p:sp>
        <p:nvSpPr>
          <p:cNvPr id="3" name="Content Placeholder 2"/>
          <p:cNvSpPr>
            <a:spLocks noGrp="1"/>
          </p:cNvSpPr>
          <p:nvPr>
            <p:ph idx="1"/>
          </p:nvPr>
        </p:nvSpPr>
        <p:spPr/>
        <p:txBody>
          <a:bodyPr>
            <a:noAutofit/>
          </a:bodyPr>
          <a:lstStyle/>
          <a:p>
            <a:pPr marL="342900" indent="-342900">
              <a:buFont typeface="Arial" charset="0"/>
              <a:buChar char="•"/>
            </a:pPr>
            <a:r>
              <a:rPr lang="en-US" sz="3200" dirty="0" err="1"/>
              <a:t>Personām</a:t>
            </a:r>
            <a:r>
              <a:rPr lang="en-US" sz="3200" dirty="0"/>
              <a:t> </a:t>
            </a:r>
            <a:r>
              <a:rPr lang="en-US" sz="3200" dirty="0" err="1"/>
              <a:t>ar</a:t>
            </a:r>
            <a:r>
              <a:rPr lang="en-US" sz="3200" dirty="0"/>
              <a:t> </a:t>
            </a:r>
            <a:r>
              <a:rPr lang="en-US" sz="3200" dirty="0" err="1"/>
              <a:t>psihiskās</a:t>
            </a:r>
            <a:r>
              <a:rPr lang="en-US" sz="3200" dirty="0"/>
              <a:t> </a:t>
            </a:r>
            <a:r>
              <a:rPr lang="en-US" sz="3200" dirty="0" err="1"/>
              <a:t>veselības</a:t>
            </a:r>
            <a:r>
              <a:rPr lang="en-US" sz="3200" dirty="0"/>
              <a:t> </a:t>
            </a:r>
            <a:r>
              <a:rPr lang="en-US" sz="3200" dirty="0" err="1"/>
              <a:t>traucējumiem</a:t>
            </a:r>
            <a:r>
              <a:rPr lang="en-US" sz="3200" dirty="0"/>
              <a:t> </a:t>
            </a:r>
            <a:r>
              <a:rPr lang="en-US" sz="3200" dirty="0" err="1"/>
              <a:t>ir</a:t>
            </a:r>
            <a:r>
              <a:rPr lang="en-US" sz="3200" dirty="0"/>
              <a:t> </a:t>
            </a:r>
            <a:r>
              <a:rPr lang="en-US" sz="3200" dirty="0" err="1"/>
              <a:t>tiesības</a:t>
            </a:r>
            <a:r>
              <a:rPr lang="en-US" sz="3200" dirty="0"/>
              <a:t> </a:t>
            </a:r>
            <a:r>
              <a:rPr lang="en-US" sz="3200" dirty="0" err="1" smtClean="0"/>
              <a:t>san</a:t>
            </a:r>
            <a:r>
              <a:rPr lang="en-US" sz="3200" dirty="0" err="1"/>
              <a:t>̧emt</a:t>
            </a:r>
            <a:r>
              <a:rPr lang="en-US" sz="3200" dirty="0"/>
              <a:t> </a:t>
            </a:r>
            <a:r>
              <a:rPr lang="en-US" sz="3200" dirty="0" err="1"/>
              <a:t>medicīnisko</a:t>
            </a:r>
            <a:r>
              <a:rPr lang="en-US" sz="3200" dirty="0"/>
              <a:t> </a:t>
            </a:r>
            <a:r>
              <a:rPr lang="en-US" sz="3200" dirty="0" err="1"/>
              <a:t>palīdzību</a:t>
            </a:r>
            <a:r>
              <a:rPr lang="en-US" sz="3200" dirty="0"/>
              <a:t> un </a:t>
            </a:r>
            <a:r>
              <a:rPr lang="en-US" sz="3200" dirty="0" err="1"/>
              <a:t>aprūpi</a:t>
            </a:r>
            <a:r>
              <a:rPr lang="en-US" sz="3200" dirty="0"/>
              <a:t> </a:t>
            </a:r>
            <a:r>
              <a:rPr lang="en-US" sz="3200" dirty="0" err="1"/>
              <a:t>tāda</a:t>
            </a:r>
            <a:r>
              <a:rPr lang="en-US" sz="3200" dirty="0"/>
              <a:t>̄ </a:t>
            </a:r>
            <a:r>
              <a:rPr lang="en-US" sz="3200" dirty="0" err="1"/>
              <a:t>kvalitāte</a:t>
            </a:r>
            <a:r>
              <a:rPr lang="en-US" sz="3200" dirty="0"/>
              <a:t>̄, </a:t>
            </a:r>
            <a:r>
              <a:rPr lang="en-US" sz="3200" dirty="0" err="1"/>
              <a:t>kāda</a:t>
            </a:r>
            <a:r>
              <a:rPr lang="en-US" sz="3200" dirty="0"/>
              <a:t> </a:t>
            </a:r>
            <a:r>
              <a:rPr lang="en-US" sz="3200" dirty="0" err="1" smtClean="0"/>
              <a:t>atbilst</a:t>
            </a:r>
            <a:r>
              <a:rPr lang="en-US" sz="3200" dirty="0" smtClean="0"/>
              <a:t> </a:t>
            </a:r>
            <a:r>
              <a:rPr lang="en-US" sz="3200" dirty="0" err="1"/>
              <a:t>pieņemtajiem</a:t>
            </a:r>
            <a:r>
              <a:rPr lang="en-US" sz="3200" dirty="0"/>
              <a:t> </a:t>
            </a:r>
            <a:r>
              <a:rPr lang="en-US" sz="3200" dirty="0" err="1"/>
              <a:t>vispārējās</a:t>
            </a:r>
            <a:r>
              <a:rPr lang="en-US" sz="3200" dirty="0"/>
              <a:t> </a:t>
            </a:r>
            <a:r>
              <a:rPr lang="en-US" sz="3200" dirty="0" err="1"/>
              <a:t>medicīnas</a:t>
            </a:r>
            <a:r>
              <a:rPr lang="en-US" sz="3200" dirty="0"/>
              <a:t> </a:t>
            </a:r>
            <a:r>
              <a:rPr lang="en-US" sz="3200" dirty="0" err="1"/>
              <a:t>standartiem</a:t>
            </a:r>
            <a:r>
              <a:rPr lang="en-US" sz="3200" dirty="0"/>
              <a:t>. </a:t>
            </a:r>
            <a:endParaRPr lang="en-US" sz="3200" dirty="0" smtClean="0">
              <a:solidFill>
                <a:prstClr val="black"/>
              </a:solidFill>
              <a:cs typeface="Times New Roman" panose="02020603050405020304" pitchFamily="18" charset="0"/>
            </a:endParaRPr>
          </a:p>
          <a:p>
            <a:pPr marL="342900" lvl="0" indent="-342900">
              <a:buFont typeface="Arial" charset="0"/>
              <a:buChar char="•"/>
            </a:pPr>
            <a:r>
              <a:rPr lang="en-US" sz="3200" dirty="0" smtClean="0">
                <a:solidFill>
                  <a:prstClr val="black"/>
                </a:solidFill>
                <a:cs typeface="Times New Roman" panose="02020603050405020304" pitchFamily="18" charset="0"/>
              </a:rPr>
              <a:t>Pacienti </a:t>
            </a:r>
            <a:r>
              <a:rPr lang="lv-LV" sz="3200" dirty="0">
                <a:solidFill>
                  <a:prstClr val="black"/>
                </a:solidFill>
                <a:cs typeface="Times New Roman" panose="02020603050405020304" pitchFamily="18" charset="0"/>
              </a:rPr>
              <a:t>psihiatriskā </a:t>
            </a:r>
            <a:r>
              <a:rPr lang="en-US" sz="3200" dirty="0" err="1">
                <a:solidFill>
                  <a:prstClr val="black"/>
                </a:solidFill>
                <a:cs typeface="Times New Roman" panose="02020603050405020304" pitchFamily="18" charset="0"/>
              </a:rPr>
              <a:t>slimnīcā</a:t>
            </a:r>
            <a:r>
              <a:rPr lang="en-US" sz="3200" dirty="0">
                <a:solidFill>
                  <a:prstClr val="black"/>
                </a:solidFill>
                <a:cs typeface="Times New Roman" panose="02020603050405020304" pitchFamily="18" charset="0"/>
              </a:rPr>
              <a:t> </a:t>
            </a:r>
            <a:r>
              <a:rPr lang="en-US" sz="3200" dirty="0" err="1">
                <a:solidFill>
                  <a:prstClr val="black"/>
                </a:solidFill>
                <a:cs typeface="Times New Roman" panose="02020603050405020304" pitchFamily="18" charset="0"/>
              </a:rPr>
              <a:t>ārstējas</a:t>
            </a:r>
            <a:r>
              <a:rPr lang="en-US" sz="3200" dirty="0">
                <a:solidFill>
                  <a:prstClr val="black"/>
                </a:solidFill>
                <a:cs typeface="Times New Roman" panose="02020603050405020304" pitchFamily="18" charset="0"/>
              </a:rPr>
              <a:t> </a:t>
            </a:r>
            <a:r>
              <a:rPr lang="en-US" sz="3200" b="1" dirty="0" err="1">
                <a:solidFill>
                  <a:prstClr val="black"/>
                </a:solidFill>
                <a:cs typeface="Times New Roman" panose="02020603050405020304" pitchFamily="18" charset="0"/>
              </a:rPr>
              <a:t>brīvprātīgi</a:t>
            </a:r>
            <a:r>
              <a:rPr lang="en-US" sz="3200" b="1" dirty="0">
                <a:solidFill>
                  <a:prstClr val="black"/>
                </a:solidFill>
                <a:cs typeface="Times New Roman" panose="02020603050405020304" pitchFamily="18" charset="0"/>
              </a:rPr>
              <a:t>. </a:t>
            </a:r>
            <a:r>
              <a:rPr lang="en-US" sz="3200" dirty="0" err="1">
                <a:solidFill>
                  <a:prstClr val="black"/>
                </a:solidFill>
                <a:cs typeface="Times New Roman" panose="02020603050405020304" pitchFamily="18" charset="0"/>
              </a:rPr>
              <a:t>Ārstēšanās</a:t>
            </a:r>
            <a:r>
              <a:rPr lang="en-US" sz="3200" dirty="0">
                <a:solidFill>
                  <a:prstClr val="black"/>
                </a:solidFill>
                <a:cs typeface="Times New Roman" panose="02020603050405020304" pitchFamily="18" charset="0"/>
              </a:rPr>
              <a:t> pie </a:t>
            </a:r>
            <a:r>
              <a:rPr lang="en-US" sz="3200" dirty="0" err="1">
                <a:solidFill>
                  <a:prstClr val="black"/>
                </a:solidFill>
                <a:cs typeface="Times New Roman" panose="02020603050405020304" pitchFamily="18" charset="0"/>
              </a:rPr>
              <a:t>psihiatra</a:t>
            </a:r>
            <a:r>
              <a:rPr lang="en-US" sz="3200" dirty="0">
                <a:solidFill>
                  <a:prstClr val="black"/>
                </a:solidFill>
                <a:cs typeface="Times New Roman" panose="02020603050405020304" pitchFamily="18" charset="0"/>
              </a:rPr>
              <a:t> </a:t>
            </a:r>
            <a:r>
              <a:rPr lang="en-US" sz="3200" dirty="0" err="1">
                <a:solidFill>
                  <a:prstClr val="black"/>
                </a:solidFill>
                <a:cs typeface="Times New Roman" panose="02020603050405020304" pitchFamily="18" charset="0"/>
              </a:rPr>
              <a:t>ambulatori</a:t>
            </a:r>
            <a:r>
              <a:rPr lang="en-US" sz="3200" dirty="0">
                <a:solidFill>
                  <a:prstClr val="black"/>
                </a:solidFill>
                <a:cs typeface="Times New Roman" panose="02020603050405020304" pitchFamily="18" charset="0"/>
              </a:rPr>
              <a:t> </a:t>
            </a:r>
            <a:r>
              <a:rPr lang="en-US" sz="3200" dirty="0" err="1">
                <a:solidFill>
                  <a:prstClr val="black"/>
                </a:solidFill>
                <a:cs typeface="Times New Roman" panose="02020603050405020304" pitchFamily="18" charset="0"/>
              </a:rPr>
              <a:t>nevar</a:t>
            </a:r>
            <a:r>
              <a:rPr lang="en-US" sz="3200" dirty="0">
                <a:solidFill>
                  <a:prstClr val="black"/>
                </a:solidFill>
                <a:cs typeface="Times New Roman" panose="02020603050405020304" pitchFamily="18" charset="0"/>
              </a:rPr>
              <a:t> </a:t>
            </a:r>
            <a:r>
              <a:rPr lang="en-US" sz="3200" dirty="0" err="1">
                <a:solidFill>
                  <a:prstClr val="black"/>
                </a:solidFill>
                <a:cs typeface="Times New Roman" panose="02020603050405020304" pitchFamily="18" charset="0"/>
              </a:rPr>
              <a:t>būt</a:t>
            </a:r>
            <a:r>
              <a:rPr lang="en-US" sz="3200" dirty="0">
                <a:solidFill>
                  <a:prstClr val="black"/>
                </a:solidFill>
                <a:cs typeface="Times New Roman" panose="02020603050405020304" pitchFamily="18" charset="0"/>
              </a:rPr>
              <a:t> par </a:t>
            </a:r>
            <a:r>
              <a:rPr lang="en-US" sz="3200" dirty="0" err="1">
                <a:solidFill>
                  <a:prstClr val="black"/>
                </a:solidFill>
                <a:cs typeface="Times New Roman" panose="02020603050405020304" pitchFamily="18" charset="0"/>
              </a:rPr>
              <a:t>pamatu</a:t>
            </a:r>
            <a:r>
              <a:rPr lang="en-US" sz="3200" dirty="0">
                <a:solidFill>
                  <a:prstClr val="black"/>
                </a:solidFill>
                <a:cs typeface="Times New Roman" panose="02020603050405020304" pitchFamily="18" charset="0"/>
              </a:rPr>
              <a:t>, </a:t>
            </a:r>
            <a:r>
              <a:rPr lang="en-US" sz="3200" dirty="0" err="1">
                <a:solidFill>
                  <a:prstClr val="black"/>
                </a:solidFill>
                <a:cs typeface="Times New Roman" panose="02020603050405020304" pitchFamily="18" charset="0"/>
              </a:rPr>
              <a:t>lai</a:t>
            </a:r>
            <a:r>
              <a:rPr lang="en-US" sz="3200" dirty="0">
                <a:solidFill>
                  <a:prstClr val="black"/>
                </a:solidFill>
                <a:cs typeface="Times New Roman" panose="02020603050405020304" pitchFamily="18" charset="0"/>
              </a:rPr>
              <a:t> </a:t>
            </a:r>
            <a:r>
              <a:rPr lang="en-US" sz="3200" dirty="0" err="1">
                <a:solidFill>
                  <a:prstClr val="black"/>
                </a:solidFill>
                <a:cs typeface="Times New Roman" panose="02020603050405020304" pitchFamily="18" charset="0"/>
              </a:rPr>
              <a:t>ievietotu</a:t>
            </a:r>
            <a:r>
              <a:rPr lang="en-US" sz="3200" dirty="0">
                <a:solidFill>
                  <a:prstClr val="black"/>
                </a:solidFill>
                <a:cs typeface="Times New Roman" panose="02020603050405020304" pitchFamily="18" charset="0"/>
              </a:rPr>
              <a:t> </a:t>
            </a:r>
            <a:r>
              <a:rPr lang="en-US" sz="3200" dirty="0" err="1" smtClean="0">
                <a:solidFill>
                  <a:prstClr val="black"/>
                </a:solidFill>
                <a:cs typeface="Times New Roman" panose="02020603050405020304" pitchFamily="18" charset="0"/>
              </a:rPr>
              <a:t>slimnīcā</a:t>
            </a:r>
            <a:endParaRPr lang="ru-RU" sz="32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881439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629" y="192597"/>
            <a:ext cx="10515600" cy="1325563"/>
          </a:xfrm>
        </p:spPr>
        <p:txBody>
          <a:bodyPr/>
          <a:lstStyle/>
          <a:p>
            <a:r>
              <a:rPr lang="en-US" dirty="0" smtClean="0"/>
              <a:t>Psihiatrisk</a:t>
            </a:r>
            <a:r>
              <a:rPr lang="lv-LV" dirty="0" err="1" smtClean="0"/>
              <a:t>ā</a:t>
            </a:r>
            <a:r>
              <a:rPr lang="lv-LV" dirty="0" smtClean="0"/>
              <a:t> palīdzība (2)</a:t>
            </a:r>
            <a:endParaRPr lang="en-US" dirty="0"/>
          </a:p>
        </p:txBody>
      </p:sp>
      <p:sp>
        <p:nvSpPr>
          <p:cNvPr id="3" name="Content Placeholder 2"/>
          <p:cNvSpPr>
            <a:spLocks noGrp="1"/>
          </p:cNvSpPr>
          <p:nvPr>
            <p:ph idx="1"/>
          </p:nvPr>
        </p:nvSpPr>
        <p:spPr>
          <a:xfrm>
            <a:off x="355120" y="1253331"/>
            <a:ext cx="10515600" cy="4351338"/>
          </a:xfrm>
        </p:spPr>
        <p:txBody>
          <a:bodyPr>
            <a:noAutofit/>
          </a:bodyPr>
          <a:lstStyle/>
          <a:p>
            <a:pPr indent="355600">
              <a:lnSpc>
                <a:spcPct val="115000"/>
              </a:lnSpc>
              <a:spcBef>
                <a:spcPts val="338"/>
              </a:spcBef>
            </a:pPr>
            <a:r>
              <a:rPr lang="lv-LV" b="1" dirty="0" smtClean="0">
                <a:latin typeface="Times New Roman" pitchFamily="18" charset="0"/>
              </a:rPr>
              <a:t>Brīvprātīga/ar </a:t>
            </a:r>
            <a:r>
              <a:rPr lang="lv-LV" b="1" dirty="0" err="1" smtClean="0">
                <a:latin typeface="Times New Roman" pitchFamily="18" charset="0"/>
              </a:rPr>
              <a:t>inf</a:t>
            </a:r>
            <a:r>
              <a:rPr lang="lv-LV" b="1" dirty="0" smtClean="0">
                <a:latin typeface="Times New Roman" pitchFamily="18" charset="0"/>
              </a:rPr>
              <a:t> piekrišanu,</a:t>
            </a:r>
            <a:r>
              <a:rPr lang="lv-LV" dirty="0" smtClean="0">
                <a:latin typeface="Times New Roman" pitchFamily="18" charset="0"/>
              </a:rPr>
              <a:t> </a:t>
            </a:r>
            <a:r>
              <a:rPr lang="lv-LV" b="1" dirty="0" smtClean="0">
                <a:latin typeface="Times New Roman" pitchFamily="18" charset="0"/>
              </a:rPr>
              <a:t>bez piekrišanas </a:t>
            </a:r>
            <a:r>
              <a:rPr lang="lv-LV" dirty="0" smtClean="0">
                <a:latin typeface="Times New Roman" pitchFamily="18" charset="0"/>
              </a:rPr>
              <a:t>(</a:t>
            </a:r>
            <a:r>
              <a:rPr lang="lv-LV" dirty="0" err="1" smtClean="0">
                <a:latin typeface="Times New Roman" pitchFamily="18" charset="0"/>
              </a:rPr>
              <a:t>stac</a:t>
            </a:r>
            <a:r>
              <a:rPr lang="lv-LV" dirty="0" smtClean="0">
                <a:latin typeface="Times New Roman" pitchFamily="18" charset="0"/>
              </a:rPr>
              <a:t>., ĀL 68.pants), </a:t>
            </a:r>
            <a:r>
              <a:rPr lang="lv-LV" b="1" dirty="0" smtClean="0">
                <a:latin typeface="Times New Roman" pitchFamily="18" charset="0"/>
              </a:rPr>
              <a:t>piespiedu </a:t>
            </a:r>
            <a:r>
              <a:rPr lang="lv-LV" dirty="0" smtClean="0">
                <a:latin typeface="Times New Roman" pitchFamily="18" charset="0"/>
              </a:rPr>
              <a:t>(KL., </a:t>
            </a:r>
            <a:r>
              <a:rPr lang="lv-LV" dirty="0" err="1" smtClean="0">
                <a:latin typeface="Times New Roman" pitchFamily="18" charset="0"/>
              </a:rPr>
              <a:t>amb</a:t>
            </a:r>
            <a:r>
              <a:rPr lang="lv-LV" dirty="0" smtClean="0">
                <a:latin typeface="Times New Roman" pitchFamily="18" charset="0"/>
              </a:rPr>
              <a:t> un stacionārā), </a:t>
            </a:r>
            <a:r>
              <a:rPr lang="lv-LV" b="1" dirty="0" smtClean="0">
                <a:latin typeface="Times New Roman" pitchFamily="18" charset="0"/>
              </a:rPr>
              <a:t>obligātā </a:t>
            </a:r>
            <a:r>
              <a:rPr lang="lv-LV" dirty="0" smtClean="0">
                <a:latin typeface="Times New Roman" pitchFamily="18" charset="0"/>
              </a:rPr>
              <a:t>(narkoloģijā)</a:t>
            </a:r>
            <a:endParaRPr lang="ru-RU" dirty="0" smtClean="0">
              <a:latin typeface="Times New Roman" pitchFamily="18" charset="0"/>
              <a:cs typeface="Times New Roman" pitchFamily="18" charset="0"/>
            </a:endParaRPr>
          </a:p>
          <a:p>
            <a:pPr indent="355600">
              <a:lnSpc>
                <a:spcPct val="115000"/>
              </a:lnSpc>
              <a:spcBef>
                <a:spcPts val="338"/>
              </a:spcBef>
            </a:pPr>
            <a:r>
              <a:rPr lang="lv-LV" b="1" dirty="0" smtClean="0">
                <a:latin typeface="Times New Roman" pitchFamily="18" charset="0"/>
              </a:rPr>
              <a:t>Ambulatora</a:t>
            </a:r>
            <a:r>
              <a:rPr lang="lv-LV" dirty="0" smtClean="0">
                <a:latin typeface="Times New Roman" pitchFamily="18" charset="0"/>
              </a:rPr>
              <a:t> (poliklīnika, dienas stacionārs), </a:t>
            </a:r>
            <a:r>
              <a:rPr lang="lv-LV" b="1" dirty="0" smtClean="0">
                <a:latin typeface="Times New Roman" pitchFamily="18" charset="0"/>
              </a:rPr>
              <a:t>stacionārs</a:t>
            </a:r>
            <a:r>
              <a:rPr lang="lv-LV" dirty="0" smtClean="0">
                <a:latin typeface="Times New Roman" pitchFamily="18" charset="0"/>
              </a:rPr>
              <a:t>, stacionārs ilgstoši psihiski slimojošiem- Aknīstē</a:t>
            </a:r>
            <a:endParaRPr lang="ru-RU" dirty="0" smtClean="0">
              <a:latin typeface="Times New Roman" pitchFamily="18" charset="0"/>
              <a:cs typeface="Times New Roman" pitchFamily="18" charset="0"/>
            </a:endParaRPr>
          </a:p>
          <a:p>
            <a:pPr indent="355600">
              <a:lnSpc>
                <a:spcPct val="115000"/>
              </a:lnSpc>
              <a:spcBef>
                <a:spcPts val="338"/>
              </a:spcBef>
            </a:pPr>
            <a:r>
              <a:rPr lang="lv-LV" dirty="0" smtClean="0">
                <a:latin typeface="Times New Roman" pitchFamily="18" charset="0"/>
              </a:rPr>
              <a:t>Stacionārs tuberkulozes slimniekiem (Strenču PS)</a:t>
            </a:r>
            <a:endParaRPr lang="ru-RU" dirty="0" smtClean="0">
              <a:latin typeface="Times New Roman" pitchFamily="18" charset="0"/>
              <a:cs typeface="Times New Roman" pitchFamily="18" charset="0"/>
            </a:endParaRPr>
          </a:p>
          <a:p>
            <a:pPr indent="355600">
              <a:lnSpc>
                <a:spcPct val="115000"/>
              </a:lnSpc>
              <a:spcBef>
                <a:spcPts val="338"/>
              </a:spcBef>
            </a:pPr>
            <a:r>
              <a:rPr lang="lv-LV" b="1" dirty="0" smtClean="0">
                <a:latin typeface="Times New Roman" pitchFamily="18" charset="0"/>
              </a:rPr>
              <a:t>Atvērta un slēgta tipa nodaļas </a:t>
            </a:r>
            <a:r>
              <a:rPr lang="lv-LV" dirty="0" smtClean="0">
                <a:latin typeface="Times New Roman" pitchFamily="18" charset="0"/>
              </a:rPr>
              <a:t>– bet no visām izraksta, iziet pastaigās, apciemo piederīgie, satiekas ar advokātu, izmanto datoru un tālruni, </a:t>
            </a:r>
            <a:r>
              <a:rPr lang="lv-LV" dirty="0" err="1" smtClean="0">
                <a:latin typeface="Times New Roman" pitchFamily="18" charset="0"/>
              </a:rPr>
              <a:t>etc</a:t>
            </a:r>
            <a:r>
              <a:rPr lang="lv-LV" dirty="0" smtClean="0">
                <a:latin typeface="Times New Roman" pitchFamily="18" charset="0"/>
              </a:rPr>
              <a:t>; iespējama </a:t>
            </a:r>
            <a:r>
              <a:rPr lang="lv-LV" dirty="0" err="1" smtClean="0">
                <a:latin typeface="Times New Roman" pitchFamily="18" charset="0"/>
              </a:rPr>
              <a:t>pašizrakstīšanās</a:t>
            </a:r>
            <a:r>
              <a:rPr lang="lv-LV" dirty="0" smtClean="0">
                <a:latin typeface="Times New Roman" pitchFamily="18" charset="0"/>
              </a:rPr>
              <a:t>. Iekšējās kārtības noteikumi, aizliegto priekšmetu saraksts, dienas režīms. </a:t>
            </a:r>
          </a:p>
          <a:p>
            <a:pPr indent="355600">
              <a:lnSpc>
                <a:spcPct val="115000"/>
              </a:lnSpc>
              <a:spcBef>
                <a:spcPts val="338"/>
              </a:spcBef>
            </a:pPr>
            <a:r>
              <a:rPr lang="lv-LV" b="1" dirty="0" smtClean="0">
                <a:latin typeface="Times New Roman" pitchFamily="18" charset="0"/>
                <a:cs typeface="Times New Roman" pitchFamily="18" charset="0"/>
              </a:rPr>
              <a:t>Nodaļa ar apsardzi </a:t>
            </a:r>
            <a:r>
              <a:rPr lang="lv-LV" dirty="0" smtClean="0">
                <a:latin typeface="Times New Roman" pitchFamily="18" charset="0"/>
                <a:cs typeface="Times New Roman" pitchFamily="18" charset="0"/>
              </a:rPr>
              <a:t>– RPNC Laktas ielā (arī nepilngadīgo ekspertīzes un MRPL)</a:t>
            </a:r>
            <a:endParaRPr lang="ru-RU"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122113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Psihiatrisk</a:t>
            </a:r>
            <a:r>
              <a:rPr lang="lv-LV" dirty="0" err="1" smtClean="0"/>
              <a:t>ā</a:t>
            </a:r>
            <a:r>
              <a:rPr lang="lv-LV" dirty="0" smtClean="0"/>
              <a:t> palīdzība (3)</a:t>
            </a:r>
            <a:endParaRPr lang="en-US" dirty="0"/>
          </a:p>
        </p:txBody>
      </p:sp>
      <p:sp>
        <p:nvSpPr>
          <p:cNvPr id="3" name="Content Placeholder 2"/>
          <p:cNvSpPr>
            <a:spLocks noGrp="1"/>
          </p:cNvSpPr>
          <p:nvPr>
            <p:ph idx="1"/>
          </p:nvPr>
        </p:nvSpPr>
        <p:spPr/>
        <p:txBody>
          <a:bodyPr>
            <a:normAutofit/>
          </a:bodyPr>
          <a:lstStyle/>
          <a:p>
            <a:pPr indent="355600">
              <a:lnSpc>
                <a:spcPct val="115000"/>
              </a:lnSpc>
              <a:spcBef>
                <a:spcPts val="338"/>
              </a:spcBef>
            </a:pPr>
            <a:r>
              <a:rPr lang="lv-LV" b="1" dirty="0" smtClean="0">
                <a:latin typeface="Times New Roman" pitchFamily="18" charset="0"/>
              </a:rPr>
              <a:t>Bērnu</a:t>
            </a:r>
            <a:r>
              <a:rPr lang="lv-LV" dirty="0" smtClean="0">
                <a:latin typeface="Times New Roman" pitchFamily="18" charset="0"/>
              </a:rPr>
              <a:t> nodaļas – BKUS Rīgā, </a:t>
            </a:r>
            <a:r>
              <a:rPr lang="lv-LV" dirty="0" err="1" smtClean="0">
                <a:latin typeface="Times New Roman" pitchFamily="18" charset="0"/>
              </a:rPr>
              <a:t>Ģintermuižā</a:t>
            </a:r>
            <a:r>
              <a:rPr lang="lv-LV" dirty="0" smtClean="0">
                <a:latin typeface="Times New Roman" pitchFamily="18" charset="0"/>
              </a:rPr>
              <a:t>, Daugavpils, līdz 18.g.v. </a:t>
            </a:r>
            <a:endParaRPr lang="ru-RU" dirty="0" smtClean="0">
              <a:latin typeface="Times New Roman" pitchFamily="18" charset="0"/>
              <a:cs typeface="Times New Roman" pitchFamily="18" charset="0"/>
            </a:endParaRPr>
          </a:p>
          <a:p>
            <a:pPr indent="355600">
              <a:lnSpc>
                <a:spcPct val="115000"/>
              </a:lnSpc>
              <a:spcBef>
                <a:spcPts val="338"/>
              </a:spcBef>
            </a:pPr>
            <a:r>
              <a:rPr lang="lv-LV" b="1" dirty="0" err="1" smtClean="0">
                <a:latin typeface="Times New Roman" pitchFamily="18" charset="0"/>
              </a:rPr>
              <a:t>Gerontopsihiatriskās</a:t>
            </a:r>
            <a:r>
              <a:rPr lang="lv-LV" b="1" dirty="0" smtClean="0">
                <a:latin typeface="Times New Roman" pitchFamily="18" charset="0"/>
              </a:rPr>
              <a:t> </a:t>
            </a:r>
            <a:r>
              <a:rPr lang="lv-LV" dirty="0" smtClean="0">
                <a:latin typeface="Times New Roman" pitchFamily="18" charset="0"/>
              </a:rPr>
              <a:t>nodaļas – speciāli aprīkotas</a:t>
            </a:r>
            <a:endParaRPr lang="ru-RU" dirty="0" smtClean="0">
              <a:latin typeface="Times New Roman" pitchFamily="18" charset="0"/>
              <a:cs typeface="Times New Roman" pitchFamily="18" charset="0"/>
            </a:endParaRPr>
          </a:p>
          <a:p>
            <a:pPr indent="355600">
              <a:lnSpc>
                <a:spcPct val="115000"/>
              </a:lnSpc>
              <a:spcBef>
                <a:spcPts val="338"/>
              </a:spcBef>
            </a:pPr>
            <a:r>
              <a:rPr lang="lv-LV" b="1" dirty="0" err="1" smtClean="0">
                <a:latin typeface="Times New Roman" pitchFamily="18" charset="0"/>
              </a:rPr>
              <a:t>Liaison</a:t>
            </a:r>
            <a:r>
              <a:rPr lang="lv-LV" dirty="0" smtClean="0">
                <a:latin typeface="Times New Roman" pitchFamily="18" charset="0"/>
              </a:rPr>
              <a:t> psihiatriska palīdzība - ārpus psihiatriskiem stacionāriem (konsultanti)</a:t>
            </a:r>
            <a:endParaRPr lang="ru-RU" dirty="0" smtClean="0">
              <a:latin typeface="Times New Roman" pitchFamily="18" charset="0"/>
              <a:cs typeface="Times New Roman" pitchFamily="18" charset="0"/>
            </a:endParaRPr>
          </a:p>
          <a:p>
            <a:pPr indent="355600">
              <a:lnSpc>
                <a:spcPct val="115000"/>
              </a:lnSpc>
              <a:spcBef>
                <a:spcPts val="338"/>
              </a:spcBef>
            </a:pPr>
            <a:r>
              <a:rPr lang="lv-LV" dirty="0" smtClean="0">
                <a:latin typeface="Times New Roman" pitchFamily="18" charset="0"/>
              </a:rPr>
              <a:t>Psihiatriska palīdzība </a:t>
            </a:r>
            <a:r>
              <a:rPr lang="lv-LV" b="1" dirty="0" smtClean="0">
                <a:latin typeface="Times New Roman" pitchFamily="18" charset="0"/>
              </a:rPr>
              <a:t>cietumos </a:t>
            </a:r>
            <a:r>
              <a:rPr lang="lv-LV" dirty="0" smtClean="0">
                <a:latin typeface="Times New Roman" pitchFamily="18" charset="0"/>
              </a:rPr>
              <a:t>– stacionāra un ambulatora</a:t>
            </a:r>
            <a:endParaRPr lang="ru-RU" dirty="0" smtClean="0">
              <a:latin typeface="Times New Roman" pitchFamily="18" charset="0"/>
              <a:cs typeface="Times New Roman" pitchFamily="18" charset="0"/>
            </a:endParaRPr>
          </a:p>
          <a:p>
            <a:pPr indent="355600">
              <a:lnSpc>
                <a:spcPct val="115000"/>
              </a:lnSpc>
              <a:spcBef>
                <a:spcPts val="338"/>
              </a:spcBef>
            </a:pPr>
            <a:r>
              <a:rPr lang="lv-LV" dirty="0" smtClean="0">
                <a:latin typeface="Times New Roman" pitchFamily="18" charset="0"/>
              </a:rPr>
              <a:t>Nodaļas </a:t>
            </a:r>
            <a:r>
              <a:rPr lang="lv-LV" b="1" dirty="0" smtClean="0">
                <a:latin typeface="Times New Roman" pitchFamily="18" charset="0"/>
              </a:rPr>
              <a:t>perinatālo psihisko traucējumu </a:t>
            </a:r>
            <a:r>
              <a:rPr lang="lv-LV" dirty="0" smtClean="0">
                <a:latin typeface="Times New Roman" pitchFamily="18" charset="0"/>
              </a:rPr>
              <a:t>ārstēšanai – Latvijā nav</a:t>
            </a:r>
            <a:endParaRPr lang="en-US" dirty="0" smtClean="0"/>
          </a:p>
          <a:p>
            <a:endParaRPr lang="en-US" dirty="0"/>
          </a:p>
        </p:txBody>
      </p:sp>
    </p:spTree>
    <p:extLst>
      <p:ext uri="{BB962C8B-B14F-4D97-AF65-F5344CB8AC3E}">
        <p14:creationId xmlns:p14="http://schemas.microsoft.com/office/powerpoint/2010/main" val="1512244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Strukt</a:t>
            </a:r>
            <a:r>
              <a:rPr lang="lv-LV" dirty="0" err="1" smtClean="0"/>
              <a:t>ūra</a:t>
            </a:r>
            <a:r>
              <a:rPr lang="lv-LV" dirty="0" smtClean="0"/>
              <a:t> (1)</a:t>
            </a:r>
            <a:endParaRPr lang="en-US" dirty="0"/>
          </a:p>
        </p:txBody>
      </p:sp>
      <p:sp>
        <p:nvSpPr>
          <p:cNvPr id="3" name="Content Placeholder 2"/>
          <p:cNvSpPr>
            <a:spLocks noGrp="1"/>
          </p:cNvSpPr>
          <p:nvPr>
            <p:ph idx="1"/>
          </p:nvPr>
        </p:nvSpPr>
        <p:spPr/>
        <p:txBody>
          <a:bodyPr/>
          <a:lstStyle/>
          <a:p>
            <a:pPr marL="342900" indent="-342900">
              <a:buFontTx/>
              <a:buChar char="•"/>
              <a:tabLst>
                <a:tab pos="457200" algn="l"/>
              </a:tabLst>
            </a:pPr>
            <a:r>
              <a:rPr lang="lv-LV" b="1" i="1" dirty="0" smtClean="0">
                <a:solidFill>
                  <a:srgbClr val="000000"/>
                </a:solidFill>
                <a:latin typeface="Times New Roman" pitchFamily="18" charset="0"/>
                <a:cs typeface="Times New Roman" pitchFamily="18" charset="0"/>
              </a:rPr>
              <a:t>5 stacionāri - Rīgā, Jelgavā, Daugavpilī, Strenčos, Liepājā. </a:t>
            </a:r>
            <a:endParaRPr lang="ru-RU" dirty="0" smtClean="0">
              <a:latin typeface="Times New Roman" pitchFamily="18" charset="0"/>
              <a:cs typeface="Times New Roman" pitchFamily="18" charset="0"/>
            </a:endParaRPr>
          </a:p>
          <a:p>
            <a:pPr marL="342900" indent="-342900">
              <a:buFontTx/>
              <a:buChar char="•"/>
              <a:tabLst>
                <a:tab pos="457200" algn="l"/>
              </a:tabLst>
            </a:pPr>
            <a:r>
              <a:rPr lang="lv-LV" dirty="0" smtClean="0">
                <a:solidFill>
                  <a:srgbClr val="000000"/>
                </a:solidFill>
                <a:latin typeface="Times New Roman" pitchFamily="18" charset="0"/>
                <a:cs typeface="Times New Roman" pitchFamily="18" charset="0"/>
              </a:rPr>
              <a:t>Ambulatoriski </a:t>
            </a:r>
            <a:r>
              <a:rPr lang="lv-LV" b="1" i="1" dirty="0" smtClean="0">
                <a:solidFill>
                  <a:srgbClr val="000000"/>
                </a:solidFill>
                <a:latin typeface="Times New Roman" pitchFamily="18" charset="0"/>
                <a:cs typeface="Times New Roman" pitchFamily="18" charset="0"/>
              </a:rPr>
              <a:t>dienas stacionāri</a:t>
            </a:r>
            <a:r>
              <a:rPr lang="lv-LV" dirty="0" smtClean="0">
                <a:solidFill>
                  <a:srgbClr val="000000"/>
                </a:solidFill>
                <a:latin typeface="Times New Roman" pitchFamily="18" charset="0"/>
                <a:cs typeface="Times New Roman" pitchFamily="18" charset="0"/>
              </a:rPr>
              <a:t>, psihiatru </a:t>
            </a:r>
            <a:r>
              <a:rPr lang="lv-LV" b="1" i="1" dirty="0" smtClean="0">
                <a:solidFill>
                  <a:srgbClr val="000000"/>
                </a:solidFill>
                <a:latin typeface="Times New Roman" pitchFamily="18" charset="0"/>
                <a:cs typeface="Times New Roman" pitchFamily="18" charset="0"/>
              </a:rPr>
              <a:t>prakses un valsts </a:t>
            </a:r>
            <a:r>
              <a:rPr lang="lv-LV" b="1" i="1" dirty="0" err="1" smtClean="0">
                <a:solidFill>
                  <a:srgbClr val="000000"/>
                </a:solidFill>
                <a:latin typeface="Times New Roman" pitchFamily="18" charset="0"/>
                <a:cs typeface="Times New Roman" pitchFamily="18" charset="0"/>
              </a:rPr>
              <a:t>ambulatorijas</a:t>
            </a:r>
            <a:r>
              <a:rPr lang="lv-LV" b="1" i="1" dirty="0" smtClean="0">
                <a:solidFill>
                  <a:srgbClr val="000000"/>
                </a:solidFill>
                <a:latin typeface="Times New Roman" pitchFamily="18" charset="0"/>
                <a:cs typeface="Times New Roman" pitchFamily="18" charset="0"/>
              </a:rPr>
              <a:t>, slimnīcās ilgstoši slimojošiem </a:t>
            </a:r>
            <a:r>
              <a:rPr lang="lv-LV" dirty="0" smtClean="0">
                <a:solidFill>
                  <a:srgbClr val="000000"/>
                </a:solidFill>
                <a:latin typeface="Times New Roman" pitchFamily="18" charset="0"/>
                <a:cs typeface="Times New Roman" pitchFamily="18" charset="0"/>
              </a:rPr>
              <a:t>(pieaugušajiem — Aknīstē, bērniem — Ainažos), </a:t>
            </a:r>
            <a:r>
              <a:rPr lang="lv-LV" b="1" i="1" dirty="0" smtClean="0">
                <a:solidFill>
                  <a:srgbClr val="000000"/>
                </a:solidFill>
                <a:latin typeface="Times New Roman" pitchFamily="18" charset="0"/>
                <a:cs typeface="Times New Roman" pitchFamily="18" charset="0"/>
              </a:rPr>
              <a:t>privātās</a:t>
            </a:r>
            <a:r>
              <a:rPr lang="lv-LV" dirty="0" smtClean="0">
                <a:solidFill>
                  <a:srgbClr val="000000"/>
                </a:solidFill>
                <a:latin typeface="Times New Roman" pitchFamily="18" charset="0"/>
                <a:cs typeface="Times New Roman" pitchFamily="18" charset="0"/>
              </a:rPr>
              <a:t>  </a:t>
            </a:r>
            <a:r>
              <a:rPr lang="lv-LV" b="1" i="1" dirty="0" smtClean="0">
                <a:solidFill>
                  <a:srgbClr val="000000"/>
                </a:solidFill>
                <a:latin typeface="Times New Roman" pitchFamily="18" charset="0"/>
                <a:cs typeface="Times New Roman" pitchFamily="18" charset="0"/>
              </a:rPr>
              <a:t>klīnikas </a:t>
            </a:r>
            <a:r>
              <a:rPr lang="lv-LV" i="1" dirty="0" smtClean="0">
                <a:solidFill>
                  <a:srgbClr val="000000"/>
                </a:solidFill>
                <a:latin typeface="Times New Roman" pitchFamily="18" charset="0"/>
                <a:cs typeface="Times New Roman" pitchFamily="18" charset="0"/>
              </a:rPr>
              <a:t>Jūrmalā </a:t>
            </a:r>
            <a:r>
              <a:rPr lang="lv-LV" b="1" i="1" dirty="0" smtClean="0">
                <a:solidFill>
                  <a:srgbClr val="000000"/>
                </a:solidFill>
                <a:latin typeface="Times New Roman" pitchFamily="18" charset="0"/>
                <a:cs typeface="Times New Roman" pitchFamily="18" charset="0"/>
              </a:rPr>
              <a:t> </a:t>
            </a:r>
            <a:r>
              <a:rPr lang="lv-LV" i="1" dirty="0" smtClean="0">
                <a:solidFill>
                  <a:srgbClr val="000000"/>
                </a:solidFill>
                <a:latin typeface="Times New Roman" pitchFamily="18" charset="0"/>
                <a:cs typeface="Times New Roman" pitchFamily="18" charset="0"/>
              </a:rPr>
              <a:t>Mellužos un «Ūdensroze»</a:t>
            </a:r>
            <a:endParaRPr lang="ru-RU" dirty="0" smtClean="0">
              <a:latin typeface="Times New Roman" pitchFamily="18" charset="0"/>
              <a:cs typeface="Times New Roman" pitchFamily="18" charset="0"/>
            </a:endParaRPr>
          </a:p>
          <a:p>
            <a:pPr marL="342900" indent="-342900">
              <a:buFontTx/>
              <a:buChar char="•"/>
              <a:tabLst>
                <a:tab pos="457200" algn="l"/>
              </a:tabLst>
            </a:pPr>
            <a:r>
              <a:rPr lang="lv-LV" dirty="0" smtClean="0">
                <a:solidFill>
                  <a:srgbClr val="000000"/>
                </a:solidFill>
                <a:latin typeface="Times New Roman" pitchFamily="18" charset="0"/>
                <a:cs typeface="Times New Roman" pitchFamily="18" charset="0"/>
              </a:rPr>
              <a:t>Ārstēšanā un rehabilitācijā: </a:t>
            </a:r>
            <a:r>
              <a:rPr lang="lv-LV" dirty="0" err="1" smtClean="0">
                <a:solidFill>
                  <a:srgbClr val="000000"/>
                </a:solidFill>
                <a:latin typeface="Times New Roman" pitchFamily="18" charset="0"/>
                <a:cs typeface="Times New Roman" pitchFamily="18" charset="0"/>
              </a:rPr>
              <a:t>valts</a:t>
            </a:r>
            <a:r>
              <a:rPr lang="lv-LV" dirty="0" smtClean="0">
                <a:solidFill>
                  <a:srgbClr val="000000"/>
                </a:solidFill>
                <a:latin typeface="Times New Roman" pitchFamily="18" charset="0"/>
                <a:cs typeface="Times New Roman" pitchFamily="18" charset="0"/>
              </a:rPr>
              <a:t> un pašvaldību finansēti </a:t>
            </a:r>
            <a:r>
              <a:rPr lang="lv-LV" b="1" i="1" dirty="0" smtClean="0">
                <a:solidFill>
                  <a:srgbClr val="000000"/>
                </a:solidFill>
                <a:latin typeface="Times New Roman" pitchFamily="18" charset="0"/>
                <a:cs typeface="Times New Roman" pitchFamily="18" charset="0"/>
              </a:rPr>
              <a:t>psihologi, sociālie darbinieki, sociālie pedagogi, </a:t>
            </a:r>
            <a:r>
              <a:rPr lang="lv-LV" b="1" i="1" dirty="0" err="1" smtClean="0">
                <a:solidFill>
                  <a:srgbClr val="000000"/>
                </a:solidFill>
                <a:latin typeface="Times New Roman" pitchFamily="18" charset="0"/>
                <a:cs typeface="Times New Roman" pitchFamily="18" charset="0"/>
              </a:rPr>
              <a:t>ergoterapeiti</a:t>
            </a:r>
            <a:r>
              <a:rPr lang="lv-LV" b="1" i="1" dirty="0" smtClean="0">
                <a:solidFill>
                  <a:srgbClr val="000000"/>
                </a:solidFill>
                <a:latin typeface="Times New Roman" pitchFamily="18" charset="0"/>
                <a:cs typeface="Times New Roman" pitchFamily="18" charset="0"/>
              </a:rPr>
              <a:t>, sporta terapeiti, mākslas, mūzikas terapeiti</a:t>
            </a:r>
            <a:r>
              <a:rPr lang="lv-LV" dirty="0" smtClean="0">
                <a:solidFill>
                  <a:srgbClr val="000000"/>
                </a:solidFill>
                <a:latin typeface="Times New Roman" pitchFamily="18" charset="0"/>
                <a:cs typeface="Times New Roman" pitchFamily="18" charset="0"/>
              </a:rPr>
              <a:t>. Garīdznieki.</a:t>
            </a:r>
          </a:p>
          <a:p>
            <a:pPr marL="342900" indent="-342900">
              <a:buFontTx/>
              <a:buChar char="•"/>
              <a:tabLst>
                <a:tab pos="457200" algn="l"/>
              </a:tabLst>
            </a:pPr>
            <a:r>
              <a:rPr lang="lv-LV" dirty="0" smtClean="0">
                <a:solidFill>
                  <a:srgbClr val="000000"/>
                </a:solidFill>
                <a:latin typeface="Times New Roman" pitchFamily="18" charset="0"/>
                <a:cs typeface="Times New Roman" pitchFamily="18" charset="0"/>
              </a:rPr>
              <a:t>Ilgstoša aprūpe – SAC </a:t>
            </a:r>
            <a:endParaRPr lang="ru-RU"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928662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Strukt</a:t>
            </a:r>
            <a:r>
              <a:rPr lang="lv-LV" dirty="0" err="1" smtClean="0"/>
              <a:t>ūra</a:t>
            </a:r>
            <a:r>
              <a:rPr lang="lv-LV" dirty="0" smtClean="0"/>
              <a:t> (2)</a:t>
            </a:r>
            <a:endParaRPr lang="en-US" dirty="0"/>
          </a:p>
        </p:txBody>
      </p:sp>
      <p:sp>
        <p:nvSpPr>
          <p:cNvPr id="3" name="Content Placeholder 2"/>
          <p:cNvSpPr>
            <a:spLocks noGrp="1"/>
          </p:cNvSpPr>
          <p:nvPr>
            <p:ph idx="1"/>
          </p:nvPr>
        </p:nvSpPr>
        <p:spPr/>
        <p:txBody>
          <a:bodyPr>
            <a:normAutofit/>
          </a:bodyPr>
          <a:lstStyle/>
          <a:p>
            <a:pPr marL="342900" indent="-342900">
              <a:tabLst>
                <a:tab pos="457200" algn="l"/>
              </a:tabLst>
            </a:pPr>
            <a:r>
              <a:rPr lang="lv-LV" b="1" i="1" dirty="0" smtClean="0">
                <a:solidFill>
                  <a:srgbClr val="000000"/>
                </a:solidFill>
                <a:latin typeface="Times New Roman" pitchFamily="18" charset="0"/>
                <a:cs typeface="Times New Roman" pitchFamily="18" charset="0"/>
              </a:rPr>
              <a:t>Sabiedrībā balstīti</a:t>
            </a:r>
            <a:r>
              <a:rPr lang="lv-LV" dirty="0" smtClean="0">
                <a:solidFill>
                  <a:srgbClr val="000000"/>
                </a:solidFill>
                <a:latin typeface="Times New Roman" pitchFamily="18" charset="0"/>
                <a:cs typeface="Times New Roman" pitchFamily="18" charset="0"/>
              </a:rPr>
              <a:t> sociāli pakalpojumi (t.sk. arī grupu mājas, pusceļa mājas, subsidētās darba vietas) – 2.tūkstoši personu</a:t>
            </a:r>
            <a:endParaRPr lang="ru-RU" dirty="0" smtClean="0">
              <a:latin typeface="Times New Roman" pitchFamily="18" charset="0"/>
              <a:cs typeface="Times New Roman" pitchFamily="18" charset="0"/>
            </a:endParaRPr>
          </a:p>
          <a:p>
            <a:pPr marL="342900" indent="-342900">
              <a:buFontTx/>
              <a:buChar char="•"/>
              <a:tabLst>
                <a:tab pos="457200" algn="l"/>
              </a:tabLst>
            </a:pPr>
            <a:r>
              <a:rPr lang="lv-LV" b="1" i="1" dirty="0" smtClean="0">
                <a:solidFill>
                  <a:srgbClr val="000000"/>
                </a:solidFill>
                <a:latin typeface="Times New Roman" pitchFamily="18" charset="0"/>
                <a:cs typeface="Times New Roman" pitchFamily="18" charset="0"/>
              </a:rPr>
              <a:t>Krīzes psihoterapija  </a:t>
            </a:r>
            <a:r>
              <a:rPr lang="lv-LV" dirty="0" smtClean="0">
                <a:solidFill>
                  <a:srgbClr val="000000"/>
                </a:solidFill>
                <a:latin typeface="Times New Roman" pitchFamily="18" charset="0"/>
                <a:cs typeface="Times New Roman" pitchFamily="18" charset="0"/>
              </a:rPr>
              <a:t>-  krīzes centros,  psihoterapeiti dažos psihiatriskos stacionāros.  </a:t>
            </a:r>
            <a:endParaRPr lang="ru-RU" dirty="0" smtClean="0">
              <a:latin typeface="Times New Roman" pitchFamily="18" charset="0"/>
              <a:cs typeface="Times New Roman" pitchFamily="18" charset="0"/>
            </a:endParaRPr>
          </a:p>
          <a:p>
            <a:pPr marL="342900" indent="-342900">
              <a:tabLst>
                <a:tab pos="457200" algn="l"/>
              </a:tabLst>
            </a:pPr>
            <a:r>
              <a:rPr lang="lv-LV" dirty="0" smtClean="0">
                <a:solidFill>
                  <a:srgbClr val="000000"/>
                </a:solidFill>
                <a:latin typeface="Times New Roman" pitchFamily="18" charset="0"/>
                <a:cs typeface="Times New Roman" pitchFamily="18" charset="0"/>
              </a:rPr>
              <a:t>Citādi - par maksu (ārsti psihoterapeiti, kā arī psihoterapeiti ar citu bāzes izglītību (psihologi u. c.). </a:t>
            </a:r>
            <a:endParaRPr lang="ru-RU" dirty="0" smtClean="0">
              <a:latin typeface="Times New Roman" pitchFamily="18" charset="0"/>
              <a:cs typeface="Times New Roman" pitchFamily="18" charset="0"/>
            </a:endParaRPr>
          </a:p>
          <a:p>
            <a:pPr marL="342900" indent="-342900">
              <a:buFontTx/>
              <a:buChar char="•"/>
              <a:tabLst>
                <a:tab pos="457200" algn="l"/>
              </a:tabLst>
            </a:pPr>
            <a:r>
              <a:rPr lang="lv-LV" b="1" i="1" dirty="0" smtClean="0">
                <a:solidFill>
                  <a:srgbClr val="000000"/>
                </a:solidFill>
                <a:latin typeface="Times New Roman" pitchFamily="18" charset="0"/>
                <a:cs typeface="Times New Roman" pitchFamily="18" charset="0"/>
              </a:rPr>
              <a:t>Narkoloģiskos pakalpojumus </a:t>
            </a:r>
            <a:r>
              <a:rPr lang="lv-LV" dirty="0" smtClean="0">
                <a:solidFill>
                  <a:srgbClr val="000000"/>
                </a:solidFill>
                <a:latin typeface="Times New Roman" pitchFamily="18" charset="0"/>
                <a:cs typeface="Times New Roman" pitchFamily="18" charset="0"/>
              </a:rPr>
              <a:t>pacientiem ar psihiskiem traucējumiem, kurus izraisījušas  atkarības vielas (alkohols, </a:t>
            </a:r>
            <a:r>
              <a:rPr lang="lv-LV" dirty="0" err="1" smtClean="0">
                <a:solidFill>
                  <a:srgbClr val="000000"/>
                </a:solidFill>
                <a:latin typeface="Times New Roman" pitchFamily="18" charset="0"/>
                <a:cs typeface="Times New Roman" pitchFamily="18" charset="0"/>
              </a:rPr>
              <a:t>opiāti</a:t>
            </a:r>
            <a:r>
              <a:rPr lang="lv-LV" dirty="0" smtClean="0">
                <a:solidFill>
                  <a:srgbClr val="000000"/>
                </a:solidFill>
                <a:latin typeface="Times New Roman" pitchFamily="18" charset="0"/>
                <a:cs typeface="Times New Roman" pitchFamily="18" charset="0"/>
              </a:rPr>
              <a:t>, amfetamīni u. c.) - narkologi, specializētos narkoloģiskos stacionāros un nodaļās, Minesotas programma (RPNC, “</a:t>
            </a:r>
            <a:r>
              <a:rPr lang="lv-LV" dirty="0" err="1" smtClean="0">
                <a:solidFill>
                  <a:srgbClr val="000000"/>
                </a:solidFill>
                <a:latin typeface="Times New Roman" pitchFamily="18" charset="0"/>
                <a:cs typeface="Times New Roman" pitchFamily="18" charset="0"/>
              </a:rPr>
              <a:t>Ģintermuiža</a:t>
            </a:r>
            <a:r>
              <a:rPr lang="lv-LV" dirty="0" smtClean="0">
                <a:solidFill>
                  <a:srgbClr val="000000"/>
                </a:solidFill>
                <a:latin typeface="Times New Roman" pitchFamily="18" charset="0"/>
                <a:cs typeface="Times New Roman" pitchFamily="18" charset="0"/>
              </a:rPr>
              <a:t>”), AA</a:t>
            </a:r>
            <a:r>
              <a:rPr lang="lv-LV" dirty="0">
                <a:solidFill>
                  <a:srgbClr val="000000"/>
                </a:solidFill>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1661674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Strukt</a:t>
            </a:r>
            <a:r>
              <a:rPr lang="lv-LV" dirty="0" err="1" smtClean="0"/>
              <a:t>ūra</a:t>
            </a:r>
            <a:r>
              <a:rPr lang="lv-LV" dirty="0" smtClean="0"/>
              <a:t> (3)</a:t>
            </a:r>
            <a:endParaRPr lang="en-US" dirty="0"/>
          </a:p>
        </p:txBody>
      </p:sp>
      <p:sp>
        <p:nvSpPr>
          <p:cNvPr id="3" name="Content Placeholder 2"/>
          <p:cNvSpPr>
            <a:spLocks noGrp="1"/>
          </p:cNvSpPr>
          <p:nvPr>
            <p:ph idx="1"/>
          </p:nvPr>
        </p:nvSpPr>
        <p:spPr/>
        <p:txBody>
          <a:bodyPr/>
          <a:lstStyle/>
          <a:p>
            <a:pPr marL="342900" indent="-342900">
              <a:tabLst>
                <a:tab pos="457200" algn="l"/>
              </a:tabLst>
            </a:pPr>
            <a:r>
              <a:rPr lang="lv-LV" dirty="0" smtClean="0">
                <a:solidFill>
                  <a:srgbClr val="000000"/>
                </a:solidFill>
                <a:latin typeface="Times New Roman" pitchFamily="18" charset="0"/>
                <a:cs typeface="Times New Roman" pitchFamily="18" charset="0"/>
              </a:rPr>
              <a:t>Latvijā darbojas arī </a:t>
            </a:r>
            <a:r>
              <a:rPr lang="lv-LV" b="1" i="1" dirty="0" smtClean="0">
                <a:solidFill>
                  <a:srgbClr val="000000"/>
                </a:solidFill>
                <a:latin typeface="Times New Roman" pitchFamily="18" charset="0"/>
                <a:cs typeface="Times New Roman" pitchFamily="18" charset="0"/>
              </a:rPr>
              <a:t>sabiedriskas organizācijas</a:t>
            </a:r>
            <a:r>
              <a:rPr lang="lv-LV" dirty="0" smtClean="0">
                <a:solidFill>
                  <a:srgbClr val="000000"/>
                </a:solidFill>
                <a:latin typeface="Times New Roman" pitchFamily="18" charset="0"/>
                <a:cs typeface="Times New Roman" pitchFamily="18" charset="0"/>
              </a:rPr>
              <a:t>, kuras apvieno psihiatriskos pacientus un viņu tuviniekus, </a:t>
            </a:r>
            <a:r>
              <a:rPr lang="lv-LV" dirty="0" smtClean="0">
                <a:latin typeface="Times New Roman" pitchFamily="18" charset="0"/>
                <a:cs typeface="Times New Roman" pitchFamily="18" charset="0"/>
              </a:rPr>
              <a:t>galvenokārt pacientus ar garīgu atpalicību vai šizofrēniju un viņu tuviniekus. </a:t>
            </a:r>
            <a:endParaRPr lang="ru-RU" dirty="0" smtClean="0">
              <a:latin typeface="Times New Roman" pitchFamily="18" charset="0"/>
              <a:cs typeface="Times New Roman" pitchFamily="18" charset="0"/>
            </a:endParaRPr>
          </a:p>
          <a:p>
            <a:pPr marL="342900" indent="-342900">
              <a:tabLst>
                <a:tab pos="457200" algn="l"/>
              </a:tabLst>
            </a:pPr>
            <a:r>
              <a:rPr lang="lv-LV" dirty="0" smtClean="0">
                <a:latin typeface="Times New Roman" pitchFamily="18" charset="0"/>
                <a:cs typeface="Times New Roman" pitchFamily="18" charset="0"/>
              </a:rPr>
              <a:t>Ārstu – psihiatru saraksts :  </a:t>
            </a:r>
            <a:r>
              <a:rPr lang="lv-LV" u="sng" dirty="0" smtClean="0">
                <a:latin typeface="Times New Roman" pitchFamily="18" charset="0"/>
                <a:cs typeface="Times New Roman" pitchFamily="18" charset="0"/>
                <a:hlinkClick r:id="rId2"/>
              </a:rPr>
              <a:t>www.depresija.lv</a:t>
            </a:r>
            <a:r>
              <a:rPr lang="lv-LV" dirty="0" smtClean="0">
                <a:latin typeface="Times New Roman" pitchFamily="18" charset="0"/>
                <a:cs typeface="Times New Roman" pitchFamily="18" charset="0"/>
              </a:rPr>
              <a:t>, </a:t>
            </a:r>
            <a:r>
              <a:rPr lang="lv-LV" dirty="0" err="1" smtClean="0">
                <a:latin typeface="Times New Roman" pitchFamily="18" charset="0"/>
                <a:cs typeface="Times New Roman" pitchFamily="18" charset="0"/>
              </a:rPr>
              <a:t>nenoversies.lv</a:t>
            </a:r>
            <a:r>
              <a:rPr lang="lv-LV" dirty="0">
                <a:latin typeface="Times New Roman" pitchFamily="18" charset="0"/>
                <a:cs typeface="Times New Roman" pitchFamily="18" charset="0"/>
              </a:rPr>
              <a:t>.</a:t>
            </a:r>
            <a:endParaRPr lang="ru-RU" dirty="0" smtClean="0"/>
          </a:p>
          <a:p>
            <a:endParaRPr lang="en-US" dirty="0"/>
          </a:p>
        </p:txBody>
      </p:sp>
    </p:spTree>
    <p:extLst>
      <p:ext uri="{BB962C8B-B14F-4D97-AF65-F5344CB8AC3E}">
        <p14:creationId xmlns:p14="http://schemas.microsoft.com/office/powerpoint/2010/main" val="775343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Sniedzot</a:t>
            </a:r>
            <a:r>
              <a:rPr lang="en-US" dirty="0" smtClean="0"/>
              <a:t> </a:t>
            </a:r>
            <a:r>
              <a:rPr lang="en-US" dirty="0" err="1" smtClean="0"/>
              <a:t>psihiatrisko</a:t>
            </a:r>
            <a:r>
              <a:rPr lang="en-US" dirty="0" smtClean="0"/>
              <a:t> pal</a:t>
            </a:r>
            <a:r>
              <a:rPr lang="lv-LV" dirty="0" smtClean="0"/>
              <a:t>īdzību</a:t>
            </a:r>
            <a:r>
              <a:rPr lang="is-IS" dirty="0" smtClean="0"/>
              <a:t>…</a:t>
            </a:r>
            <a:endParaRPr lang="en-US" dirty="0"/>
          </a:p>
        </p:txBody>
      </p:sp>
      <p:sp>
        <p:nvSpPr>
          <p:cNvPr id="3" name="Content Placeholder 2"/>
          <p:cNvSpPr>
            <a:spLocks noGrp="1"/>
          </p:cNvSpPr>
          <p:nvPr>
            <p:ph idx="1"/>
          </p:nvPr>
        </p:nvSpPr>
        <p:spPr/>
        <p:txBody>
          <a:bodyPr>
            <a:normAutofit/>
          </a:bodyPr>
          <a:lstStyle/>
          <a:p>
            <a:r>
              <a:rPr lang="en-US" dirty="0" err="1"/>
              <a:t>Jāņ</a:t>
            </a:r>
            <a:r>
              <a:rPr lang="en-US" dirty="0" err="1" smtClean="0"/>
              <a:t>em</a:t>
            </a:r>
            <a:r>
              <a:rPr lang="en-US" dirty="0" smtClean="0"/>
              <a:t> </a:t>
            </a:r>
            <a:r>
              <a:rPr lang="en-US" dirty="0" err="1" smtClean="0"/>
              <a:t>ve</a:t>
            </a:r>
            <a:r>
              <a:rPr lang="en-US" dirty="0" err="1"/>
              <a:t>̄ra</a:t>
            </a:r>
            <a:r>
              <a:rPr lang="en-US" dirty="0" smtClean="0"/>
              <a:t>̄ </a:t>
            </a:r>
            <a:r>
              <a:rPr lang="en-US" dirty="0" err="1" smtClean="0"/>
              <a:t>slimi</a:t>
            </a:r>
            <a:r>
              <a:rPr lang="en-US" dirty="0" err="1"/>
              <a:t>̄</a:t>
            </a:r>
            <a:r>
              <a:rPr lang="en-US" dirty="0" err="1" smtClean="0"/>
              <a:t>bas</a:t>
            </a:r>
            <a:r>
              <a:rPr lang="en-US" dirty="0" smtClean="0"/>
              <a:t> </a:t>
            </a:r>
            <a:r>
              <a:rPr lang="en-US" dirty="0" err="1" smtClean="0"/>
              <a:t>biolog</a:t>
            </a:r>
            <a:r>
              <a:rPr lang="en-US" dirty="0" err="1"/>
              <a:t>̧iskos,psiholoģiskosun</a:t>
            </a:r>
            <a:r>
              <a:rPr lang="en-US" dirty="0"/>
              <a:t> </a:t>
            </a:r>
            <a:r>
              <a:rPr lang="en-US" dirty="0" err="1"/>
              <a:t>sociālos</a:t>
            </a:r>
            <a:r>
              <a:rPr lang="en-US" dirty="0"/>
              <a:t> </a:t>
            </a:r>
            <a:r>
              <a:rPr lang="en-US" dirty="0" err="1"/>
              <a:t>aspektus</a:t>
            </a:r>
            <a:r>
              <a:rPr lang="en-US" dirty="0"/>
              <a:t> – </a:t>
            </a:r>
            <a:r>
              <a:rPr lang="en-US" dirty="0" err="1"/>
              <a:t>individuāla</a:t>
            </a:r>
            <a:r>
              <a:rPr lang="en-US" dirty="0"/>
              <a:t> </a:t>
            </a:r>
            <a:r>
              <a:rPr lang="en-US" dirty="0" err="1"/>
              <a:t>pieeja</a:t>
            </a:r>
            <a:r>
              <a:rPr lang="en-US" dirty="0"/>
              <a:t> </a:t>
            </a:r>
            <a:endParaRPr lang="en-US" dirty="0" smtClean="0"/>
          </a:p>
          <a:p>
            <a:r>
              <a:rPr lang="en-US" dirty="0" err="1"/>
              <a:t>Psihiatriska</a:t>
            </a:r>
            <a:r>
              <a:rPr lang="en-US" dirty="0"/>
              <a:t>̄ </a:t>
            </a:r>
            <a:r>
              <a:rPr lang="en-US" dirty="0" err="1"/>
              <a:t>palīdzība</a:t>
            </a:r>
            <a:r>
              <a:rPr lang="en-US" dirty="0"/>
              <a:t> </a:t>
            </a:r>
            <a:r>
              <a:rPr lang="en-US" dirty="0" err="1"/>
              <a:t>jābalsta</a:t>
            </a:r>
            <a:r>
              <a:rPr lang="en-US" dirty="0"/>
              <a:t> </a:t>
            </a:r>
            <a:r>
              <a:rPr lang="en-US" dirty="0" err="1"/>
              <a:t>cilvēka</a:t>
            </a:r>
            <a:r>
              <a:rPr lang="en-US" dirty="0"/>
              <a:t> </a:t>
            </a:r>
            <a:r>
              <a:rPr lang="en-US" dirty="0" err="1"/>
              <a:t>tiesībās</a:t>
            </a:r>
            <a:r>
              <a:rPr lang="en-US" dirty="0"/>
              <a:t> («</a:t>
            </a:r>
            <a:r>
              <a:rPr lang="en-US" b="1" i="1" dirty="0"/>
              <a:t>human rights based mental health</a:t>
            </a:r>
            <a:r>
              <a:rPr lang="en-US" b="1" dirty="0"/>
              <a:t>»: </a:t>
            </a:r>
            <a:r>
              <a:rPr lang="en-US" dirty="0" err="1"/>
              <a:t>cilvēktiesībās</a:t>
            </a:r>
            <a:r>
              <a:rPr lang="en-US" dirty="0"/>
              <a:t> (ANO </a:t>
            </a:r>
            <a:r>
              <a:rPr lang="en-US" dirty="0" err="1"/>
              <a:t>Konvencija</a:t>
            </a:r>
            <a:r>
              <a:rPr lang="en-US" dirty="0"/>
              <a:t>), </a:t>
            </a:r>
            <a:r>
              <a:rPr lang="en-US" b="1" i="1" dirty="0" err="1"/>
              <a:t>sociālās</a:t>
            </a:r>
            <a:r>
              <a:rPr lang="en-US" b="1" i="1" dirty="0"/>
              <a:t> </a:t>
            </a:r>
            <a:r>
              <a:rPr lang="en-US" b="1" i="1" dirty="0" err="1"/>
              <a:t>tiesībās</a:t>
            </a:r>
            <a:r>
              <a:rPr lang="en-US" b="1" i="1" dirty="0"/>
              <a:t> </a:t>
            </a:r>
            <a:r>
              <a:rPr lang="en-US" dirty="0"/>
              <a:t>(</a:t>
            </a:r>
            <a:r>
              <a:rPr lang="en-US" dirty="0" err="1"/>
              <a:t>Eiropas</a:t>
            </a:r>
            <a:r>
              <a:rPr lang="en-US" dirty="0"/>
              <a:t> </a:t>
            </a:r>
            <a:r>
              <a:rPr lang="en-US" dirty="0" err="1"/>
              <a:t>sociālo</a:t>
            </a:r>
            <a:r>
              <a:rPr lang="en-US" dirty="0"/>
              <a:t> </a:t>
            </a:r>
            <a:r>
              <a:rPr lang="en-US" dirty="0" err="1"/>
              <a:t>tiesību</a:t>
            </a:r>
            <a:r>
              <a:rPr lang="en-US" dirty="0"/>
              <a:t> </a:t>
            </a:r>
            <a:r>
              <a:rPr lang="en-US" dirty="0" err="1"/>
              <a:t>Harta</a:t>
            </a:r>
            <a:r>
              <a:rPr lang="en-US" dirty="0"/>
              <a:t>), </a:t>
            </a:r>
            <a:r>
              <a:rPr lang="en-US" dirty="0" err="1"/>
              <a:t>pārējos</a:t>
            </a:r>
            <a:r>
              <a:rPr lang="en-US" dirty="0"/>
              <a:t> </a:t>
            </a:r>
            <a:r>
              <a:rPr lang="en-US" dirty="0" err="1"/>
              <a:t>dokumentos</a:t>
            </a:r>
            <a:r>
              <a:rPr lang="en-US" dirty="0"/>
              <a:t> (</a:t>
            </a:r>
            <a:r>
              <a:rPr lang="en-US" b="1" i="1" dirty="0" err="1"/>
              <a:t>Konvencija</a:t>
            </a:r>
            <a:r>
              <a:rPr lang="en-US" b="1" i="1" dirty="0"/>
              <a:t> par </a:t>
            </a:r>
            <a:r>
              <a:rPr lang="en-US" b="1" i="1" dirty="0" err="1"/>
              <a:t>invalīdu</a:t>
            </a:r>
            <a:r>
              <a:rPr lang="en-US" b="1" i="1" dirty="0"/>
              <a:t> </a:t>
            </a:r>
            <a:r>
              <a:rPr lang="en-US" b="1" i="1" dirty="0" err="1"/>
              <a:t>tiesībām</a:t>
            </a:r>
            <a:r>
              <a:rPr lang="en-US" b="1" i="1" dirty="0"/>
              <a:t>, </a:t>
            </a:r>
            <a:r>
              <a:rPr lang="en-US" b="1" i="1" dirty="0" err="1"/>
              <a:t>Ovjedo</a:t>
            </a:r>
            <a:r>
              <a:rPr lang="en-US" b="1" i="1" dirty="0"/>
              <a:t> </a:t>
            </a:r>
            <a:r>
              <a:rPr lang="en-US" b="1" i="1" dirty="0" err="1"/>
              <a:t>konvencija</a:t>
            </a:r>
            <a:r>
              <a:rPr lang="en-US" b="1" i="1" dirty="0"/>
              <a:t>̄</a:t>
            </a:r>
            <a:r>
              <a:rPr lang="en-US" dirty="0"/>
              <a:t>, </a:t>
            </a:r>
            <a:r>
              <a:rPr lang="en-US" dirty="0" err="1"/>
              <a:t>etc</a:t>
            </a:r>
            <a:r>
              <a:rPr lang="en-US" dirty="0"/>
              <a:t>). </a:t>
            </a:r>
            <a:endParaRPr lang="en-US" dirty="0" smtClean="0"/>
          </a:p>
          <a:p>
            <a:r>
              <a:rPr lang="en-US" b="1" i="1" dirty="0" err="1"/>
              <a:t>Hospitalizācija</a:t>
            </a:r>
            <a:r>
              <a:rPr lang="en-US" b="1" i="1" dirty="0"/>
              <a:t> </a:t>
            </a:r>
            <a:r>
              <a:rPr lang="en-US" b="1" i="1" dirty="0" err="1"/>
              <a:t>slēgta</a:t>
            </a:r>
            <a:r>
              <a:rPr lang="en-US" b="1" i="1" dirty="0"/>
              <a:t> </a:t>
            </a:r>
            <a:r>
              <a:rPr lang="en-US" b="1" i="1" dirty="0" err="1"/>
              <a:t>tipa</a:t>
            </a:r>
            <a:r>
              <a:rPr lang="en-US" b="1" i="1" dirty="0"/>
              <a:t> </a:t>
            </a:r>
            <a:r>
              <a:rPr lang="en-US" b="1" i="1" dirty="0" err="1"/>
              <a:t>nodaļa</a:t>
            </a:r>
            <a:r>
              <a:rPr lang="en-US" b="1" i="1" dirty="0"/>
              <a:t>̄ </a:t>
            </a:r>
            <a:r>
              <a:rPr lang="en-US" dirty="0" err="1"/>
              <a:t>jāatliek</a:t>
            </a:r>
            <a:r>
              <a:rPr lang="en-US" dirty="0"/>
              <a:t> </a:t>
            </a:r>
            <a:r>
              <a:rPr lang="en-US" dirty="0" err="1"/>
              <a:t>līdz</a:t>
            </a:r>
            <a:r>
              <a:rPr lang="en-US" dirty="0"/>
              <a:t> </a:t>
            </a:r>
            <a:r>
              <a:rPr lang="en-US" dirty="0" err="1"/>
              <a:t>pēdējam</a:t>
            </a:r>
            <a:r>
              <a:rPr lang="en-US" dirty="0"/>
              <a:t> – </a:t>
            </a:r>
            <a:r>
              <a:rPr lang="en-US" dirty="0" err="1"/>
              <a:t>kad</a:t>
            </a:r>
            <a:r>
              <a:rPr lang="en-US" dirty="0"/>
              <a:t> </a:t>
            </a:r>
            <a:r>
              <a:rPr lang="en-US" dirty="0" err="1"/>
              <a:t>tiek</a:t>
            </a:r>
            <a:r>
              <a:rPr lang="en-US" dirty="0"/>
              <a:t> </a:t>
            </a:r>
            <a:r>
              <a:rPr lang="en-US" dirty="0" err="1"/>
              <a:t>apdraudēta</a:t>
            </a:r>
            <a:r>
              <a:rPr lang="en-US" dirty="0"/>
              <a:t> </a:t>
            </a:r>
            <a:r>
              <a:rPr lang="en-US" dirty="0" err="1"/>
              <a:t>veselība</a:t>
            </a:r>
            <a:r>
              <a:rPr lang="en-US" dirty="0"/>
              <a:t> un </a:t>
            </a:r>
            <a:r>
              <a:rPr lang="en-US" dirty="0" err="1"/>
              <a:t>dzīvība</a:t>
            </a:r>
            <a:r>
              <a:rPr lang="en-US" dirty="0"/>
              <a:t> (</a:t>
            </a:r>
            <a:r>
              <a:rPr lang="en-US" dirty="0" err="1"/>
              <a:t>agresija</a:t>
            </a:r>
            <a:r>
              <a:rPr lang="en-US" dirty="0"/>
              <a:t>, </a:t>
            </a:r>
            <a:r>
              <a:rPr lang="en-US" dirty="0" err="1"/>
              <a:t>paškaitējums</a:t>
            </a:r>
            <a:r>
              <a:rPr lang="en-US" dirty="0"/>
              <a:t>, </a:t>
            </a:r>
            <a:r>
              <a:rPr lang="en-US" dirty="0" err="1"/>
              <a:t>smagas</a:t>
            </a:r>
            <a:r>
              <a:rPr lang="en-US" dirty="0"/>
              <a:t> </a:t>
            </a:r>
            <a:r>
              <a:rPr lang="en-US" dirty="0" err="1"/>
              <a:t>zāļu</a:t>
            </a:r>
            <a:r>
              <a:rPr lang="en-US" dirty="0"/>
              <a:t> </a:t>
            </a:r>
            <a:r>
              <a:rPr lang="en-US" dirty="0" err="1"/>
              <a:t>blaknes</a:t>
            </a:r>
            <a:r>
              <a:rPr lang="en-US" dirty="0"/>
              <a:t>), </a:t>
            </a:r>
            <a:r>
              <a:rPr lang="en-US" dirty="0" err="1"/>
              <a:t>pēc</a:t>
            </a:r>
            <a:r>
              <a:rPr lang="en-US" dirty="0"/>
              <a:t> </a:t>
            </a:r>
            <a:r>
              <a:rPr lang="en-US" dirty="0" err="1"/>
              <a:t>iespējas</a:t>
            </a:r>
            <a:r>
              <a:rPr lang="en-US" dirty="0"/>
              <a:t> </a:t>
            </a:r>
            <a:r>
              <a:rPr lang="en-US" dirty="0" err="1"/>
              <a:t>jāpielieto</a:t>
            </a:r>
            <a:r>
              <a:rPr lang="en-US" dirty="0"/>
              <a:t> </a:t>
            </a:r>
            <a:r>
              <a:rPr lang="en-US" dirty="0" err="1"/>
              <a:t>ambulatora</a:t>
            </a:r>
            <a:r>
              <a:rPr lang="en-US" dirty="0"/>
              <a:t> </a:t>
            </a:r>
            <a:r>
              <a:rPr lang="en-US" dirty="0" err="1"/>
              <a:t>ārstēšana</a:t>
            </a:r>
            <a:r>
              <a:rPr lang="en-US" dirty="0"/>
              <a:t>, </a:t>
            </a:r>
            <a:r>
              <a:rPr lang="en-US" dirty="0" err="1"/>
              <a:t>kur</a:t>
            </a:r>
            <a:r>
              <a:rPr lang="en-US" dirty="0"/>
              <a:t> </a:t>
            </a:r>
            <a:r>
              <a:rPr lang="en-US" dirty="0" err="1"/>
              <a:t>cilvēktiesību</a:t>
            </a:r>
            <a:r>
              <a:rPr lang="en-US" dirty="0"/>
              <a:t> </a:t>
            </a:r>
            <a:r>
              <a:rPr lang="en-US" dirty="0" err="1"/>
              <a:t>pārkāpumu</a:t>
            </a:r>
            <a:r>
              <a:rPr lang="en-US" dirty="0"/>
              <a:t> </a:t>
            </a:r>
            <a:r>
              <a:rPr lang="en-US" dirty="0" err="1"/>
              <a:t>riski</a:t>
            </a:r>
            <a:r>
              <a:rPr lang="en-US" dirty="0"/>
              <a:t> </a:t>
            </a:r>
            <a:r>
              <a:rPr lang="en-US" dirty="0" err="1"/>
              <a:t>ir</a:t>
            </a:r>
            <a:r>
              <a:rPr lang="en-US" dirty="0"/>
              <a:t> </a:t>
            </a:r>
            <a:r>
              <a:rPr lang="en-US" dirty="0" err="1"/>
              <a:t>viszemāki</a:t>
            </a:r>
            <a:r>
              <a:rPr lang="en-US" dirty="0"/>
              <a:t>. </a:t>
            </a:r>
            <a:endParaRPr lang="en-US" dirty="0" smtClean="0">
              <a:effectLst/>
            </a:endParaRPr>
          </a:p>
          <a:p>
            <a:endParaRPr lang="en-US" dirty="0"/>
          </a:p>
        </p:txBody>
      </p:sp>
    </p:spTree>
    <p:extLst>
      <p:ext uri="{BB962C8B-B14F-4D97-AF65-F5344CB8AC3E}">
        <p14:creationId xmlns:p14="http://schemas.microsoft.com/office/powerpoint/2010/main" val="1531155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321" y="448574"/>
            <a:ext cx="10922479" cy="5728389"/>
          </a:xfrm>
        </p:spPr>
        <p:txBody>
          <a:bodyPr>
            <a:normAutofit/>
          </a:bodyPr>
          <a:lstStyle/>
          <a:p>
            <a:pPr marL="0" lvl="0" indent="0">
              <a:buNone/>
            </a:pPr>
            <a:r>
              <a:rPr lang="en-US" dirty="0" err="1" smtClean="0">
                <a:solidFill>
                  <a:prstClr val="black"/>
                </a:solidFill>
                <a:latin typeface="Times New Roman" panose="02020603050405020304" pitchFamily="18" charset="0"/>
                <a:cs typeface="Times New Roman" panose="02020603050405020304" pitchFamily="18" charset="0"/>
              </a:rPr>
              <a:t>Ievietošana</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slimnīcā</a:t>
            </a:r>
            <a:r>
              <a:rPr lang="en-US"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pret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pacienta</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gribu</a:t>
            </a:r>
            <a:r>
              <a:rPr lang="en-US" b="1"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ir</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iespējama</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tikai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noteiktos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gadījumus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kurus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nosaka</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Ārstniecības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likuma</a:t>
            </a:r>
            <a:r>
              <a:rPr lang="lv-LV"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68.pants. </a:t>
            </a:r>
            <a:r>
              <a:rPr lang="en-US" dirty="0" err="1">
                <a:solidFill>
                  <a:prstClr val="black"/>
                </a:solidFill>
                <a:latin typeface="Times New Roman" panose="02020603050405020304" pitchFamily="18" charset="0"/>
                <a:cs typeface="Times New Roman" panose="02020603050405020304" pitchFamily="18" charset="0"/>
              </a:rPr>
              <a:t>Pamatojoties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uz</a:t>
            </a:r>
            <a:r>
              <a:rPr lang="en-US" dirty="0">
                <a:solidFill>
                  <a:prstClr val="black"/>
                </a:solidFill>
                <a:latin typeface="Times New Roman" panose="02020603050405020304" pitchFamily="18" charset="0"/>
                <a:cs typeface="Times New Roman" panose="02020603050405020304" pitchFamily="18" charset="0"/>
              </a:rPr>
              <a:t> to, </a:t>
            </a:r>
            <a:r>
              <a:rPr lang="en-US" dirty="0" err="1">
                <a:solidFill>
                  <a:prstClr val="black"/>
                </a:solidFill>
                <a:latin typeface="Times New Roman" panose="02020603050405020304" pitchFamily="18" charset="0"/>
                <a:cs typeface="Times New Roman" panose="02020603050405020304" pitchFamily="18" charset="0"/>
              </a:rPr>
              <a:t>tiesa</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ir</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tā</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kas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izlemj</a:t>
            </a:r>
            <a:r>
              <a:rPr lang="en-US" dirty="0">
                <a:solidFill>
                  <a:prstClr val="black"/>
                </a:solidFill>
                <a:latin typeface="Times New Roman" panose="02020603050405020304" pitchFamily="18" charset="0"/>
                <a:cs typeface="Times New Roman" panose="02020603050405020304" pitchFamily="18" charset="0"/>
              </a:rPr>
              <a:t> par </a:t>
            </a:r>
            <a:r>
              <a:rPr lang="en-US" dirty="0" err="1">
                <a:solidFill>
                  <a:prstClr val="black"/>
                </a:solidFill>
                <a:latin typeface="Times New Roman" panose="02020603050405020304" pitchFamily="18" charset="0"/>
                <a:cs typeface="Times New Roman" panose="02020603050405020304" pitchFamily="18" charset="0"/>
              </a:rPr>
              <a:t>ārstēšanu</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pret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pacienta</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gribu</a:t>
            </a:r>
            <a:r>
              <a:rPr lang="en-US" dirty="0">
                <a:solidFill>
                  <a:prstClr val="black"/>
                </a:solidFill>
                <a:latin typeface="Times New Roman" panose="02020603050405020304" pitchFamily="18" charset="0"/>
                <a:cs typeface="Times New Roman" panose="02020603050405020304" pitchFamily="18" charset="0"/>
              </a:rPr>
              <a:t>. Tie </a:t>
            </a:r>
            <a:r>
              <a:rPr lang="en-US" dirty="0" err="1">
                <a:solidFill>
                  <a:prstClr val="black"/>
                </a:solidFill>
                <a:latin typeface="Times New Roman" panose="02020603050405020304" pitchFamily="18" charset="0"/>
                <a:cs typeface="Times New Roman" panose="02020603050405020304" pitchFamily="18" charset="0"/>
              </a:rPr>
              <a:t>ir</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šādi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gadījumi</a:t>
            </a:r>
            <a:r>
              <a:rPr lang="en-US" dirty="0">
                <a:solidFill>
                  <a:prstClr val="black"/>
                </a:solidFill>
                <a:latin typeface="Times New Roman" panose="02020603050405020304" pitchFamily="18" charset="0"/>
                <a:cs typeface="Times New Roman" panose="02020603050405020304" pitchFamily="18" charset="0"/>
              </a:rPr>
              <a:t>:</a:t>
            </a:r>
          </a:p>
          <a:p>
            <a:pPr marL="342900" lvl="0" indent="-342900">
              <a:buFont typeface="Arial" charset="0"/>
              <a:buChar char="•"/>
            </a:pPr>
            <a:r>
              <a:rPr lang="en-US" dirty="0">
                <a:solidFill>
                  <a:prstClr val="black"/>
                </a:solidFill>
                <a:latin typeface="Times New Roman" panose="02020603050405020304" pitchFamily="18" charset="0"/>
                <a:cs typeface="Times New Roman" panose="02020603050405020304" pitchFamily="18" charset="0"/>
              </a:rPr>
              <a:t>1) </a:t>
            </a:r>
            <a:r>
              <a:rPr lang="en-US" dirty="0" err="1">
                <a:solidFill>
                  <a:prstClr val="black"/>
                </a:solidFill>
                <a:latin typeface="Times New Roman" panose="02020603050405020304" pitchFamily="18" charset="0"/>
                <a:cs typeface="Times New Roman" panose="02020603050405020304" pitchFamily="18" charset="0"/>
              </a:rPr>
              <a:t>pacients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ir</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draudējis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vai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draud</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centies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vai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cenšas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nodarīt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sev</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vai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citai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personai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miesas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bojājumus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vai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ir</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izturējies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vai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izturas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varmācīgi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pret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citām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personām</a:t>
            </a:r>
            <a:r>
              <a:rPr lang="en-US" dirty="0">
                <a:solidFill>
                  <a:prstClr val="black"/>
                </a:solidFill>
                <a:latin typeface="Times New Roman" panose="02020603050405020304" pitchFamily="18" charset="0"/>
                <a:cs typeface="Times New Roman" panose="02020603050405020304" pitchFamily="18" charset="0"/>
              </a:rPr>
              <a:t>, un </a:t>
            </a:r>
            <a:r>
              <a:rPr lang="en-US" dirty="0" err="1">
                <a:solidFill>
                  <a:prstClr val="black"/>
                </a:solidFill>
                <a:latin typeface="Times New Roman" panose="02020603050405020304" pitchFamily="18" charset="0"/>
                <a:cs typeface="Times New Roman" panose="02020603050405020304" pitchFamily="18" charset="0"/>
              </a:rPr>
              <a:t>ārstniecības</a:t>
            </a:r>
            <a:r>
              <a:rPr lang="en-US" dirty="0">
                <a:solidFill>
                  <a:prstClr val="black"/>
                </a:solidFill>
                <a:latin typeface="Times New Roman" panose="02020603050405020304" pitchFamily="18" charset="0"/>
                <a:cs typeface="Times New Roman" panose="02020603050405020304" pitchFamily="18" charset="0"/>
              </a:rPr>
              <a:t> persona </a:t>
            </a:r>
            <a:r>
              <a:rPr lang="en-US" dirty="0" err="1">
                <a:solidFill>
                  <a:prstClr val="black"/>
                </a:solidFill>
                <a:latin typeface="Times New Roman" panose="02020603050405020304" pitchFamily="18" charset="0"/>
                <a:cs typeface="Times New Roman" panose="02020603050405020304" pitchFamily="18" charset="0"/>
              </a:rPr>
              <a:t>konstatē</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ka</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pacientam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ir</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psihiskās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veselības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traucējumi</a:t>
            </a:r>
            <a:r>
              <a:rPr lang="en-US" dirty="0">
                <a:solidFill>
                  <a:prstClr val="black"/>
                </a:solidFill>
                <a:latin typeface="Times New Roman" panose="02020603050405020304" pitchFamily="18" charset="0"/>
                <a:cs typeface="Times New Roman" panose="02020603050405020304" pitchFamily="18" charset="0"/>
              </a:rPr>
              <a:t>, kuru </a:t>
            </a:r>
            <a:r>
              <a:rPr lang="en-US" dirty="0" err="1">
                <a:solidFill>
                  <a:prstClr val="black"/>
                </a:solidFill>
                <a:latin typeface="Times New Roman" panose="02020603050405020304" pitchFamily="18" charset="0"/>
                <a:cs typeface="Times New Roman" panose="02020603050405020304" pitchFamily="18" charset="0"/>
              </a:rPr>
              <a:t>iespējamās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sekas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varētu</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būt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nopietni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miesas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bojājumi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pacientam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pašam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vai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citai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personai</a:t>
            </a:r>
            <a:r>
              <a:rPr lang="en-US" dirty="0">
                <a:solidFill>
                  <a:prstClr val="black"/>
                </a:solidFill>
                <a:latin typeface="Times New Roman" panose="02020603050405020304" pitchFamily="18" charset="0"/>
                <a:cs typeface="Times New Roman" panose="02020603050405020304" pitchFamily="18" charset="0"/>
              </a:rPr>
              <a:t>;</a:t>
            </a:r>
          </a:p>
          <a:p>
            <a:pPr marL="342900" lvl="0" indent="-342900">
              <a:buFont typeface="Arial" charset="0"/>
              <a:buChar char="•"/>
            </a:pPr>
            <a:r>
              <a:rPr lang="en-US" dirty="0">
                <a:solidFill>
                  <a:prstClr val="black"/>
                </a:solidFill>
                <a:latin typeface="Times New Roman" panose="02020603050405020304" pitchFamily="18" charset="0"/>
                <a:cs typeface="Times New Roman" panose="02020603050405020304" pitchFamily="18" charset="0"/>
              </a:rPr>
              <a:t>2) </a:t>
            </a:r>
            <a:r>
              <a:rPr lang="en-US" dirty="0" err="1">
                <a:solidFill>
                  <a:prstClr val="black"/>
                </a:solidFill>
                <a:latin typeface="Times New Roman" panose="02020603050405020304" pitchFamily="18" charset="0"/>
                <a:cs typeface="Times New Roman" panose="02020603050405020304" pitchFamily="18" charset="0"/>
              </a:rPr>
              <a:t>pacients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ir</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izrādījis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vai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izrāda</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nespēju</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rūpēties</a:t>
            </a:r>
            <a:r>
              <a:rPr lang="en-US" dirty="0">
                <a:solidFill>
                  <a:prstClr val="black"/>
                </a:solidFill>
                <a:latin typeface="Times New Roman" panose="02020603050405020304" pitchFamily="18" charset="0"/>
                <a:cs typeface="Times New Roman" panose="02020603050405020304" pitchFamily="18" charset="0"/>
              </a:rPr>
              <a:t> par </a:t>
            </a:r>
            <a:r>
              <a:rPr lang="en-US" dirty="0" err="1">
                <a:solidFill>
                  <a:prstClr val="black"/>
                </a:solidFill>
                <a:latin typeface="Times New Roman" panose="02020603050405020304" pitchFamily="18" charset="0"/>
                <a:cs typeface="Times New Roman" panose="02020603050405020304" pitchFamily="18" charset="0"/>
              </a:rPr>
              <a:t>sevi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vai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savā</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aizbildnībā</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esošām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personām</a:t>
            </a:r>
            <a:r>
              <a:rPr lang="en-US" dirty="0">
                <a:solidFill>
                  <a:prstClr val="black"/>
                </a:solidFill>
                <a:latin typeface="Times New Roman" panose="02020603050405020304" pitchFamily="18" charset="0"/>
                <a:cs typeface="Times New Roman" panose="02020603050405020304" pitchFamily="18" charset="0"/>
              </a:rPr>
              <a:t> un </a:t>
            </a:r>
            <a:r>
              <a:rPr lang="en-US" dirty="0" err="1">
                <a:solidFill>
                  <a:prstClr val="black"/>
                </a:solidFill>
                <a:latin typeface="Times New Roman" panose="02020603050405020304" pitchFamily="18" charset="0"/>
                <a:cs typeface="Times New Roman" panose="02020603050405020304" pitchFamily="18" charset="0"/>
              </a:rPr>
              <a:t>ārstniecības</a:t>
            </a:r>
            <a:r>
              <a:rPr lang="en-US" dirty="0">
                <a:solidFill>
                  <a:prstClr val="black"/>
                </a:solidFill>
                <a:latin typeface="Times New Roman" panose="02020603050405020304" pitchFamily="18" charset="0"/>
                <a:cs typeface="Times New Roman" panose="02020603050405020304" pitchFamily="18" charset="0"/>
              </a:rPr>
              <a:t> persona </a:t>
            </a:r>
            <a:r>
              <a:rPr lang="en-US" dirty="0" err="1">
                <a:solidFill>
                  <a:prstClr val="black"/>
                </a:solidFill>
                <a:latin typeface="Times New Roman" panose="02020603050405020304" pitchFamily="18" charset="0"/>
                <a:cs typeface="Times New Roman" panose="02020603050405020304" pitchFamily="18" charset="0"/>
              </a:rPr>
              <a:t>konstatē</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ka</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pacientam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ir</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psihiskās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veselības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traucējumi</a:t>
            </a:r>
            <a:r>
              <a:rPr lang="en-US" dirty="0">
                <a:solidFill>
                  <a:prstClr val="black"/>
                </a:solidFill>
                <a:latin typeface="Times New Roman" panose="02020603050405020304" pitchFamily="18" charset="0"/>
                <a:cs typeface="Times New Roman" panose="02020603050405020304" pitchFamily="18" charset="0"/>
              </a:rPr>
              <a:t>, kuru </a:t>
            </a:r>
            <a:r>
              <a:rPr lang="en-US" dirty="0" err="1">
                <a:solidFill>
                  <a:prstClr val="black"/>
                </a:solidFill>
                <a:latin typeface="Times New Roman" panose="02020603050405020304" pitchFamily="18" charset="0"/>
                <a:cs typeface="Times New Roman" panose="02020603050405020304" pitchFamily="18" charset="0"/>
              </a:rPr>
              <a:t>iespējamās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sekas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varētu</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būt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nenovēršama</a:t>
            </a:r>
            <a:r>
              <a:rPr lang="en-US" dirty="0">
                <a:solidFill>
                  <a:prstClr val="black"/>
                </a:solidFill>
                <a:latin typeface="Times New Roman" panose="02020603050405020304" pitchFamily="18" charset="0"/>
                <a:cs typeface="Times New Roman" panose="02020603050405020304" pitchFamily="18" charset="0"/>
              </a:rPr>
              <a:t> un </a:t>
            </a:r>
            <a:r>
              <a:rPr lang="en-US" dirty="0" err="1">
                <a:solidFill>
                  <a:prstClr val="black"/>
                </a:solidFill>
                <a:latin typeface="Times New Roman" panose="02020603050405020304" pitchFamily="18" charset="0"/>
                <a:cs typeface="Times New Roman" panose="02020603050405020304" pitchFamily="18" charset="0"/>
              </a:rPr>
              <a:t>nopietna</a:t>
            </a:r>
            <a:r>
              <a:rPr lang="en-US" dirty="0">
                <a:solidFill>
                  <a:prstClr val="black"/>
                </a:solidFill>
                <a:latin typeface="Times New Roman" panose="02020603050405020304" pitchFamily="18" charset="0"/>
                <a:cs typeface="Times New Roman" panose="02020603050405020304" pitchFamily="18" charset="0"/>
              </a:rPr>
              <a:t> personas </a:t>
            </a:r>
            <a:r>
              <a:rPr lang="en-US" dirty="0" err="1">
                <a:solidFill>
                  <a:prstClr val="black"/>
                </a:solidFill>
                <a:latin typeface="Times New Roman" panose="02020603050405020304" pitchFamily="18" charset="0"/>
                <a:cs typeface="Times New Roman" panose="02020603050405020304" pitchFamily="18" charset="0"/>
              </a:rPr>
              <a:t>veselības</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pasliktināšanās</a:t>
            </a:r>
            <a:r>
              <a:rPr lang="en-US" dirty="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25504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a:t>Sabiedrības psihiskā veselība ir būtisks nosacījums stabilas, drošas un labklājības sabiedrības veidošanai.</a:t>
            </a:r>
            <a:r>
              <a:rPr lang="en-US" dirty="0" smtClean="0">
                <a:effectLst/>
              </a:rPr>
              <a:t> </a:t>
            </a:r>
            <a:endParaRPr lang="en-US" dirty="0"/>
          </a:p>
        </p:txBody>
      </p:sp>
    </p:spTree>
    <p:extLst>
      <p:ext uri="{BB962C8B-B14F-4D97-AF65-F5344CB8AC3E}">
        <p14:creationId xmlns:p14="http://schemas.microsoft.com/office/powerpoint/2010/main" val="956812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Ka</a:t>
            </a:r>
            <a:r>
              <a:rPr lang="en-US" b="1" dirty="0"/>
              <a:t>̄ </a:t>
            </a:r>
            <a:r>
              <a:rPr lang="en-US" b="1" dirty="0" err="1"/>
              <a:t>notiek</a:t>
            </a:r>
            <a:r>
              <a:rPr lang="en-US" b="1" dirty="0"/>
              <a:t> </a:t>
            </a:r>
            <a:r>
              <a:rPr lang="en-US" b="1" dirty="0" err="1"/>
              <a:t>psihiatriskās</a:t>
            </a:r>
            <a:r>
              <a:rPr lang="en-US" b="1" dirty="0"/>
              <a:t> </a:t>
            </a:r>
            <a:r>
              <a:rPr lang="en-US" b="1" dirty="0" err="1"/>
              <a:t>palīdzības</a:t>
            </a:r>
            <a:r>
              <a:rPr lang="en-US" b="1" dirty="0"/>
              <a:t> </a:t>
            </a:r>
            <a:r>
              <a:rPr lang="en-US" b="1" dirty="0" err="1"/>
              <a:t>sniegšana</a:t>
            </a:r>
            <a:r>
              <a:rPr lang="en-US" b="1" dirty="0"/>
              <a:t> bez </a:t>
            </a:r>
            <a:r>
              <a:rPr lang="en-US" b="1" dirty="0" err="1"/>
              <a:t>pacienta</a:t>
            </a:r>
            <a:r>
              <a:rPr lang="en-US" b="1" dirty="0"/>
              <a:t> </a:t>
            </a:r>
            <a:r>
              <a:rPr lang="en-US" b="1" dirty="0" err="1"/>
              <a:t>piekrišanas</a:t>
            </a:r>
            <a:r>
              <a:rPr lang="en-US" b="1" dirty="0"/>
              <a:t>? </a:t>
            </a:r>
            <a:endParaRPr lang="en-US" dirty="0"/>
          </a:p>
        </p:txBody>
      </p:sp>
      <p:sp>
        <p:nvSpPr>
          <p:cNvPr id="3" name="Content Placeholder 2"/>
          <p:cNvSpPr>
            <a:spLocks noGrp="1"/>
          </p:cNvSpPr>
          <p:nvPr>
            <p:ph idx="1"/>
          </p:nvPr>
        </p:nvSpPr>
        <p:spPr>
          <a:xfrm>
            <a:off x="838200" y="1825625"/>
            <a:ext cx="10876472" cy="4851220"/>
          </a:xfrm>
        </p:spPr>
        <p:txBody>
          <a:bodyPr>
            <a:normAutofit fontScale="92500"/>
          </a:bodyPr>
          <a:lstStyle/>
          <a:p>
            <a:r>
              <a:rPr lang="en-US" dirty="0" err="1" smtClean="0"/>
              <a:t>Psihiatru</a:t>
            </a:r>
            <a:r>
              <a:rPr lang="en-US" dirty="0" smtClean="0"/>
              <a:t> </a:t>
            </a:r>
            <a:r>
              <a:rPr lang="en-US" dirty="0" err="1"/>
              <a:t>konsilijam</a:t>
            </a:r>
            <a:r>
              <a:rPr lang="en-US" dirty="0"/>
              <a:t> </a:t>
            </a:r>
            <a:r>
              <a:rPr lang="en-US" b="1" dirty="0"/>
              <a:t>72 </a:t>
            </a:r>
            <a:r>
              <a:rPr lang="en-US" b="1" dirty="0" err="1"/>
              <a:t>stundu</a:t>
            </a:r>
            <a:r>
              <a:rPr lang="en-US" b="1" dirty="0"/>
              <a:t> </a:t>
            </a:r>
            <a:r>
              <a:rPr lang="en-US" b="1" dirty="0" err="1"/>
              <a:t>laika</a:t>
            </a:r>
            <a:r>
              <a:rPr lang="en-US" b="1" dirty="0"/>
              <a:t>̄ </a:t>
            </a:r>
            <a:r>
              <a:rPr lang="en-US" b="1" dirty="0" err="1"/>
              <a:t>jāizmekle</a:t>
            </a:r>
            <a:r>
              <a:rPr lang="en-US" b="1" dirty="0"/>
              <a:t>̄ </a:t>
            </a:r>
            <a:r>
              <a:rPr lang="en-US" b="1" dirty="0" err="1"/>
              <a:t>pacients</a:t>
            </a:r>
            <a:r>
              <a:rPr lang="en-US" b="1" dirty="0"/>
              <a:t> </a:t>
            </a:r>
            <a:r>
              <a:rPr lang="en-US" dirty="0"/>
              <a:t>un </a:t>
            </a:r>
            <a:r>
              <a:rPr lang="en-US" dirty="0" err="1"/>
              <a:t>jāpieņem</a:t>
            </a:r>
            <a:r>
              <a:rPr lang="en-US" dirty="0"/>
              <a:t> </a:t>
            </a:r>
            <a:r>
              <a:rPr lang="en-US" dirty="0" err="1"/>
              <a:t>lēmums</a:t>
            </a:r>
            <a:r>
              <a:rPr lang="en-US" dirty="0"/>
              <a:t> par </a:t>
            </a:r>
            <a:r>
              <a:rPr lang="en-US" dirty="0" err="1"/>
              <a:t>psihiatriskās</a:t>
            </a:r>
            <a:r>
              <a:rPr lang="en-US" dirty="0"/>
              <a:t> </a:t>
            </a:r>
            <a:r>
              <a:rPr lang="en-US" dirty="0" err="1"/>
              <a:t>palīdzības</a:t>
            </a:r>
            <a:r>
              <a:rPr lang="en-US" dirty="0"/>
              <a:t> </a:t>
            </a:r>
            <a:r>
              <a:rPr lang="en-US" dirty="0" err="1"/>
              <a:t>sniegšanu</a:t>
            </a:r>
            <a:r>
              <a:rPr lang="en-US" dirty="0"/>
              <a:t> </a:t>
            </a:r>
            <a:r>
              <a:rPr lang="en-US" dirty="0" err="1"/>
              <a:t>psihiatriskaja</a:t>
            </a:r>
            <a:r>
              <a:rPr lang="en-US" dirty="0"/>
              <a:t>̄ </a:t>
            </a:r>
            <a:r>
              <a:rPr lang="en-US" dirty="0" err="1"/>
              <a:t>slimnīca</a:t>
            </a:r>
            <a:r>
              <a:rPr lang="en-US" dirty="0"/>
              <a:t>̄ bez </a:t>
            </a:r>
            <a:r>
              <a:rPr lang="en-US" dirty="0" err="1"/>
              <a:t>pacienta</a:t>
            </a:r>
            <a:r>
              <a:rPr lang="en-US" dirty="0"/>
              <a:t> </a:t>
            </a:r>
            <a:r>
              <a:rPr lang="en-US" dirty="0" err="1"/>
              <a:t>piekrišanas</a:t>
            </a:r>
            <a:r>
              <a:rPr lang="en-US" dirty="0"/>
              <a:t> </a:t>
            </a:r>
            <a:r>
              <a:rPr lang="en-US" dirty="0" err="1"/>
              <a:t>vai</a:t>
            </a:r>
            <a:r>
              <a:rPr lang="en-US" dirty="0"/>
              <a:t> </a:t>
            </a:r>
            <a:r>
              <a:rPr lang="en-US" dirty="0" err="1"/>
              <a:t>ari</a:t>
            </a:r>
            <a:r>
              <a:rPr lang="en-US" dirty="0"/>
              <a:t>̄ par </a:t>
            </a:r>
            <a:r>
              <a:rPr lang="en-US" dirty="0" err="1"/>
              <a:t>šīs</a:t>
            </a:r>
            <a:r>
              <a:rPr lang="en-US" dirty="0"/>
              <a:t> </a:t>
            </a:r>
            <a:r>
              <a:rPr lang="en-US" dirty="0" err="1"/>
              <a:t>palīdzības</a:t>
            </a:r>
            <a:r>
              <a:rPr lang="en-US" dirty="0"/>
              <a:t> </a:t>
            </a:r>
            <a:r>
              <a:rPr lang="en-US" dirty="0" err="1"/>
              <a:t>pārtraukšanu</a:t>
            </a:r>
            <a:r>
              <a:rPr lang="en-US" dirty="0"/>
              <a:t>. </a:t>
            </a:r>
          </a:p>
          <a:p>
            <a:r>
              <a:rPr lang="en-US" dirty="0" err="1"/>
              <a:t>Materiālus</a:t>
            </a:r>
            <a:r>
              <a:rPr lang="en-US" dirty="0"/>
              <a:t> par </a:t>
            </a:r>
            <a:r>
              <a:rPr lang="en-US" dirty="0" err="1"/>
              <a:t>psihiatriskās</a:t>
            </a:r>
            <a:r>
              <a:rPr lang="en-US" dirty="0"/>
              <a:t> </a:t>
            </a:r>
            <a:r>
              <a:rPr lang="en-US" dirty="0" err="1"/>
              <a:t>palīdzības</a:t>
            </a:r>
            <a:r>
              <a:rPr lang="en-US" dirty="0"/>
              <a:t> </a:t>
            </a:r>
            <a:r>
              <a:rPr lang="en-US" dirty="0" err="1"/>
              <a:t>sniegšanu</a:t>
            </a:r>
            <a:r>
              <a:rPr lang="en-US" dirty="0"/>
              <a:t> bez </a:t>
            </a:r>
            <a:r>
              <a:rPr lang="en-US" dirty="0" err="1" smtClean="0"/>
              <a:t>pacienta</a:t>
            </a:r>
            <a:r>
              <a:rPr lang="en-US" dirty="0" smtClean="0"/>
              <a:t> </a:t>
            </a:r>
            <a:r>
              <a:rPr lang="en-US" dirty="0" err="1"/>
              <a:t>piekrišanas</a:t>
            </a:r>
            <a:r>
              <a:rPr lang="en-US" dirty="0"/>
              <a:t> </a:t>
            </a:r>
            <a:r>
              <a:rPr lang="en-US" b="1" dirty="0" err="1"/>
              <a:t>tiesa</a:t>
            </a:r>
            <a:r>
              <a:rPr lang="en-US" b="1" dirty="0"/>
              <a:t> </a:t>
            </a:r>
            <a:r>
              <a:rPr lang="en-US" dirty="0" err="1"/>
              <a:t>izskata</a:t>
            </a:r>
            <a:r>
              <a:rPr lang="en-US" dirty="0"/>
              <a:t> 72 </a:t>
            </a:r>
            <a:r>
              <a:rPr lang="en-US" dirty="0" err="1"/>
              <a:t>stundu</a:t>
            </a:r>
            <a:r>
              <a:rPr lang="en-US" dirty="0"/>
              <a:t> </a:t>
            </a:r>
            <a:r>
              <a:rPr lang="en-US" dirty="0" err="1"/>
              <a:t>laika</a:t>
            </a:r>
            <a:r>
              <a:rPr lang="en-US" dirty="0"/>
              <a:t>̄ </a:t>
            </a:r>
            <a:r>
              <a:rPr lang="en-US" dirty="0" err="1"/>
              <a:t>pēc</a:t>
            </a:r>
            <a:r>
              <a:rPr lang="en-US" dirty="0"/>
              <a:t> </a:t>
            </a:r>
            <a:r>
              <a:rPr lang="en-US" dirty="0" err="1" smtClean="0"/>
              <a:t>psihiatru</a:t>
            </a:r>
            <a:r>
              <a:rPr lang="en-US" dirty="0" smtClean="0"/>
              <a:t> </a:t>
            </a:r>
            <a:r>
              <a:rPr lang="en-US" dirty="0" err="1"/>
              <a:t>konsilija</a:t>
            </a:r>
            <a:r>
              <a:rPr lang="en-US" dirty="0"/>
              <a:t> </a:t>
            </a:r>
            <a:r>
              <a:rPr lang="en-US" dirty="0" err="1"/>
              <a:t>lēmuma</a:t>
            </a:r>
            <a:r>
              <a:rPr lang="en-US" dirty="0"/>
              <a:t> </a:t>
            </a:r>
            <a:r>
              <a:rPr lang="en-US" dirty="0" err="1"/>
              <a:t>saņemšanas</a:t>
            </a:r>
            <a:r>
              <a:rPr lang="en-US" dirty="0"/>
              <a:t>. </a:t>
            </a:r>
          </a:p>
          <a:p>
            <a:r>
              <a:rPr lang="en-US" dirty="0" err="1"/>
              <a:t>Tiesas</a:t>
            </a:r>
            <a:r>
              <a:rPr lang="en-US" dirty="0"/>
              <a:t> </a:t>
            </a:r>
            <a:r>
              <a:rPr lang="en-US" dirty="0" err="1"/>
              <a:t>sēde</a:t>
            </a:r>
            <a:r>
              <a:rPr lang="en-US" dirty="0"/>
              <a:t> </a:t>
            </a:r>
            <a:r>
              <a:rPr lang="en-US" dirty="0" err="1"/>
              <a:t>notiek</a:t>
            </a:r>
            <a:r>
              <a:rPr lang="en-US" dirty="0"/>
              <a:t> </a:t>
            </a:r>
            <a:r>
              <a:rPr lang="en-US" dirty="0" err="1"/>
              <a:t>psihiatriskaja</a:t>
            </a:r>
            <a:r>
              <a:rPr lang="en-US" dirty="0"/>
              <a:t>̄ </a:t>
            </a:r>
            <a:r>
              <a:rPr lang="en-US" dirty="0" err="1"/>
              <a:t>slimnīca</a:t>
            </a:r>
            <a:r>
              <a:rPr lang="en-US" dirty="0"/>
              <a:t>̄, un </a:t>
            </a:r>
            <a:r>
              <a:rPr lang="en-US" dirty="0" err="1"/>
              <a:t>taja</a:t>
            </a:r>
            <a:r>
              <a:rPr lang="en-US" dirty="0"/>
              <a:t>̄ </a:t>
            </a:r>
            <a:r>
              <a:rPr lang="en-US" dirty="0" err="1"/>
              <a:t>piedalās</a:t>
            </a:r>
            <a:r>
              <a:rPr lang="en-US" dirty="0"/>
              <a:t> </a:t>
            </a:r>
            <a:r>
              <a:rPr lang="en-US" dirty="0" err="1"/>
              <a:t>pacients</a:t>
            </a:r>
            <a:r>
              <a:rPr lang="en-US" dirty="0"/>
              <a:t> (ja to </a:t>
            </a:r>
            <a:r>
              <a:rPr lang="en-US" dirty="0" err="1"/>
              <a:t>pieļauj</a:t>
            </a:r>
            <a:r>
              <a:rPr lang="en-US" dirty="0"/>
              <a:t> </a:t>
            </a:r>
            <a:r>
              <a:rPr lang="en-US" dirty="0" err="1"/>
              <a:t>viņa</a:t>
            </a:r>
            <a:r>
              <a:rPr lang="en-US" dirty="0"/>
              <a:t> </a:t>
            </a:r>
            <a:r>
              <a:rPr lang="en-US" dirty="0" err="1"/>
              <a:t>veselības</a:t>
            </a:r>
            <a:r>
              <a:rPr lang="en-US" dirty="0"/>
              <a:t> </a:t>
            </a:r>
            <a:r>
              <a:rPr lang="en-US" dirty="0" err="1"/>
              <a:t>stāvoklis</a:t>
            </a:r>
            <a:r>
              <a:rPr lang="en-US" dirty="0"/>
              <a:t>), </a:t>
            </a:r>
            <a:r>
              <a:rPr lang="en-US" dirty="0" err="1"/>
              <a:t>prokurors</a:t>
            </a:r>
            <a:r>
              <a:rPr lang="en-US" dirty="0"/>
              <a:t>, </a:t>
            </a:r>
            <a:r>
              <a:rPr lang="en-US" dirty="0" err="1"/>
              <a:t>pacienta</a:t>
            </a:r>
            <a:r>
              <a:rPr lang="en-US" dirty="0"/>
              <a:t> </a:t>
            </a:r>
            <a:r>
              <a:rPr lang="en-US" dirty="0" err="1"/>
              <a:t>pārstāvis</a:t>
            </a:r>
            <a:r>
              <a:rPr lang="en-US" dirty="0"/>
              <a:t> </a:t>
            </a:r>
            <a:r>
              <a:rPr lang="en-US" dirty="0" err="1"/>
              <a:t>vai</a:t>
            </a:r>
            <a:r>
              <a:rPr lang="en-US" dirty="0"/>
              <a:t> </a:t>
            </a:r>
            <a:r>
              <a:rPr lang="en-US" dirty="0" err="1"/>
              <a:t>advokāts</a:t>
            </a:r>
            <a:r>
              <a:rPr lang="en-US" dirty="0"/>
              <a:t>. </a:t>
            </a:r>
          </a:p>
          <a:p>
            <a:r>
              <a:rPr lang="en-US" dirty="0" err="1"/>
              <a:t>Izskatot</a:t>
            </a:r>
            <a:r>
              <a:rPr lang="en-US" dirty="0"/>
              <a:t> </a:t>
            </a:r>
            <a:r>
              <a:rPr lang="en-US" dirty="0" err="1"/>
              <a:t>materiālus</a:t>
            </a:r>
            <a:r>
              <a:rPr lang="en-US" dirty="0"/>
              <a:t>, </a:t>
            </a:r>
            <a:r>
              <a:rPr lang="en-US" dirty="0" err="1"/>
              <a:t>tiesnesis</a:t>
            </a:r>
            <a:r>
              <a:rPr lang="en-US" dirty="0"/>
              <a:t> </a:t>
            </a:r>
            <a:r>
              <a:rPr lang="en-US" dirty="0" err="1"/>
              <a:t>uzklausa</a:t>
            </a:r>
            <a:r>
              <a:rPr lang="en-US" dirty="0"/>
              <a:t> </a:t>
            </a:r>
            <a:r>
              <a:rPr lang="en-US" dirty="0" err="1"/>
              <a:t>psihiatru</a:t>
            </a:r>
            <a:r>
              <a:rPr lang="en-US" dirty="0"/>
              <a:t> </a:t>
            </a:r>
            <a:r>
              <a:rPr lang="en-US" dirty="0" err="1"/>
              <a:t>konsilija</a:t>
            </a:r>
            <a:r>
              <a:rPr lang="en-US" dirty="0"/>
              <a:t> </a:t>
            </a:r>
            <a:r>
              <a:rPr lang="en-US" dirty="0" err="1"/>
              <a:t>pārstāvi</a:t>
            </a:r>
            <a:r>
              <a:rPr lang="en-US" dirty="0"/>
              <a:t>, </a:t>
            </a:r>
            <a:r>
              <a:rPr lang="en-US" dirty="0" err="1"/>
              <a:t>pacienta</a:t>
            </a:r>
            <a:r>
              <a:rPr lang="en-US" dirty="0"/>
              <a:t> </a:t>
            </a:r>
            <a:r>
              <a:rPr lang="en-US" dirty="0" err="1"/>
              <a:t>pārstāvi</a:t>
            </a:r>
            <a:r>
              <a:rPr lang="en-US" dirty="0"/>
              <a:t> </a:t>
            </a:r>
            <a:r>
              <a:rPr lang="en-US" dirty="0" err="1"/>
              <a:t>vai</a:t>
            </a:r>
            <a:r>
              <a:rPr lang="en-US" dirty="0"/>
              <a:t> </a:t>
            </a:r>
            <a:r>
              <a:rPr lang="en-US" dirty="0" err="1"/>
              <a:t>advokātu</a:t>
            </a:r>
            <a:r>
              <a:rPr lang="en-US" dirty="0"/>
              <a:t>, </a:t>
            </a:r>
            <a:r>
              <a:rPr lang="en-US" dirty="0" err="1"/>
              <a:t>pacientu</a:t>
            </a:r>
            <a:r>
              <a:rPr lang="en-US" dirty="0"/>
              <a:t> (ja </a:t>
            </a:r>
            <a:r>
              <a:rPr lang="en-US" dirty="0" err="1"/>
              <a:t>tas</a:t>
            </a:r>
            <a:r>
              <a:rPr lang="en-US" dirty="0"/>
              <a:t> </a:t>
            </a:r>
            <a:r>
              <a:rPr lang="en-US" dirty="0" err="1"/>
              <a:t>ir</a:t>
            </a:r>
            <a:r>
              <a:rPr lang="en-US" dirty="0"/>
              <a:t> </a:t>
            </a:r>
            <a:r>
              <a:rPr lang="en-US" dirty="0" err="1"/>
              <a:t>iespējams</a:t>
            </a:r>
            <a:r>
              <a:rPr lang="en-US" dirty="0"/>
              <a:t>), </a:t>
            </a:r>
            <a:r>
              <a:rPr lang="en-US" dirty="0" err="1"/>
              <a:t>ka</a:t>
            </a:r>
            <a:r>
              <a:rPr lang="en-US" dirty="0"/>
              <a:t>̄ </a:t>
            </a:r>
            <a:r>
              <a:rPr lang="en-US" dirty="0" err="1"/>
              <a:t>ari</a:t>
            </a:r>
            <a:r>
              <a:rPr lang="en-US" dirty="0"/>
              <a:t>̄ </a:t>
            </a:r>
            <a:r>
              <a:rPr lang="en-US" dirty="0" err="1"/>
              <a:t>prokuroru</a:t>
            </a:r>
            <a:r>
              <a:rPr lang="en-US" dirty="0"/>
              <a:t> un </a:t>
            </a:r>
            <a:r>
              <a:rPr lang="en-US" dirty="0" err="1"/>
              <a:t>pieņem</a:t>
            </a:r>
            <a:r>
              <a:rPr lang="en-US" dirty="0"/>
              <a:t> </a:t>
            </a:r>
            <a:r>
              <a:rPr lang="en-US" dirty="0" err="1"/>
              <a:t>lēmumu</a:t>
            </a:r>
            <a:r>
              <a:rPr lang="en-US" dirty="0"/>
              <a:t> </a:t>
            </a:r>
            <a:r>
              <a:rPr lang="en-US" dirty="0" err="1"/>
              <a:t>uz</a:t>
            </a:r>
            <a:r>
              <a:rPr lang="en-US" dirty="0"/>
              <a:t> </a:t>
            </a:r>
            <a:r>
              <a:rPr lang="en-US" dirty="0" err="1"/>
              <a:t>laiku</a:t>
            </a:r>
            <a:r>
              <a:rPr lang="en-US" dirty="0"/>
              <a:t> </a:t>
            </a:r>
            <a:r>
              <a:rPr lang="en-US" b="1" dirty="0" err="1"/>
              <a:t>līdz</a:t>
            </a:r>
            <a:r>
              <a:rPr lang="en-US" b="1" dirty="0"/>
              <a:t> </a:t>
            </a:r>
            <a:r>
              <a:rPr lang="en-US" b="1" dirty="0" err="1"/>
              <a:t>diviem</a:t>
            </a:r>
            <a:r>
              <a:rPr lang="en-US" b="1" dirty="0"/>
              <a:t> </a:t>
            </a:r>
            <a:r>
              <a:rPr lang="en-US" b="1" dirty="0" err="1"/>
              <a:t>mēnešiem</a:t>
            </a:r>
            <a:r>
              <a:rPr lang="en-US" b="1" dirty="0"/>
              <a:t> </a:t>
            </a:r>
            <a:r>
              <a:rPr lang="en-US" dirty="0" err="1"/>
              <a:t>apstiprināt</a:t>
            </a:r>
            <a:r>
              <a:rPr lang="en-US" dirty="0"/>
              <a:t> </a:t>
            </a:r>
            <a:r>
              <a:rPr lang="en-US" dirty="0" err="1"/>
              <a:t>psihiatru</a:t>
            </a:r>
            <a:r>
              <a:rPr lang="en-US" dirty="0"/>
              <a:t> </a:t>
            </a:r>
            <a:r>
              <a:rPr lang="en-US" dirty="0" err="1"/>
              <a:t>konsilija</a:t>
            </a:r>
            <a:r>
              <a:rPr lang="en-US" dirty="0"/>
              <a:t> </a:t>
            </a:r>
            <a:r>
              <a:rPr lang="en-US" dirty="0" err="1"/>
              <a:t>lēmumu</a:t>
            </a:r>
            <a:r>
              <a:rPr lang="en-US" dirty="0"/>
              <a:t> par </a:t>
            </a:r>
            <a:r>
              <a:rPr lang="en-US" dirty="0" err="1"/>
              <a:t>psihiatriskās</a:t>
            </a:r>
            <a:r>
              <a:rPr lang="en-US" dirty="0"/>
              <a:t> </a:t>
            </a:r>
            <a:r>
              <a:rPr lang="en-US" dirty="0" err="1"/>
              <a:t>palīdzības</a:t>
            </a:r>
            <a:r>
              <a:rPr lang="en-US" dirty="0"/>
              <a:t> </a:t>
            </a:r>
            <a:r>
              <a:rPr lang="en-US" dirty="0" err="1"/>
              <a:t>sniegšanu</a:t>
            </a:r>
            <a:r>
              <a:rPr lang="en-US" dirty="0"/>
              <a:t> </a:t>
            </a:r>
            <a:r>
              <a:rPr lang="en-US" dirty="0" err="1"/>
              <a:t>vai</a:t>
            </a:r>
            <a:r>
              <a:rPr lang="en-US" dirty="0"/>
              <a:t> par </a:t>
            </a:r>
            <a:r>
              <a:rPr lang="en-US" dirty="0" err="1"/>
              <a:t>atteikumu</a:t>
            </a:r>
            <a:r>
              <a:rPr lang="en-US" dirty="0"/>
              <a:t> </a:t>
            </a:r>
            <a:r>
              <a:rPr lang="en-US" dirty="0" err="1" smtClean="0"/>
              <a:t>apstiprina</a:t>
            </a:r>
            <a:r>
              <a:rPr lang="en-US" dirty="0" err="1"/>
              <a:t>̄t</a:t>
            </a:r>
            <a:r>
              <a:rPr lang="en-US" dirty="0"/>
              <a:t> </a:t>
            </a:r>
            <a:r>
              <a:rPr lang="en-US" dirty="0" err="1"/>
              <a:t>psihiatru</a:t>
            </a:r>
            <a:r>
              <a:rPr lang="en-US" dirty="0"/>
              <a:t> </a:t>
            </a:r>
            <a:r>
              <a:rPr lang="en-US" dirty="0" err="1"/>
              <a:t>konsilija</a:t>
            </a:r>
            <a:r>
              <a:rPr lang="en-US" dirty="0"/>
              <a:t> </a:t>
            </a:r>
            <a:r>
              <a:rPr lang="en-US" dirty="0" err="1"/>
              <a:t>lēmumu</a:t>
            </a:r>
            <a:r>
              <a:rPr lang="en-US" dirty="0"/>
              <a:t>. </a:t>
            </a:r>
          </a:p>
          <a:p>
            <a:endParaRPr lang="en-US" dirty="0"/>
          </a:p>
        </p:txBody>
      </p:sp>
    </p:spTree>
    <p:extLst>
      <p:ext uri="{BB962C8B-B14F-4D97-AF65-F5344CB8AC3E}">
        <p14:creationId xmlns:p14="http://schemas.microsoft.com/office/powerpoint/2010/main" val="21445568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
            </a:r>
            <a:r>
              <a:rPr lang="lv-LV" dirty="0" err="1" smtClean="0"/>
              <a:t>īcībspēja</a:t>
            </a:r>
            <a:endParaRPr lang="en-US" dirty="0"/>
          </a:p>
        </p:txBody>
      </p:sp>
      <p:sp>
        <p:nvSpPr>
          <p:cNvPr id="3" name="Content Placeholder 2"/>
          <p:cNvSpPr>
            <a:spLocks noGrp="1"/>
          </p:cNvSpPr>
          <p:nvPr>
            <p:ph idx="1"/>
          </p:nvPr>
        </p:nvSpPr>
        <p:spPr/>
        <p:txBody>
          <a:bodyPr/>
          <a:lstStyle/>
          <a:p>
            <a:pPr algn="ctr"/>
            <a:r>
              <a:rPr lang="en-US" sz="3200" dirty="0" err="1" smtClean="0"/>
              <a:t>Personām</a:t>
            </a:r>
            <a:r>
              <a:rPr lang="en-US" sz="3200" dirty="0" smtClean="0"/>
              <a:t> </a:t>
            </a:r>
            <a:r>
              <a:rPr lang="en-US" sz="3200" dirty="0" err="1"/>
              <a:t>ar</a:t>
            </a:r>
            <a:r>
              <a:rPr lang="en-US" sz="3200" dirty="0"/>
              <a:t> </a:t>
            </a:r>
            <a:r>
              <a:rPr lang="en-US" sz="3200" dirty="0" err="1"/>
              <a:t>invaliditāti</a:t>
            </a:r>
            <a:r>
              <a:rPr lang="en-US" sz="3200" dirty="0"/>
              <a:t> </a:t>
            </a:r>
            <a:r>
              <a:rPr lang="en-US" sz="3200" dirty="0" err="1"/>
              <a:t>ir</a:t>
            </a:r>
            <a:r>
              <a:rPr lang="en-US" sz="3200" dirty="0"/>
              <a:t> </a:t>
            </a:r>
            <a:r>
              <a:rPr lang="en-US" sz="3200" dirty="0" err="1"/>
              <a:t>vienlīdzīgas</a:t>
            </a:r>
            <a:r>
              <a:rPr lang="en-US" sz="3200" dirty="0"/>
              <a:t> </a:t>
            </a:r>
            <a:r>
              <a:rPr lang="en-US" sz="3200" dirty="0" err="1"/>
              <a:t>tiesības</a:t>
            </a:r>
            <a:r>
              <a:rPr lang="en-US" sz="3200" dirty="0"/>
              <a:t> </a:t>
            </a:r>
            <a:r>
              <a:rPr lang="en-US" sz="3200" dirty="0" err="1"/>
              <a:t>dzīvot</a:t>
            </a:r>
            <a:r>
              <a:rPr lang="en-US" sz="3200" dirty="0"/>
              <a:t> </a:t>
            </a:r>
            <a:r>
              <a:rPr lang="en-US" sz="3200" dirty="0" err="1"/>
              <a:t>sabiedrībā</a:t>
            </a:r>
            <a:r>
              <a:rPr lang="en-US" sz="3200" dirty="0"/>
              <a:t> </a:t>
            </a:r>
            <a:r>
              <a:rPr lang="en-US" sz="3200" dirty="0" err="1"/>
              <a:t>ar</a:t>
            </a:r>
            <a:r>
              <a:rPr lang="en-US" sz="3200" dirty="0"/>
              <a:t> </a:t>
            </a:r>
            <a:r>
              <a:rPr lang="en-US" sz="3200" dirty="0" err="1"/>
              <a:t>tādu</a:t>
            </a:r>
            <a:r>
              <a:rPr lang="en-US" sz="3200" dirty="0"/>
              <a:t> </a:t>
            </a:r>
            <a:r>
              <a:rPr lang="en-US" sz="3200" dirty="0" err="1"/>
              <a:t>pašu</a:t>
            </a:r>
            <a:r>
              <a:rPr lang="en-US" sz="3200" dirty="0"/>
              <a:t> </a:t>
            </a:r>
            <a:r>
              <a:rPr lang="en-US" sz="3200" dirty="0" err="1"/>
              <a:t>izvēles</a:t>
            </a:r>
            <a:r>
              <a:rPr lang="en-US" sz="3200" dirty="0"/>
              <a:t> </a:t>
            </a:r>
            <a:r>
              <a:rPr lang="en-US" sz="3200" dirty="0" err="1"/>
              <a:t>brīvību</a:t>
            </a:r>
            <a:r>
              <a:rPr lang="en-US" sz="3200" dirty="0"/>
              <a:t> </a:t>
            </a:r>
            <a:r>
              <a:rPr lang="en-US" sz="3200" dirty="0" err="1"/>
              <a:t>kā</a:t>
            </a:r>
            <a:r>
              <a:rPr lang="en-US" sz="3200" dirty="0"/>
              <a:t> </a:t>
            </a:r>
            <a:r>
              <a:rPr lang="en-US" sz="3200" dirty="0" err="1"/>
              <a:t>citiem</a:t>
            </a:r>
            <a:r>
              <a:rPr lang="en-US" sz="3200" dirty="0"/>
              <a:t> </a:t>
            </a:r>
            <a:r>
              <a:rPr lang="en-US" sz="3200" dirty="0" err="1"/>
              <a:t>cilvēkiem</a:t>
            </a:r>
            <a:r>
              <a:rPr lang="en-US" sz="3200" dirty="0"/>
              <a:t>. </a:t>
            </a:r>
          </a:p>
          <a:p>
            <a:pPr algn="ctr"/>
            <a:r>
              <a:rPr lang="en-US" sz="3200" dirty="0" err="1" smtClean="0"/>
              <a:t>Personiska</a:t>
            </a:r>
            <a:r>
              <a:rPr lang="en-US" sz="3200" dirty="0" err="1"/>
              <a:t>̄s</a:t>
            </a:r>
            <a:r>
              <a:rPr lang="en-US" sz="3200" dirty="0"/>
              <a:t> </a:t>
            </a:r>
            <a:r>
              <a:rPr lang="en-US" sz="3200" dirty="0" err="1"/>
              <a:t>nemantiskās</a:t>
            </a:r>
            <a:r>
              <a:rPr lang="en-US" sz="3200" dirty="0"/>
              <a:t> </a:t>
            </a:r>
            <a:r>
              <a:rPr lang="en-US" sz="3200" dirty="0" err="1"/>
              <a:t>tiesības</a:t>
            </a:r>
            <a:r>
              <a:rPr lang="en-US" sz="3200" dirty="0"/>
              <a:t> </a:t>
            </a:r>
            <a:r>
              <a:rPr lang="en-US" sz="3200" dirty="0" err="1"/>
              <a:t>ierobežot</a:t>
            </a:r>
            <a:r>
              <a:rPr lang="en-US" sz="3200" dirty="0"/>
              <a:t> </a:t>
            </a:r>
            <a:r>
              <a:rPr lang="en-US" sz="3200" dirty="0" err="1"/>
              <a:t>nedrīkst</a:t>
            </a:r>
            <a:r>
              <a:rPr lang="en-US" sz="3200" dirty="0"/>
              <a:t>.</a:t>
            </a:r>
            <a:r>
              <a:rPr lang="en-US" sz="3600" dirty="0"/>
              <a:t> </a:t>
            </a:r>
          </a:p>
          <a:p>
            <a:pPr marL="0" indent="0">
              <a:buNone/>
            </a:pPr>
            <a:r>
              <a:rPr lang="en-US" i="1" dirty="0" err="1" smtClean="0"/>
              <a:t>Civilprocesa</a:t>
            </a:r>
            <a:r>
              <a:rPr lang="en-US" i="1" dirty="0" smtClean="0"/>
              <a:t> </a:t>
            </a:r>
            <a:r>
              <a:rPr lang="en-US" i="1" dirty="0" err="1"/>
              <a:t>likuma</a:t>
            </a:r>
            <a:r>
              <a:rPr lang="en-US" i="1" dirty="0"/>
              <a:t> 268.pants un </a:t>
            </a:r>
            <a:r>
              <a:rPr lang="en-US" i="1" dirty="0" err="1"/>
              <a:t>Civillikuma</a:t>
            </a:r>
            <a:r>
              <a:rPr lang="en-US" i="1" dirty="0"/>
              <a:t> 356.1 un 358.1 pants </a:t>
            </a:r>
            <a:endParaRPr lang="en-US" i="1" dirty="0">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0702" y="3883930"/>
            <a:ext cx="2503099" cy="2974070"/>
          </a:xfrm>
          <a:prstGeom prst="rect">
            <a:avLst/>
          </a:prstGeom>
        </p:spPr>
      </p:pic>
      <p:pic>
        <p:nvPicPr>
          <p:cNvPr id="6" name="Picture 5"/>
          <p:cNvPicPr>
            <a:picLocks noChangeAspect="1"/>
          </p:cNvPicPr>
          <p:nvPr/>
        </p:nvPicPr>
        <p:blipFill>
          <a:blip r:embed="rId3"/>
          <a:stretch>
            <a:fillRect/>
          </a:stretch>
        </p:blipFill>
        <p:spPr>
          <a:xfrm>
            <a:off x="191219" y="5511924"/>
            <a:ext cx="4156494" cy="1330078"/>
          </a:xfrm>
          <a:prstGeom prst="rect">
            <a:avLst/>
          </a:prstGeom>
        </p:spPr>
      </p:pic>
    </p:spTree>
    <p:extLst>
      <p:ext uri="{BB962C8B-B14F-4D97-AF65-F5344CB8AC3E}">
        <p14:creationId xmlns:p14="http://schemas.microsoft.com/office/powerpoint/2010/main" val="11124361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6114"/>
            <a:ext cx="10515600" cy="1325563"/>
          </a:xfrm>
        </p:spPr>
        <p:txBody>
          <a:bodyPr>
            <a:normAutofit fontScale="90000"/>
          </a:bodyPr>
          <a:lstStyle/>
          <a:p>
            <a:r>
              <a:rPr lang="en-US" b="1" i="1" dirty="0" err="1" smtClean="0"/>
              <a:t>Lemtspēja</a:t>
            </a:r>
            <a:r>
              <a:rPr lang="en-US" i="1" dirty="0" smtClean="0"/>
              <a:t> - </a:t>
            </a:r>
            <a:r>
              <a:rPr lang="en-US" i="1" dirty="0" err="1" smtClean="0"/>
              <a:t>spēju</a:t>
            </a:r>
            <a:r>
              <a:rPr lang="en-US" i="1" dirty="0" smtClean="0"/>
              <a:t> </a:t>
            </a:r>
            <a:r>
              <a:rPr lang="en-US" i="1" dirty="0" err="1" smtClean="0"/>
              <a:t>patstāvīgi</a:t>
            </a:r>
            <a:r>
              <a:rPr lang="en-US" i="1" dirty="0" smtClean="0"/>
              <a:t> </a:t>
            </a:r>
            <a:r>
              <a:rPr lang="en-US" i="1" dirty="0" err="1" smtClean="0"/>
              <a:t>pieņemt</a:t>
            </a:r>
            <a:r>
              <a:rPr lang="en-US" i="1" dirty="0" smtClean="0"/>
              <a:t> </a:t>
            </a:r>
            <a:r>
              <a:rPr lang="en-US" i="1" dirty="0" err="1" smtClean="0"/>
              <a:t>lēmumus</a:t>
            </a:r>
            <a:r>
              <a:rPr lang="en-US" i="1" dirty="0" smtClean="0"/>
              <a:t> </a:t>
            </a:r>
            <a:r>
              <a:rPr lang="en-US" i="1" dirty="0" err="1" smtClean="0"/>
              <a:t>ārstniecības</a:t>
            </a:r>
            <a:r>
              <a:rPr lang="en-US" i="1" dirty="0" smtClean="0"/>
              <a:t> un </a:t>
            </a:r>
            <a:r>
              <a:rPr lang="en-US" i="1" dirty="0" err="1" smtClean="0"/>
              <a:t>sociālos</a:t>
            </a:r>
            <a:r>
              <a:rPr lang="en-US" i="1" dirty="0" smtClean="0"/>
              <a:t> </a:t>
            </a:r>
            <a:r>
              <a:rPr lang="en-US" i="1" dirty="0" err="1" smtClean="0"/>
              <a:t>jautāujumos</a:t>
            </a:r>
            <a:r>
              <a:rPr lang="en-US" i="1" dirty="0" smtClean="0"/>
              <a:t>, </a:t>
            </a:r>
            <a:r>
              <a:rPr lang="en-US" i="1" dirty="0" err="1" smtClean="0"/>
              <a:t>budžeta</a:t>
            </a:r>
            <a:r>
              <a:rPr lang="en-US" i="1" dirty="0" smtClean="0"/>
              <a:t> </a:t>
            </a:r>
            <a:r>
              <a:rPr lang="en-US" i="1" dirty="0" err="1" smtClean="0"/>
              <a:t>plānošanā</a:t>
            </a:r>
            <a:r>
              <a:rPr lang="en-US" i="1" dirty="0" smtClean="0"/>
              <a:t>.</a:t>
            </a:r>
            <a:endParaRPr lang="en-US" i="1" dirty="0"/>
          </a:p>
        </p:txBody>
      </p:sp>
      <p:sp>
        <p:nvSpPr>
          <p:cNvPr id="3" name="Content Placeholder 2"/>
          <p:cNvSpPr>
            <a:spLocks noGrp="1"/>
          </p:cNvSpPr>
          <p:nvPr>
            <p:ph idx="1"/>
          </p:nvPr>
        </p:nvSpPr>
        <p:spPr>
          <a:xfrm>
            <a:off x="838200" y="1825625"/>
            <a:ext cx="10515600" cy="5386058"/>
          </a:xfrm>
        </p:spPr>
        <p:txBody>
          <a:bodyPr>
            <a:normAutofit fontScale="92500" lnSpcReduction="20000"/>
          </a:bodyPr>
          <a:lstStyle/>
          <a:p>
            <a:r>
              <a:rPr lang="en-US" dirty="0" smtClean="0"/>
              <a:t> Lemtspēju </a:t>
            </a:r>
            <a:r>
              <a:rPr lang="en-US" dirty="0" err="1" smtClean="0"/>
              <a:t>regulāri</a:t>
            </a:r>
            <a:r>
              <a:rPr lang="en-US" dirty="0" smtClean="0"/>
              <a:t> </a:t>
            </a:r>
            <a:r>
              <a:rPr lang="en-US" dirty="0" err="1" smtClean="0"/>
              <a:t>vērtē</a:t>
            </a:r>
            <a:r>
              <a:rPr lang="en-US" dirty="0" smtClean="0"/>
              <a:t> </a:t>
            </a:r>
            <a:r>
              <a:rPr lang="en-US" dirty="0" err="1" smtClean="0"/>
              <a:t>visi</a:t>
            </a:r>
            <a:r>
              <a:rPr lang="en-US" dirty="0" smtClean="0"/>
              <a:t>, </a:t>
            </a:r>
            <a:r>
              <a:rPr lang="en-US" dirty="0" err="1" smtClean="0"/>
              <a:t>kas</a:t>
            </a:r>
            <a:r>
              <a:rPr lang="en-US" dirty="0" smtClean="0"/>
              <a:t> </a:t>
            </a:r>
            <a:r>
              <a:rPr lang="en-US" dirty="0" err="1" smtClean="0"/>
              <a:t>ir</a:t>
            </a:r>
            <a:r>
              <a:rPr lang="en-US" dirty="0" smtClean="0"/>
              <a:t> </a:t>
            </a:r>
            <a:r>
              <a:rPr lang="en-US" dirty="0" err="1" smtClean="0"/>
              <a:t>iesaistīti</a:t>
            </a:r>
            <a:r>
              <a:rPr lang="en-US" dirty="0" smtClean="0"/>
              <a:t> personas </a:t>
            </a:r>
            <a:r>
              <a:rPr lang="en-US" dirty="0" err="1" smtClean="0"/>
              <a:t>aprūpē</a:t>
            </a:r>
            <a:r>
              <a:rPr lang="en-US" dirty="0" smtClean="0"/>
              <a:t> - </a:t>
            </a:r>
            <a:r>
              <a:rPr lang="en-US" dirty="0" err="1" smtClean="0"/>
              <a:t>piem</a:t>
            </a:r>
            <a:r>
              <a:rPr lang="en-US" dirty="0" smtClean="0"/>
              <a:t>., </a:t>
            </a:r>
            <a:r>
              <a:rPr lang="en-US" dirty="0" err="1" smtClean="0"/>
              <a:t>katru</a:t>
            </a:r>
            <a:r>
              <a:rPr lang="en-US" dirty="0" smtClean="0"/>
              <a:t> </a:t>
            </a:r>
            <a:r>
              <a:rPr lang="en-US" dirty="0" err="1" smtClean="0"/>
              <a:t>dienu</a:t>
            </a:r>
            <a:r>
              <a:rPr lang="en-US" dirty="0" smtClean="0"/>
              <a:t> </a:t>
            </a:r>
            <a:r>
              <a:rPr lang="en-US" dirty="0" err="1" smtClean="0"/>
              <a:t>aprūpētajai</a:t>
            </a:r>
            <a:r>
              <a:rPr lang="en-US" dirty="0" smtClean="0"/>
              <a:t> </a:t>
            </a:r>
            <a:r>
              <a:rPr lang="en-US" dirty="0" err="1" smtClean="0"/>
              <a:t>jāizvērtē</a:t>
            </a:r>
            <a:r>
              <a:rPr lang="en-US" dirty="0" smtClean="0"/>
              <a:t>, </a:t>
            </a:r>
            <a:r>
              <a:rPr lang="en-US" dirty="0" err="1" smtClean="0"/>
              <a:t>vai</a:t>
            </a:r>
            <a:r>
              <a:rPr lang="en-US" dirty="0" smtClean="0"/>
              <a:t> </a:t>
            </a:r>
            <a:r>
              <a:rPr lang="en-US" dirty="0" err="1" smtClean="0"/>
              <a:t>šodien</a:t>
            </a:r>
            <a:r>
              <a:rPr lang="en-US" dirty="0" smtClean="0"/>
              <a:t> personas </a:t>
            </a:r>
            <a:r>
              <a:rPr lang="en-US" dirty="0" err="1" smtClean="0"/>
              <a:t>pieņemtais</a:t>
            </a:r>
            <a:r>
              <a:rPr lang="en-US" dirty="0" smtClean="0"/>
              <a:t> </a:t>
            </a:r>
            <a:r>
              <a:rPr lang="en-US" dirty="0" err="1" smtClean="0"/>
              <a:t>lēmums</a:t>
            </a:r>
            <a:r>
              <a:rPr lang="en-US" dirty="0" smtClean="0"/>
              <a:t> </a:t>
            </a:r>
            <a:r>
              <a:rPr lang="en-US" dirty="0" err="1" smtClean="0"/>
              <a:t>atbilst</a:t>
            </a:r>
            <a:r>
              <a:rPr lang="en-US" dirty="0" smtClean="0"/>
              <a:t> </a:t>
            </a:r>
            <a:r>
              <a:rPr lang="en-US" dirty="0" err="1" smtClean="0"/>
              <a:t>situācijai</a:t>
            </a:r>
            <a:r>
              <a:rPr lang="en-US" dirty="0" smtClean="0"/>
              <a:t>, </a:t>
            </a:r>
            <a:r>
              <a:rPr lang="en-US" dirty="0" err="1" smtClean="0"/>
              <a:t>neapdraud</a:t>
            </a:r>
            <a:r>
              <a:rPr lang="en-US" dirty="0" smtClean="0"/>
              <a:t> </a:t>
            </a:r>
            <a:r>
              <a:rPr lang="en-US" dirty="0" err="1" smtClean="0"/>
              <a:t>personu</a:t>
            </a:r>
            <a:r>
              <a:rPr lang="en-US" dirty="0" smtClean="0"/>
              <a:t> (</a:t>
            </a:r>
            <a:r>
              <a:rPr lang="en-US" dirty="0" err="1" smtClean="0"/>
              <a:t>doties</a:t>
            </a:r>
            <a:r>
              <a:rPr lang="en-US" dirty="0" smtClean="0"/>
              <a:t> </a:t>
            </a:r>
            <a:r>
              <a:rPr lang="en-US" dirty="0" err="1" smtClean="0"/>
              <a:t>ārā</a:t>
            </a:r>
            <a:r>
              <a:rPr lang="en-US" dirty="0" smtClean="0"/>
              <a:t> </a:t>
            </a:r>
            <a:r>
              <a:rPr lang="en-US" dirty="0" err="1" smtClean="0"/>
              <a:t>plānas</a:t>
            </a:r>
            <a:r>
              <a:rPr lang="en-US" dirty="0" smtClean="0"/>
              <a:t> </a:t>
            </a:r>
            <a:r>
              <a:rPr lang="en-US" dirty="0" err="1" smtClean="0"/>
              <a:t>drēbēs</a:t>
            </a:r>
            <a:r>
              <a:rPr lang="en-US" dirty="0" smtClean="0"/>
              <a:t> </a:t>
            </a:r>
            <a:r>
              <a:rPr lang="en-US" dirty="0" err="1" smtClean="0"/>
              <a:t>ziemas</a:t>
            </a:r>
            <a:r>
              <a:rPr lang="en-US" dirty="0" smtClean="0"/>
              <a:t> </a:t>
            </a:r>
            <a:r>
              <a:rPr lang="en-US" dirty="0" err="1" smtClean="0"/>
              <a:t>laikā</a:t>
            </a:r>
            <a:r>
              <a:rPr lang="en-US" dirty="0" smtClean="0"/>
              <a:t>). </a:t>
            </a:r>
            <a:r>
              <a:rPr lang="en-US" dirty="0" err="1" smtClean="0"/>
              <a:t>Pamatideja</a:t>
            </a:r>
            <a:r>
              <a:rPr lang="en-US" dirty="0" smtClean="0"/>
              <a:t> - ja </a:t>
            </a:r>
            <a:r>
              <a:rPr lang="en-US" dirty="0" err="1" smtClean="0"/>
              <a:t>vien</a:t>
            </a:r>
            <a:r>
              <a:rPr lang="en-US" dirty="0" smtClean="0"/>
              <a:t> </a:t>
            </a:r>
            <a:r>
              <a:rPr lang="en-US" dirty="0" err="1" smtClean="0"/>
              <a:t>patstāvīgi</a:t>
            </a:r>
            <a:r>
              <a:rPr lang="en-US" dirty="0" smtClean="0"/>
              <a:t> </a:t>
            </a:r>
            <a:r>
              <a:rPr lang="en-US" dirty="0" err="1" smtClean="0"/>
              <a:t>pieņemtais</a:t>
            </a:r>
            <a:r>
              <a:rPr lang="en-US" dirty="0" smtClean="0"/>
              <a:t> </a:t>
            </a:r>
            <a:r>
              <a:rPr lang="en-US" dirty="0" err="1" smtClean="0"/>
              <a:t>lēmums</a:t>
            </a:r>
            <a:r>
              <a:rPr lang="en-US" dirty="0" smtClean="0"/>
              <a:t> </a:t>
            </a:r>
            <a:r>
              <a:rPr lang="en-US" dirty="0" err="1" smtClean="0"/>
              <a:t>neapdraud</a:t>
            </a:r>
            <a:r>
              <a:rPr lang="en-US" dirty="0" smtClean="0"/>
              <a:t> </a:t>
            </a:r>
            <a:r>
              <a:rPr lang="en-US" dirty="0" err="1" smtClean="0"/>
              <a:t>personu</a:t>
            </a:r>
            <a:r>
              <a:rPr lang="en-US" dirty="0" smtClean="0"/>
              <a:t> (</a:t>
            </a:r>
            <a:r>
              <a:rPr lang="en-US" dirty="0" err="1" smtClean="0"/>
              <a:t>piem</a:t>
            </a:r>
            <a:r>
              <a:rPr lang="en-US" dirty="0" smtClean="0"/>
              <a:t>., </a:t>
            </a:r>
            <a:r>
              <a:rPr lang="en-US" dirty="0" err="1" smtClean="0"/>
              <a:t>nelietot</a:t>
            </a:r>
            <a:r>
              <a:rPr lang="en-US" dirty="0" smtClean="0"/>
              <a:t> </a:t>
            </a:r>
            <a:r>
              <a:rPr lang="en-US" dirty="0" err="1" smtClean="0"/>
              <a:t>zāles</a:t>
            </a:r>
            <a:r>
              <a:rPr lang="en-US" dirty="0" smtClean="0"/>
              <a:t>, </a:t>
            </a:r>
            <a:r>
              <a:rPr lang="en-US" dirty="0" err="1" smtClean="0"/>
              <a:t>neapmeklēt</a:t>
            </a:r>
            <a:r>
              <a:rPr lang="en-US" dirty="0" smtClean="0"/>
              <a:t> </a:t>
            </a:r>
            <a:r>
              <a:rPr lang="en-US" dirty="0" err="1" smtClean="0"/>
              <a:t>psihiatru</a:t>
            </a:r>
            <a:r>
              <a:rPr lang="en-US" dirty="0" smtClean="0"/>
              <a:t>), </a:t>
            </a:r>
            <a:r>
              <a:rPr lang="en-US" dirty="0" err="1" smtClean="0"/>
              <a:t>situācijā</a:t>
            </a:r>
            <a:r>
              <a:rPr lang="en-US" dirty="0" smtClean="0"/>
              <a:t> </a:t>
            </a:r>
            <a:r>
              <a:rPr lang="en-US" dirty="0" err="1" smtClean="0"/>
              <a:t>nav</a:t>
            </a:r>
            <a:r>
              <a:rPr lang="en-US" dirty="0" smtClean="0"/>
              <a:t> </a:t>
            </a:r>
            <a:r>
              <a:rPr lang="en-US" dirty="0" err="1" smtClean="0"/>
              <a:t>jāiejaucās</a:t>
            </a:r>
            <a:r>
              <a:rPr lang="en-US" dirty="0" smtClean="0"/>
              <a:t>, </a:t>
            </a:r>
            <a:r>
              <a:rPr lang="en-US" dirty="0" err="1" smtClean="0"/>
              <a:t>jārespektē</a:t>
            </a:r>
            <a:r>
              <a:rPr lang="en-US" dirty="0" smtClean="0"/>
              <a:t> personas </a:t>
            </a:r>
            <a:r>
              <a:rPr lang="en-US" dirty="0" err="1" smtClean="0"/>
              <a:t>tiesības</a:t>
            </a:r>
            <a:r>
              <a:rPr lang="en-US" dirty="0" smtClean="0"/>
              <a:t> </a:t>
            </a:r>
            <a:r>
              <a:rPr lang="en-US" dirty="0" err="1" smtClean="0"/>
              <a:t>uz</a:t>
            </a:r>
            <a:r>
              <a:rPr lang="en-US" dirty="0" smtClean="0"/>
              <a:t> </a:t>
            </a:r>
            <a:r>
              <a:rPr lang="en-US" dirty="0" err="1" smtClean="0"/>
              <a:t>autonomiju</a:t>
            </a:r>
            <a:r>
              <a:rPr lang="en-US" dirty="0" smtClean="0"/>
              <a:t>. </a:t>
            </a:r>
          </a:p>
          <a:p>
            <a:r>
              <a:rPr lang="en-US" dirty="0" err="1" smtClean="0"/>
              <a:t>Ārstniecības</a:t>
            </a:r>
            <a:r>
              <a:rPr lang="en-US" dirty="0" smtClean="0"/>
              <a:t> personas </a:t>
            </a:r>
            <a:r>
              <a:rPr lang="en-US" dirty="0" err="1" smtClean="0"/>
              <a:t>vērtē</a:t>
            </a:r>
            <a:r>
              <a:rPr lang="en-US" dirty="0" smtClean="0"/>
              <a:t> </a:t>
            </a:r>
            <a:r>
              <a:rPr lang="en-US" dirty="0" err="1" smtClean="0"/>
              <a:t>lemtspēju</a:t>
            </a:r>
            <a:r>
              <a:rPr lang="en-US" dirty="0" smtClean="0"/>
              <a:t> </a:t>
            </a:r>
            <a:r>
              <a:rPr lang="en-US" dirty="0" err="1" smtClean="0"/>
              <a:t>sasitībā</a:t>
            </a:r>
            <a:r>
              <a:rPr lang="en-US" dirty="0" smtClean="0"/>
              <a:t> </a:t>
            </a:r>
            <a:r>
              <a:rPr lang="en-US" dirty="0" err="1" smtClean="0"/>
              <a:t>ar</a:t>
            </a:r>
            <a:r>
              <a:rPr lang="en-US" dirty="0" smtClean="0"/>
              <a:t> </a:t>
            </a:r>
            <a:r>
              <a:rPr lang="en-US" dirty="0" err="1" smtClean="0"/>
              <a:t>nepieciešamību</a:t>
            </a:r>
            <a:r>
              <a:rPr lang="en-US" dirty="0" smtClean="0"/>
              <a:t> </a:t>
            </a:r>
            <a:r>
              <a:rPr lang="en-US" dirty="0" err="1" smtClean="0"/>
              <a:t>saņemt</a:t>
            </a:r>
            <a:r>
              <a:rPr lang="en-US" dirty="0" smtClean="0"/>
              <a:t> </a:t>
            </a:r>
            <a:r>
              <a:rPr lang="en-US" dirty="0" err="1" smtClean="0"/>
              <a:t>informētu</a:t>
            </a:r>
            <a:r>
              <a:rPr lang="en-US" dirty="0" smtClean="0"/>
              <a:t> </a:t>
            </a:r>
            <a:r>
              <a:rPr lang="en-US" dirty="0" err="1" smtClean="0"/>
              <a:t>piekrišanau</a:t>
            </a:r>
            <a:r>
              <a:rPr lang="en-US" dirty="0" smtClean="0"/>
              <a:t> </a:t>
            </a:r>
            <a:r>
              <a:rPr lang="en-US" dirty="0" err="1" smtClean="0"/>
              <a:t>vai</a:t>
            </a:r>
            <a:r>
              <a:rPr lang="en-US" dirty="0" smtClean="0"/>
              <a:t> </a:t>
            </a:r>
            <a:r>
              <a:rPr lang="en-US" dirty="0" err="1" smtClean="0"/>
              <a:t>atteikšanos</a:t>
            </a:r>
            <a:r>
              <a:rPr lang="en-US" dirty="0" smtClean="0"/>
              <a:t> no </a:t>
            </a:r>
            <a:r>
              <a:rPr lang="en-US" dirty="0" err="1" smtClean="0"/>
              <a:t>ārstniecības</a:t>
            </a:r>
            <a:r>
              <a:rPr lang="en-US" dirty="0" smtClean="0"/>
              <a:t>. </a:t>
            </a:r>
          </a:p>
          <a:p>
            <a:r>
              <a:rPr lang="en-US" dirty="0" err="1" smtClean="0"/>
              <a:t>Nākošais</a:t>
            </a:r>
            <a:r>
              <a:rPr lang="en-US" dirty="0" smtClean="0"/>
              <a:t> - </a:t>
            </a:r>
            <a:r>
              <a:rPr lang="en-US" dirty="0" err="1" smtClean="0"/>
              <a:t>spēja</a:t>
            </a:r>
            <a:r>
              <a:rPr lang="en-US" dirty="0" smtClean="0"/>
              <a:t> </a:t>
            </a:r>
            <a:r>
              <a:rPr lang="en-US" dirty="0" err="1" smtClean="0"/>
              <a:t>rūpēties</a:t>
            </a:r>
            <a:r>
              <a:rPr lang="en-US" dirty="0" smtClean="0"/>
              <a:t> par </a:t>
            </a:r>
            <a:r>
              <a:rPr lang="en-US" dirty="0" err="1" smtClean="0"/>
              <a:t>sevi</a:t>
            </a:r>
            <a:r>
              <a:rPr lang="en-US" dirty="0" smtClean="0"/>
              <a:t> </a:t>
            </a:r>
            <a:r>
              <a:rPr lang="en-US" dirty="0" err="1" smtClean="0"/>
              <a:t>pēc</a:t>
            </a:r>
            <a:r>
              <a:rPr lang="en-US" dirty="0" smtClean="0"/>
              <a:t> </a:t>
            </a:r>
            <a:r>
              <a:rPr lang="en-US" dirty="0" err="1" smtClean="0"/>
              <a:t>saviem</a:t>
            </a:r>
            <a:r>
              <a:rPr lang="en-US" dirty="0" smtClean="0"/>
              <a:t> </a:t>
            </a:r>
            <a:r>
              <a:rPr lang="en-US" dirty="0" err="1" smtClean="0"/>
              <a:t>ieskatiem</a:t>
            </a:r>
            <a:r>
              <a:rPr lang="en-US" dirty="0" smtClean="0"/>
              <a:t> (</a:t>
            </a:r>
            <a:r>
              <a:rPr lang="en-US" dirty="0" err="1" smtClean="0"/>
              <a:t>Satversmē</a:t>
            </a:r>
            <a:r>
              <a:rPr lang="en-US" dirty="0" smtClean="0"/>
              <a:t> </a:t>
            </a:r>
            <a:r>
              <a:rPr lang="en-US" dirty="0" err="1" smtClean="0"/>
              <a:t>nostiprinātas</a:t>
            </a:r>
            <a:r>
              <a:rPr lang="en-US" dirty="0" smtClean="0"/>
              <a:t> </a:t>
            </a:r>
            <a:r>
              <a:rPr lang="en-US" dirty="0" err="1" smtClean="0"/>
              <a:t>tiesības</a:t>
            </a:r>
            <a:r>
              <a:rPr lang="en-US" dirty="0" smtClean="0"/>
              <a:t>) - resp., </a:t>
            </a:r>
            <a:r>
              <a:rPr lang="en-US" dirty="0" err="1" smtClean="0"/>
              <a:t>sekot</a:t>
            </a:r>
            <a:r>
              <a:rPr lang="en-US" dirty="0" smtClean="0"/>
              <a:t> </a:t>
            </a:r>
            <a:r>
              <a:rPr lang="en-US" dirty="0" err="1" smtClean="0"/>
              <a:t>ārstu</a:t>
            </a:r>
            <a:r>
              <a:rPr lang="en-US" dirty="0" smtClean="0"/>
              <a:t> </a:t>
            </a:r>
            <a:r>
              <a:rPr lang="en-US" dirty="0" err="1" smtClean="0"/>
              <a:t>rekomendācijām</a:t>
            </a:r>
            <a:r>
              <a:rPr lang="en-US" dirty="0" smtClean="0"/>
              <a:t>, </a:t>
            </a:r>
            <a:r>
              <a:rPr lang="en-US" dirty="0" err="1" smtClean="0"/>
              <a:t>pieturēties</a:t>
            </a:r>
            <a:r>
              <a:rPr lang="en-US" dirty="0" smtClean="0"/>
              <a:t> pie </a:t>
            </a:r>
            <a:r>
              <a:rPr lang="en-US" dirty="0" err="1" smtClean="0"/>
              <a:t>reiz</a:t>
            </a:r>
            <a:r>
              <a:rPr lang="en-US" dirty="0" smtClean="0"/>
              <a:t> </a:t>
            </a:r>
            <a:r>
              <a:rPr lang="en-US" dirty="0" err="1" smtClean="0"/>
              <a:t>izvēlētā</a:t>
            </a:r>
            <a:r>
              <a:rPr lang="en-US" dirty="0" smtClean="0"/>
              <a:t> </a:t>
            </a:r>
            <a:r>
              <a:rPr lang="en-US" dirty="0" err="1" smtClean="0"/>
              <a:t>plāna</a:t>
            </a:r>
            <a:r>
              <a:rPr lang="en-US" dirty="0" smtClean="0"/>
              <a:t> (</a:t>
            </a:r>
            <a:r>
              <a:rPr lang="en-US" dirty="0" err="1" smtClean="0"/>
              <a:t>piem</a:t>
            </a:r>
            <a:r>
              <a:rPr lang="en-US" dirty="0" smtClean="0"/>
              <a:t>., </a:t>
            </a:r>
            <a:r>
              <a:rPr lang="en-US" dirty="0" err="1" smtClean="0"/>
              <a:t>esmu</a:t>
            </a:r>
            <a:r>
              <a:rPr lang="en-US" dirty="0" smtClean="0"/>
              <a:t> </a:t>
            </a:r>
            <a:r>
              <a:rPr lang="en-US" dirty="0" err="1" smtClean="0"/>
              <a:t>nolēmis</a:t>
            </a:r>
            <a:r>
              <a:rPr lang="en-US" dirty="0" smtClean="0"/>
              <a:t> </a:t>
            </a:r>
            <a:r>
              <a:rPr lang="en-US" dirty="0" err="1" smtClean="0"/>
              <a:t>lietot</a:t>
            </a:r>
            <a:r>
              <a:rPr lang="en-US" dirty="0" smtClean="0"/>
              <a:t> </a:t>
            </a:r>
            <a:r>
              <a:rPr lang="en-US" dirty="0" err="1" smtClean="0"/>
              <a:t>zāles</a:t>
            </a:r>
            <a:r>
              <a:rPr lang="en-US" dirty="0" smtClean="0"/>
              <a:t> </a:t>
            </a:r>
            <a:r>
              <a:rPr lang="en-US" dirty="0" err="1" smtClean="0"/>
              <a:t>katru</a:t>
            </a:r>
            <a:r>
              <a:rPr lang="en-US" dirty="0" smtClean="0"/>
              <a:t> </a:t>
            </a:r>
            <a:r>
              <a:rPr lang="en-US" dirty="0" err="1" smtClean="0"/>
              <a:t>dienu</a:t>
            </a:r>
            <a:r>
              <a:rPr lang="en-US" dirty="0" smtClean="0"/>
              <a:t> - un </a:t>
            </a:r>
            <a:r>
              <a:rPr lang="en-US" dirty="0" err="1" smtClean="0"/>
              <a:t>es</a:t>
            </a:r>
            <a:r>
              <a:rPr lang="en-US" dirty="0" smtClean="0"/>
              <a:t> to </a:t>
            </a:r>
            <a:r>
              <a:rPr lang="en-US" dirty="0" err="1" smtClean="0"/>
              <a:t>darīšu</a:t>
            </a:r>
            <a:r>
              <a:rPr lang="en-US" dirty="0" smtClean="0"/>
              <a:t> </a:t>
            </a:r>
            <a:r>
              <a:rPr lang="en-US" dirty="0" err="1" smtClean="0"/>
              <a:t>turpmāk</a:t>
            </a:r>
            <a:r>
              <a:rPr lang="en-US" dirty="0" smtClean="0"/>
              <a:t>). </a:t>
            </a:r>
          </a:p>
          <a:p>
            <a:r>
              <a:rPr lang="en-US" dirty="0" smtClean="0"/>
              <a:t>Ja </a:t>
            </a:r>
            <a:r>
              <a:rPr lang="en-US" dirty="0" err="1" smtClean="0"/>
              <a:t>šajās</a:t>
            </a:r>
            <a:r>
              <a:rPr lang="en-US" dirty="0" smtClean="0"/>
              <a:t> </a:t>
            </a:r>
            <a:r>
              <a:rPr lang="en-US" dirty="0" err="1" smtClean="0"/>
              <a:t>spējās</a:t>
            </a:r>
            <a:r>
              <a:rPr lang="en-US" dirty="0" smtClean="0"/>
              <a:t> </a:t>
            </a:r>
            <a:r>
              <a:rPr lang="en-US" dirty="0" err="1" smtClean="0"/>
              <a:t>konstatē</a:t>
            </a:r>
            <a:r>
              <a:rPr lang="en-US" dirty="0" smtClean="0"/>
              <a:t> </a:t>
            </a:r>
            <a:r>
              <a:rPr lang="en-US" dirty="0" err="1" smtClean="0"/>
              <a:t>trūkumus</a:t>
            </a:r>
            <a:r>
              <a:rPr lang="en-US" dirty="0" smtClean="0"/>
              <a:t> - </a:t>
            </a:r>
            <a:r>
              <a:rPr lang="en-US" dirty="0" err="1" smtClean="0"/>
              <a:t>personai</a:t>
            </a:r>
            <a:r>
              <a:rPr lang="en-US" dirty="0" smtClean="0"/>
              <a:t> </a:t>
            </a:r>
            <a:r>
              <a:rPr lang="en-US" dirty="0" err="1" smtClean="0"/>
              <a:t>ir</a:t>
            </a:r>
            <a:r>
              <a:rPr lang="en-US" dirty="0" smtClean="0"/>
              <a:t> </a:t>
            </a:r>
            <a:r>
              <a:rPr lang="en-US" dirty="0" err="1" smtClean="0"/>
              <a:t>jāsniedz</a:t>
            </a:r>
            <a:r>
              <a:rPr lang="en-US" dirty="0" smtClean="0"/>
              <a:t> </a:t>
            </a:r>
            <a:r>
              <a:rPr lang="en-US" dirty="0" err="1" smtClean="0"/>
              <a:t>proporcionāls</a:t>
            </a:r>
            <a:r>
              <a:rPr lang="en-US" dirty="0" smtClean="0"/>
              <a:t> </a:t>
            </a:r>
            <a:r>
              <a:rPr lang="en-US" dirty="0" err="1" smtClean="0"/>
              <a:t>atbalsts</a:t>
            </a:r>
            <a:r>
              <a:rPr lang="en-US" dirty="0" smtClean="0"/>
              <a:t>. </a:t>
            </a:r>
          </a:p>
          <a:p>
            <a:r>
              <a:rPr lang="en-US" dirty="0" err="1" smtClean="0"/>
              <a:t>Piem</a:t>
            </a:r>
            <a:r>
              <a:rPr lang="en-US" dirty="0" smtClean="0"/>
              <a:t>., Zelda </a:t>
            </a:r>
            <a:r>
              <a:rPr lang="en-US" dirty="0" err="1" smtClean="0"/>
              <a:t>sniedz</a:t>
            </a:r>
            <a:r>
              <a:rPr lang="en-US" dirty="0" smtClean="0"/>
              <a:t> </a:t>
            </a:r>
            <a:r>
              <a:rPr lang="en-US" dirty="0" err="1" smtClean="0"/>
              <a:t>atbalsta</a:t>
            </a:r>
            <a:r>
              <a:rPr lang="en-US" dirty="0" smtClean="0"/>
              <a:t> personas </a:t>
            </a:r>
            <a:r>
              <a:rPr lang="en-US" dirty="0" err="1" smtClean="0"/>
              <a:t>pakalpojumu</a:t>
            </a:r>
            <a:r>
              <a:rPr lang="en-US" dirty="0" smtClean="0"/>
              <a:t> </a:t>
            </a:r>
            <a:r>
              <a:rPr lang="en-US" dirty="0" err="1" smtClean="0"/>
              <a:t>atbalstītā</a:t>
            </a:r>
            <a:r>
              <a:rPr lang="en-US" dirty="0" smtClean="0"/>
              <a:t> </a:t>
            </a:r>
            <a:r>
              <a:rPr lang="en-US" dirty="0" err="1" smtClean="0"/>
              <a:t>lēmuma</a:t>
            </a:r>
            <a:r>
              <a:rPr lang="en-US" dirty="0" smtClean="0"/>
              <a:t> </a:t>
            </a:r>
            <a:r>
              <a:rPr lang="en-US" dirty="0" err="1" smtClean="0"/>
              <a:t>pieņemšanā</a:t>
            </a:r>
            <a:r>
              <a:rPr lang="en-US" dirty="0" smtClean="0"/>
              <a:t> (</a:t>
            </a:r>
            <a:r>
              <a:rPr lang="en-US" dirty="0" err="1" smtClean="0"/>
              <a:t>līdz</a:t>
            </a:r>
            <a:r>
              <a:rPr lang="en-US" dirty="0" smtClean="0"/>
              <a:t> </a:t>
            </a:r>
            <a:r>
              <a:rPr lang="en-US" dirty="0" err="1" smtClean="0"/>
              <a:t>ārsta</a:t>
            </a:r>
            <a:r>
              <a:rPr lang="en-US" dirty="0" smtClean="0"/>
              <a:t> </a:t>
            </a:r>
            <a:r>
              <a:rPr lang="en-US" dirty="0" err="1" smtClean="0"/>
              <a:t>durvīm</a:t>
            </a:r>
            <a:r>
              <a:rPr lang="en-US" dirty="0" smtClean="0"/>
              <a:t>)- </a:t>
            </a:r>
            <a:r>
              <a:rPr lang="en-US" b="1" dirty="0" err="1" smtClean="0"/>
              <a:t>atbalst</a:t>
            </a:r>
            <a:r>
              <a:rPr lang="lv-LV" b="1" dirty="0" err="1" smtClean="0"/>
              <a:t>ītā</a:t>
            </a:r>
            <a:r>
              <a:rPr lang="lv-LV" b="1" dirty="0" smtClean="0"/>
              <a:t> </a:t>
            </a:r>
            <a:r>
              <a:rPr lang="lv-LV" b="1" dirty="0" err="1" smtClean="0"/>
              <a:t>lemtspēja</a:t>
            </a:r>
            <a:endParaRPr lang="en-US" b="1" dirty="0" smtClean="0"/>
          </a:p>
          <a:p>
            <a:endParaRPr lang="en-US" dirty="0" smtClean="0"/>
          </a:p>
          <a:p>
            <a:endParaRPr lang="en-US" dirty="0"/>
          </a:p>
        </p:txBody>
      </p:sp>
    </p:spTree>
    <p:extLst>
      <p:ext uri="{BB962C8B-B14F-4D97-AF65-F5344CB8AC3E}">
        <p14:creationId xmlns:p14="http://schemas.microsoft.com/office/powerpoint/2010/main" val="3847772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Statistika </a:t>
            </a:r>
            <a:endParaRPr lang="en-US" dirty="0"/>
          </a:p>
        </p:txBody>
      </p:sp>
      <p:sp>
        <p:nvSpPr>
          <p:cNvPr id="3" name="Content Placeholder 2"/>
          <p:cNvSpPr>
            <a:spLocks noGrp="1"/>
          </p:cNvSpPr>
          <p:nvPr>
            <p:ph idx="1"/>
          </p:nvPr>
        </p:nvSpPr>
        <p:spPr/>
        <p:txBody>
          <a:bodyPr>
            <a:normAutofit fontScale="92500" lnSpcReduction="10000"/>
          </a:bodyPr>
          <a:lstStyle/>
          <a:p>
            <a:pPr indent="355600">
              <a:lnSpc>
                <a:spcPct val="115000"/>
              </a:lnSpc>
              <a:spcBef>
                <a:spcPts val="338"/>
              </a:spcBef>
            </a:pPr>
            <a:r>
              <a:rPr lang="lv-LV" b="1" i="1" dirty="0" smtClean="0">
                <a:latin typeface="Times New Roman" pitchFamily="18" charset="0"/>
              </a:rPr>
              <a:t>Ar noteiktām slimībām slimojošu pacientu reģistrs – </a:t>
            </a:r>
            <a:r>
              <a:rPr lang="lv-LV" dirty="0" smtClean="0">
                <a:latin typeface="Times New Roman" pitchFamily="18" charset="0"/>
              </a:rPr>
              <a:t>atbild  SPKC</a:t>
            </a:r>
            <a:endParaRPr lang="ru-RU" dirty="0" smtClean="0">
              <a:latin typeface="Times New Roman" pitchFamily="18" charset="0"/>
              <a:cs typeface="Times New Roman" pitchFamily="18" charset="0"/>
            </a:endParaRPr>
          </a:p>
          <a:p>
            <a:pPr indent="355600">
              <a:lnSpc>
                <a:spcPct val="115000"/>
              </a:lnSpc>
              <a:spcBef>
                <a:spcPts val="338"/>
              </a:spcBef>
            </a:pPr>
            <a:r>
              <a:rPr lang="lv-LV" b="1" i="1" dirty="0" smtClean="0">
                <a:latin typeface="Times New Roman" pitchFamily="18" charset="0"/>
              </a:rPr>
              <a:t>Pacienti ar psihiskiem un uzvedības traucējumiem </a:t>
            </a:r>
            <a:r>
              <a:rPr lang="lv-LV" dirty="0" smtClean="0">
                <a:latin typeface="Times New Roman" pitchFamily="18" charset="0"/>
              </a:rPr>
              <a:t> (kopš 1998.g.) - ārsts psihiatrs (bērnu psihiatrs)  ir noteicis psihisku un uzvedības traucējumu diagnozi un dati ir iesniegti Reģistram. </a:t>
            </a:r>
            <a:endParaRPr lang="ru-RU" dirty="0" smtClean="0">
              <a:latin typeface="Times New Roman" pitchFamily="18" charset="0"/>
              <a:cs typeface="Times New Roman" pitchFamily="18" charset="0"/>
            </a:endParaRPr>
          </a:p>
          <a:p>
            <a:pPr indent="355600">
              <a:lnSpc>
                <a:spcPct val="115000"/>
              </a:lnSpc>
              <a:spcBef>
                <a:spcPts val="338"/>
              </a:spcBef>
            </a:pPr>
            <a:r>
              <a:rPr lang="lv-LV" dirty="0" smtClean="0">
                <a:latin typeface="Times New Roman" pitchFamily="18" charset="0"/>
              </a:rPr>
              <a:t>Visas ārstniecības iestādes, kuru aprūpē ir pacienti ar psihiskiem un uzvedības traucējumiem, ir jāsniedz informācija reģistram.</a:t>
            </a:r>
            <a:endParaRPr lang="ru-RU" dirty="0" smtClean="0">
              <a:latin typeface="Times New Roman" pitchFamily="18" charset="0"/>
              <a:cs typeface="Times New Roman" pitchFamily="18" charset="0"/>
            </a:endParaRPr>
          </a:p>
          <a:p>
            <a:r>
              <a:rPr lang="lv-LV" dirty="0" smtClean="0">
                <a:latin typeface="Times New Roman" pitchFamily="18" charset="0"/>
              </a:rPr>
              <a:t>Šoferu tiesības, ieroču atļaujas, atļaujas darbam – vai tas ir slikti?</a:t>
            </a:r>
            <a:endParaRPr lang="ru-RU" dirty="0" smtClean="0">
              <a:latin typeface="Times New Roman" pitchFamily="18" charset="0"/>
              <a:cs typeface="Times New Roman" pitchFamily="18" charset="0"/>
            </a:endParaRPr>
          </a:p>
          <a:p>
            <a:r>
              <a:rPr lang="lv-LV" dirty="0" smtClean="0">
                <a:latin typeface="Times New Roman" pitchFamily="18" charset="0"/>
              </a:rPr>
              <a:t>Aisbergs psihiatrijā – pārsvarā psihiskus traucējumus ārstē </a:t>
            </a:r>
            <a:r>
              <a:rPr lang="lv-LV" b="1" dirty="0" err="1" smtClean="0">
                <a:latin typeface="Times New Roman" pitchFamily="18" charset="0"/>
              </a:rPr>
              <a:t>nepsihiatri</a:t>
            </a:r>
            <a:r>
              <a:rPr lang="lv-LV" dirty="0" smtClean="0">
                <a:latin typeface="Times New Roman" pitchFamily="18" charset="0"/>
              </a:rPr>
              <a:t>; iesaistīti </a:t>
            </a:r>
            <a:r>
              <a:rPr lang="lv-LV" dirty="0" err="1" smtClean="0">
                <a:latin typeface="Times New Roman" pitchFamily="18" charset="0"/>
              </a:rPr>
              <a:t>soc</a:t>
            </a:r>
            <a:r>
              <a:rPr lang="lv-LV" dirty="0" smtClean="0">
                <a:latin typeface="Times New Roman" pitchFamily="18" charset="0"/>
              </a:rPr>
              <a:t> darbinieki, </a:t>
            </a:r>
            <a:r>
              <a:rPr lang="lv-LV" dirty="0" err="1" smtClean="0">
                <a:latin typeface="Times New Roman" pitchFamily="18" charset="0"/>
              </a:rPr>
              <a:t>peniticiārs</a:t>
            </a:r>
            <a:r>
              <a:rPr lang="lv-LV" dirty="0" smtClean="0">
                <a:latin typeface="Times New Roman" pitchFamily="18" charset="0"/>
              </a:rPr>
              <a:t> un probācijas dienests, psihologi, garīdznieki, </a:t>
            </a:r>
            <a:r>
              <a:rPr lang="lv-LV" dirty="0" err="1" smtClean="0">
                <a:latin typeface="Times New Roman" pitchFamily="18" charset="0"/>
              </a:rPr>
              <a:t>kouči</a:t>
            </a:r>
            <a:r>
              <a:rPr lang="lv-LV" dirty="0" smtClean="0">
                <a:latin typeface="Times New Roman" pitchFamily="18" charset="0"/>
              </a:rPr>
              <a:t>, </a:t>
            </a:r>
            <a:r>
              <a:rPr lang="lv-LV" dirty="0" err="1" smtClean="0">
                <a:latin typeface="Times New Roman" pitchFamily="18" charset="0"/>
              </a:rPr>
              <a:t>etc</a:t>
            </a:r>
            <a:r>
              <a:rPr lang="lv-LV" dirty="0" smtClean="0">
                <a:latin typeface="Times New Roman" pitchFamily="18" charset="0"/>
              </a:rPr>
              <a:t> (ziņas Reģistram nesniedz!)</a:t>
            </a:r>
            <a:endParaRPr lang="ru-RU" dirty="0" smtClean="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16232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Situācija</a:t>
            </a:r>
            <a:r>
              <a:rPr lang="en-US" b="1" dirty="0"/>
              <a:t> </a:t>
            </a:r>
            <a:r>
              <a:rPr lang="en-US" b="1" dirty="0" err="1"/>
              <a:t>Latvija</a:t>
            </a:r>
            <a:r>
              <a:rPr lang="en-US" b="1" dirty="0"/>
              <a:t>̄ (</a:t>
            </a:r>
            <a:r>
              <a:rPr lang="en-US" b="1" dirty="0" err="1"/>
              <a:t>šeit</a:t>
            </a:r>
            <a:r>
              <a:rPr lang="en-US" b="1" dirty="0"/>
              <a:t> un </a:t>
            </a:r>
            <a:r>
              <a:rPr lang="en-US" b="1" dirty="0" err="1"/>
              <a:t>zemāk</a:t>
            </a:r>
            <a:r>
              <a:rPr lang="en-US" b="1" dirty="0"/>
              <a:t> no </a:t>
            </a:r>
            <a:r>
              <a:rPr lang="en-US" b="1" dirty="0" err="1"/>
              <a:t>Psihiskās</a:t>
            </a:r>
            <a:r>
              <a:rPr lang="en-US" b="1" dirty="0"/>
              <a:t> </a:t>
            </a:r>
            <a:r>
              <a:rPr lang="en-US" b="1" dirty="0" err="1"/>
              <a:t>veselības</a:t>
            </a:r>
            <a:r>
              <a:rPr lang="en-US" b="1" dirty="0"/>
              <a:t> </a:t>
            </a:r>
            <a:r>
              <a:rPr lang="en-US" b="1" dirty="0" err="1"/>
              <a:t>aprūpes</a:t>
            </a:r>
            <a:r>
              <a:rPr lang="en-US" b="1" dirty="0"/>
              <a:t> </a:t>
            </a:r>
            <a:r>
              <a:rPr lang="en-US" b="1" dirty="0" err="1"/>
              <a:t>pieejamības</a:t>
            </a:r>
            <a:r>
              <a:rPr lang="en-US" b="1" dirty="0"/>
              <a:t> </a:t>
            </a:r>
            <a:r>
              <a:rPr lang="en-US" b="1" dirty="0" err="1"/>
              <a:t>uzlabošanas</a:t>
            </a:r>
            <a:r>
              <a:rPr lang="en-US" b="1" dirty="0"/>
              <a:t> </a:t>
            </a:r>
            <a:r>
              <a:rPr lang="en-US" b="1" dirty="0" err="1"/>
              <a:t>plāna</a:t>
            </a:r>
            <a:r>
              <a:rPr lang="en-US" b="1" dirty="0"/>
              <a:t> un </a:t>
            </a:r>
            <a:r>
              <a:rPr lang="en-US" b="1" dirty="0" err="1"/>
              <a:t>spkc.gov.lv</a:t>
            </a:r>
            <a:r>
              <a:rPr lang="en-US" b="1" dirty="0"/>
              <a:t>) </a:t>
            </a:r>
            <a:endParaRPr lang="en-US" dirty="0">
              <a:effectLst/>
            </a:endParaRPr>
          </a:p>
        </p:txBody>
      </p:sp>
      <p:sp>
        <p:nvSpPr>
          <p:cNvPr id="3" name="Content Placeholder 2"/>
          <p:cNvSpPr>
            <a:spLocks noGrp="1"/>
          </p:cNvSpPr>
          <p:nvPr>
            <p:ph idx="1"/>
          </p:nvPr>
        </p:nvSpPr>
        <p:spPr/>
        <p:txBody>
          <a:bodyPr>
            <a:normAutofit/>
          </a:bodyPr>
          <a:lstStyle/>
          <a:p>
            <a:endParaRPr lang="ru-RU" dirty="0" smtClean="0"/>
          </a:p>
          <a:p>
            <a:r>
              <a:rPr lang="en-US" dirty="0" err="1"/>
              <a:t>Latvija</a:t>
            </a:r>
            <a:r>
              <a:rPr lang="en-US" dirty="0"/>
              <a:t>̄ </a:t>
            </a:r>
            <a:r>
              <a:rPr lang="en-US" dirty="0" err="1"/>
              <a:t>pacienti</a:t>
            </a:r>
            <a:r>
              <a:rPr lang="en-US" dirty="0"/>
              <a:t> </a:t>
            </a:r>
            <a:r>
              <a:rPr lang="en-US" dirty="0" err="1"/>
              <a:t>laicīgi</a:t>
            </a:r>
            <a:r>
              <a:rPr lang="en-US" dirty="0"/>
              <a:t> </a:t>
            </a:r>
            <a:r>
              <a:rPr lang="en-US" b="1" i="1" dirty="0" err="1"/>
              <a:t>nevēršas</a:t>
            </a:r>
            <a:r>
              <a:rPr lang="en-US" b="1" i="1" dirty="0"/>
              <a:t> </a:t>
            </a:r>
            <a:r>
              <a:rPr lang="en-US" b="1" i="1" dirty="0" err="1"/>
              <a:t>pēc</a:t>
            </a:r>
            <a:r>
              <a:rPr lang="en-US" b="1" i="1" dirty="0"/>
              <a:t> </a:t>
            </a:r>
            <a:r>
              <a:rPr lang="en-US" b="1" i="1" dirty="0" err="1"/>
              <a:t>palīdzības</a:t>
            </a:r>
            <a:r>
              <a:rPr lang="en-US" b="1" i="1" dirty="0"/>
              <a:t> </a:t>
            </a:r>
            <a:r>
              <a:rPr lang="en-US" dirty="0" err="1"/>
              <a:t>ambulatoraja</a:t>
            </a:r>
            <a:r>
              <a:rPr lang="en-US" dirty="0"/>
              <a:t>̄ </a:t>
            </a:r>
            <a:r>
              <a:rPr lang="en-US" dirty="0" err="1"/>
              <a:t>veselības</a:t>
            </a:r>
            <a:r>
              <a:rPr lang="en-US" dirty="0"/>
              <a:t> </a:t>
            </a:r>
            <a:r>
              <a:rPr lang="en-US" dirty="0" err="1"/>
              <a:t>aprūpe</a:t>
            </a:r>
            <a:r>
              <a:rPr lang="en-US" dirty="0"/>
              <a:t>̄; </a:t>
            </a:r>
            <a:r>
              <a:rPr lang="en-US" dirty="0" err="1"/>
              <a:t>dienas</a:t>
            </a:r>
            <a:r>
              <a:rPr lang="en-US" dirty="0"/>
              <a:t> </a:t>
            </a:r>
            <a:r>
              <a:rPr lang="en-US" dirty="0" err="1"/>
              <a:t>stacionāros</a:t>
            </a:r>
            <a:r>
              <a:rPr lang="en-US" dirty="0"/>
              <a:t> </a:t>
            </a:r>
            <a:r>
              <a:rPr lang="en-US" dirty="0" err="1"/>
              <a:t>pacientu</a:t>
            </a:r>
            <a:r>
              <a:rPr lang="en-US" dirty="0"/>
              <a:t> </a:t>
            </a:r>
            <a:r>
              <a:rPr lang="en-US" dirty="0" err="1"/>
              <a:t>skaits</a:t>
            </a:r>
            <a:r>
              <a:rPr lang="en-US" dirty="0"/>
              <a:t> 2017.gadā, </a:t>
            </a:r>
            <a:r>
              <a:rPr lang="en-US" dirty="0" err="1"/>
              <a:t>salīdzinot</a:t>
            </a:r>
            <a:r>
              <a:rPr lang="en-US" dirty="0"/>
              <a:t> </a:t>
            </a:r>
            <a:r>
              <a:rPr lang="en-US" dirty="0" err="1"/>
              <a:t>ar</a:t>
            </a:r>
            <a:r>
              <a:rPr lang="en-US" dirty="0"/>
              <a:t> 2015.gadu, </a:t>
            </a:r>
            <a:r>
              <a:rPr lang="en-US" dirty="0" err="1"/>
              <a:t>ir</a:t>
            </a:r>
            <a:r>
              <a:rPr lang="en-US" dirty="0"/>
              <a:t> </a:t>
            </a:r>
            <a:r>
              <a:rPr lang="en-US" dirty="0" err="1"/>
              <a:t>samazinājies</a:t>
            </a:r>
            <a:r>
              <a:rPr lang="en-US" dirty="0"/>
              <a:t> par 13,4%; </a:t>
            </a:r>
            <a:endParaRPr lang="en-US" dirty="0" smtClean="0"/>
          </a:p>
          <a:p>
            <a:r>
              <a:rPr lang="en-US" dirty="0" err="1" smtClean="0"/>
              <a:t>Proble</a:t>
            </a:r>
            <a:r>
              <a:rPr lang="en-US" dirty="0" err="1"/>
              <a:t>̄ma</a:t>
            </a:r>
            <a:r>
              <a:rPr lang="en-US" dirty="0"/>
              <a:t> </a:t>
            </a:r>
            <a:r>
              <a:rPr lang="en-US" dirty="0" err="1"/>
              <a:t>ir</a:t>
            </a:r>
            <a:r>
              <a:rPr lang="en-US" dirty="0"/>
              <a:t> </a:t>
            </a:r>
            <a:r>
              <a:rPr lang="en-US" b="1" i="1" dirty="0" err="1"/>
              <a:t>nepietiekami</a:t>
            </a:r>
            <a:r>
              <a:rPr lang="en-US" b="1" i="1" dirty="0"/>
              <a:t> </a:t>
            </a:r>
            <a:r>
              <a:rPr lang="en-US" b="1" i="1" dirty="0" err="1"/>
              <a:t>attīstīta</a:t>
            </a:r>
            <a:r>
              <a:rPr lang="en-US" b="1" i="1" dirty="0"/>
              <a:t> </a:t>
            </a:r>
            <a:r>
              <a:rPr lang="en-US" b="1" i="1" dirty="0" err="1"/>
              <a:t>ambulatora</a:t>
            </a:r>
            <a:r>
              <a:rPr lang="en-US" b="1" i="1" dirty="0"/>
              <a:t>̄ </a:t>
            </a:r>
            <a:r>
              <a:rPr lang="en-US" dirty="0" err="1"/>
              <a:t>psihiskās</a:t>
            </a:r>
            <a:r>
              <a:rPr lang="en-US" dirty="0"/>
              <a:t> </a:t>
            </a:r>
            <a:r>
              <a:rPr lang="en-US" dirty="0" err="1"/>
              <a:t>veselības</a:t>
            </a:r>
            <a:r>
              <a:rPr lang="en-US" dirty="0"/>
              <a:t> </a:t>
            </a:r>
            <a:r>
              <a:rPr lang="en-US" dirty="0" err="1"/>
              <a:t>aprūpe</a:t>
            </a:r>
            <a:r>
              <a:rPr lang="en-US" dirty="0"/>
              <a:t>: </a:t>
            </a:r>
            <a:r>
              <a:rPr lang="en-US" dirty="0" err="1"/>
              <a:t>psihiatru</a:t>
            </a:r>
            <a:r>
              <a:rPr lang="en-US" dirty="0"/>
              <a:t> (</a:t>
            </a:r>
            <a:r>
              <a:rPr lang="en-US" dirty="0" err="1"/>
              <a:t>īpaši</a:t>
            </a:r>
            <a:r>
              <a:rPr lang="en-US" dirty="0"/>
              <a:t> </a:t>
            </a:r>
            <a:r>
              <a:rPr lang="en-US" dirty="0" err="1"/>
              <a:t>bērnu</a:t>
            </a:r>
            <a:r>
              <a:rPr lang="en-US" dirty="0"/>
              <a:t> </a:t>
            </a:r>
            <a:r>
              <a:rPr lang="en-US" dirty="0" err="1"/>
              <a:t>psihiatru</a:t>
            </a:r>
            <a:r>
              <a:rPr lang="en-US" dirty="0"/>
              <a:t>) un </a:t>
            </a:r>
            <a:r>
              <a:rPr lang="en-US" dirty="0" err="1"/>
              <a:t>multidisciplināro</a:t>
            </a:r>
            <a:r>
              <a:rPr lang="en-US" dirty="0"/>
              <a:t> </a:t>
            </a:r>
            <a:r>
              <a:rPr lang="en-US" dirty="0" err="1"/>
              <a:t>komandu</a:t>
            </a:r>
            <a:r>
              <a:rPr lang="en-US" dirty="0"/>
              <a:t> </a:t>
            </a:r>
            <a:r>
              <a:rPr lang="en-US" dirty="0" err="1"/>
              <a:t>trūkums</a:t>
            </a:r>
            <a:r>
              <a:rPr lang="en-US" dirty="0"/>
              <a:t> (</a:t>
            </a:r>
            <a:r>
              <a:rPr lang="en-US" dirty="0" err="1"/>
              <a:t>psihiatrs</a:t>
            </a:r>
            <a:r>
              <a:rPr lang="en-US" dirty="0"/>
              <a:t>, </a:t>
            </a:r>
            <a:r>
              <a:rPr lang="en-US" dirty="0" err="1"/>
              <a:t>psihologs</a:t>
            </a:r>
            <a:r>
              <a:rPr lang="en-US" dirty="0"/>
              <a:t>, </a:t>
            </a:r>
            <a:r>
              <a:rPr lang="en-US" dirty="0" err="1"/>
              <a:t>garīgās</a:t>
            </a:r>
            <a:r>
              <a:rPr lang="en-US" dirty="0"/>
              <a:t> </a:t>
            </a:r>
            <a:r>
              <a:rPr lang="en-US" dirty="0" err="1"/>
              <a:t>veselības</a:t>
            </a:r>
            <a:r>
              <a:rPr lang="en-US" dirty="0"/>
              <a:t> </a:t>
            </a:r>
            <a:r>
              <a:rPr lang="en-US" dirty="0" err="1"/>
              <a:t>aprūpes</a:t>
            </a:r>
            <a:r>
              <a:rPr lang="en-US" dirty="0"/>
              <a:t> </a:t>
            </a:r>
            <a:r>
              <a:rPr lang="en-US" dirty="0" err="1"/>
              <a:t>māsa</a:t>
            </a:r>
            <a:r>
              <a:rPr lang="en-US" dirty="0"/>
              <a:t>, </a:t>
            </a:r>
            <a:r>
              <a:rPr lang="en-US" dirty="0" err="1"/>
              <a:t>ergoterapeits</a:t>
            </a:r>
            <a:r>
              <a:rPr lang="en-US" dirty="0"/>
              <a:t>, </a:t>
            </a:r>
            <a:r>
              <a:rPr lang="en-US" dirty="0" err="1"/>
              <a:t>mākslu</a:t>
            </a:r>
            <a:r>
              <a:rPr lang="en-US" dirty="0"/>
              <a:t> </a:t>
            </a:r>
            <a:r>
              <a:rPr lang="en-US" dirty="0" err="1"/>
              <a:t>terapeiti</a:t>
            </a:r>
            <a:r>
              <a:rPr lang="en-US" dirty="0"/>
              <a:t>, </a:t>
            </a:r>
            <a:r>
              <a:rPr lang="en-US" dirty="0" err="1"/>
              <a:t>sociālais</a:t>
            </a:r>
            <a:r>
              <a:rPr lang="en-US" dirty="0"/>
              <a:t> </a:t>
            </a:r>
            <a:r>
              <a:rPr lang="en-US" dirty="0" err="1"/>
              <a:t>darbinieks</a:t>
            </a:r>
            <a:r>
              <a:rPr lang="en-US" dirty="0"/>
              <a:t>, </a:t>
            </a:r>
            <a:r>
              <a:rPr lang="en-US" dirty="0" err="1"/>
              <a:t>psihoterapeits</a:t>
            </a:r>
            <a:r>
              <a:rPr lang="en-US" dirty="0"/>
              <a:t>, </a:t>
            </a:r>
            <a:r>
              <a:rPr lang="en-US" dirty="0" err="1"/>
              <a:t>fizioterapeits</a:t>
            </a:r>
            <a:r>
              <a:rPr lang="en-US" dirty="0"/>
              <a:t>, </a:t>
            </a:r>
            <a:r>
              <a:rPr lang="en-US" dirty="0" err="1"/>
              <a:t>psihologs</a:t>
            </a:r>
            <a:r>
              <a:rPr lang="en-US" dirty="0"/>
              <a:t> </a:t>
            </a:r>
            <a:r>
              <a:rPr lang="en-US" dirty="0" err="1"/>
              <a:t>u.c</a:t>
            </a:r>
            <a:r>
              <a:rPr lang="en-US" dirty="0"/>
              <a:t>.). </a:t>
            </a:r>
            <a:endParaRPr lang="en-US" dirty="0" smtClean="0">
              <a:effectLst/>
            </a:endParaRPr>
          </a:p>
          <a:p>
            <a:endParaRPr lang="en-US" dirty="0"/>
          </a:p>
        </p:txBody>
      </p:sp>
    </p:spTree>
    <p:extLst>
      <p:ext uri="{BB962C8B-B14F-4D97-AF65-F5344CB8AC3E}">
        <p14:creationId xmlns:p14="http://schemas.microsoft.com/office/powerpoint/2010/main" val="461299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Kas </a:t>
            </a:r>
            <a:r>
              <a:rPr lang="en-US" b="1" dirty="0" err="1"/>
              <a:t>efektīvi</a:t>
            </a:r>
            <a:r>
              <a:rPr lang="en-US" b="1" dirty="0"/>
              <a:t> </a:t>
            </a:r>
            <a:r>
              <a:rPr lang="en-US" b="1" dirty="0" err="1"/>
              <a:t>samazina</a:t>
            </a:r>
            <a:r>
              <a:rPr lang="en-US" b="1" dirty="0"/>
              <a:t> </a:t>
            </a:r>
            <a:r>
              <a:rPr lang="en-US" b="1" dirty="0" err="1"/>
              <a:t>hospitalizāciju</a:t>
            </a:r>
            <a:r>
              <a:rPr lang="en-US" b="1" dirty="0"/>
              <a:t> </a:t>
            </a:r>
            <a:r>
              <a:rPr lang="en-US" b="1" dirty="0" err="1"/>
              <a:t>skaitu</a:t>
            </a:r>
            <a:r>
              <a:rPr lang="en-US" b="1" dirty="0" smtClean="0"/>
              <a:t>? (1) </a:t>
            </a:r>
            <a:endParaRPr lang="en-US" dirty="0">
              <a:effectLst/>
            </a:endParaRPr>
          </a:p>
        </p:txBody>
      </p:sp>
      <p:sp>
        <p:nvSpPr>
          <p:cNvPr id="3" name="Content Placeholder 2"/>
          <p:cNvSpPr>
            <a:spLocks noGrp="1"/>
          </p:cNvSpPr>
          <p:nvPr>
            <p:ph idx="1"/>
          </p:nvPr>
        </p:nvSpPr>
        <p:spPr/>
        <p:txBody>
          <a:bodyPr/>
          <a:lstStyle/>
          <a:p>
            <a:r>
              <a:rPr lang="en-US" b="1" i="1" dirty="0"/>
              <a:t>Assertive community treatment, home care teams </a:t>
            </a:r>
            <a:r>
              <a:rPr lang="en-US" dirty="0"/>
              <a:t>– </a:t>
            </a:r>
            <a:r>
              <a:rPr lang="en-US" dirty="0" err="1"/>
              <a:t>atrod</a:t>
            </a:r>
            <a:r>
              <a:rPr lang="en-US" dirty="0"/>
              <a:t> </a:t>
            </a:r>
            <a:r>
              <a:rPr lang="en-US" dirty="0" err="1"/>
              <a:t>slimnieku</a:t>
            </a:r>
            <a:r>
              <a:rPr lang="en-US" dirty="0"/>
              <a:t> un </a:t>
            </a:r>
            <a:r>
              <a:rPr lang="en-US" dirty="0" err="1"/>
              <a:t>uzstājīgi</a:t>
            </a:r>
            <a:r>
              <a:rPr lang="en-US" dirty="0"/>
              <a:t> </a:t>
            </a:r>
            <a:r>
              <a:rPr lang="en-US" dirty="0" err="1"/>
              <a:t>piedāva</a:t>
            </a:r>
            <a:r>
              <a:rPr lang="en-US" dirty="0"/>
              <a:t>̄ </a:t>
            </a:r>
            <a:r>
              <a:rPr lang="en-US" dirty="0" err="1"/>
              <a:t>viņam</a:t>
            </a:r>
            <a:r>
              <a:rPr lang="en-US" dirty="0"/>
              <a:t> </a:t>
            </a:r>
            <a:r>
              <a:rPr lang="en-US" dirty="0" err="1"/>
              <a:t>pakalpojumus</a:t>
            </a:r>
            <a:r>
              <a:rPr lang="en-US" dirty="0"/>
              <a:t>. </a:t>
            </a:r>
            <a:endParaRPr lang="en-US" dirty="0" smtClean="0">
              <a:effectLst/>
            </a:endParaRPr>
          </a:p>
          <a:p>
            <a:r>
              <a:rPr lang="en-US" dirty="0" err="1"/>
              <a:t>Galvenais</a:t>
            </a:r>
            <a:r>
              <a:rPr lang="en-US" dirty="0"/>
              <a:t> </a:t>
            </a:r>
            <a:r>
              <a:rPr lang="en-US" dirty="0" err="1"/>
              <a:t>darbinieks</a:t>
            </a:r>
            <a:r>
              <a:rPr lang="en-US" dirty="0"/>
              <a:t> – </a:t>
            </a:r>
            <a:r>
              <a:rPr lang="en-US" dirty="0" err="1"/>
              <a:t>aprūpētājs</a:t>
            </a:r>
            <a:r>
              <a:rPr lang="en-US" dirty="0"/>
              <a:t> </a:t>
            </a:r>
            <a:r>
              <a:rPr lang="en-US" dirty="0" err="1"/>
              <a:t>jeb</a:t>
            </a:r>
            <a:r>
              <a:rPr lang="en-US" dirty="0"/>
              <a:t> </a:t>
            </a:r>
            <a:r>
              <a:rPr lang="en-US" b="1" i="1" dirty="0"/>
              <a:t>psychiatric </a:t>
            </a:r>
            <a:r>
              <a:rPr lang="en-US" b="1" i="1" dirty="0" err="1"/>
              <a:t>technitian</a:t>
            </a:r>
            <a:r>
              <a:rPr lang="en-US" b="1" i="1" dirty="0"/>
              <a:t> </a:t>
            </a:r>
            <a:r>
              <a:rPr lang="en-US" dirty="0"/>
              <a:t>(</a:t>
            </a:r>
            <a:r>
              <a:rPr lang="en-US" dirty="0" err="1"/>
              <a:t>nodrošina</a:t>
            </a:r>
            <a:r>
              <a:rPr lang="en-US" dirty="0"/>
              <a:t> </a:t>
            </a:r>
            <a:r>
              <a:rPr lang="en-US" dirty="0" err="1"/>
              <a:t>tīru</a:t>
            </a:r>
            <a:r>
              <a:rPr lang="en-US" dirty="0"/>
              <a:t> un </a:t>
            </a:r>
            <a:r>
              <a:rPr lang="en-US" dirty="0" err="1"/>
              <a:t>drošu</a:t>
            </a:r>
            <a:r>
              <a:rPr lang="en-US" dirty="0"/>
              <a:t> </a:t>
            </a:r>
            <a:r>
              <a:rPr lang="en-US" dirty="0" err="1"/>
              <a:t>vidi</a:t>
            </a:r>
            <a:r>
              <a:rPr lang="en-US" dirty="0"/>
              <a:t>, </a:t>
            </a:r>
            <a:r>
              <a:rPr lang="en-US" dirty="0" err="1"/>
              <a:t>izsniedz</a:t>
            </a:r>
            <a:r>
              <a:rPr lang="en-US" dirty="0"/>
              <a:t> </a:t>
            </a:r>
            <a:r>
              <a:rPr lang="en-US" dirty="0" err="1"/>
              <a:t>zāles</a:t>
            </a:r>
            <a:r>
              <a:rPr lang="en-US" dirty="0"/>
              <a:t>, </a:t>
            </a:r>
            <a:r>
              <a:rPr lang="en-US" dirty="0" err="1"/>
              <a:t>pavada</a:t>
            </a:r>
            <a:r>
              <a:rPr lang="en-US" dirty="0"/>
              <a:t> </a:t>
            </a:r>
            <a:r>
              <a:rPr lang="en-US" dirty="0" err="1"/>
              <a:t>pastaigās</a:t>
            </a:r>
            <a:r>
              <a:rPr lang="en-US" dirty="0"/>
              <a:t>, </a:t>
            </a:r>
            <a:r>
              <a:rPr lang="en-US" dirty="0" err="1"/>
              <a:t>izklaide</a:t>
            </a:r>
            <a:r>
              <a:rPr lang="en-US" dirty="0"/>
              <a:t>̄, </a:t>
            </a:r>
            <a:r>
              <a:rPr lang="en-US" dirty="0" err="1"/>
              <a:t>strukture</a:t>
            </a:r>
            <a:r>
              <a:rPr lang="en-US" dirty="0"/>
              <a:t>̄ </a:t>
            </a:r>
            <a:r>
              <a:rPr lang="en-US" dirty="0" err="1"/>
              <a:t>dienu</a:t>
            </a:r>
            <a:r>
              <a:rPr lang="en-US" dirty="0"/>
              <a:t>). </a:t>
            </a:r>
            <a:r>
              <a:rPr lang="en-US" dirty="0" err="1"/>
              <a:t>Latvija</a:t>
            </a:r>
            <a:r>
              <a:rPr lang="en-US" dirty="0"/>
              <a:t>̄ </a:t>
            </a:r>
            <a:r>
              <a:rPr lang="en-US" dirty="0" err="1"/>
              <a:t>tādu</a:t>
            </a:r>
            <a:r>
              <a:rPr lang="en-US" dirty="0"/>
              <a:t> </a:t>
            </a:r>
            <a:r>
              <a:rPr lang="en-US" dirty="0" err="1"/>
              <a:t>nav</a:t>
            </a:r>
            <a:r>
              <a:rPr lang="en-US" dirty="0"/>
              <a:t> – </a:t>
            </a:r>
            <a:r>
              <a:rPr lang="en-US" dirty="0" err="1"/>
              <a:t>ir</a:t>
            </a:r>
            <a:r>
              <a:rPr lang="en-US" dirty="0"/>
              <a:t> </a:t>
            </a:r>
            <a:r>
              <a:rPr lang="en-US" dirty="0" err="1"/>
              <a:t>tikai</a:t>
            </a:r>
            <a:r>
              <a:rPr lang="en-US" dirty="0"/>
              <a:t> </a:t>
            </a:r>
            <a:r>
              <a:rPr lang="en-US" dirty="0" err="1"/>
              <a:t>asistenta</a:t>
            </a:r>
            <a:r>
              <a:rPr lang="en-US" dirty="0"/>
              <a:t> </a:t>
            </a:r>
            <a:r>
              <a:rPr lang="en-US" dirty="0" err="1"/>
              <a:t>pakalpojums</a:t>
            </a:r>
            <a:r>
              <a:rPr lang="en-US" dirty="0"/>
              <a:t>. </a:t>
            </a:r>
            <a:endParaRPr lang="en-US" dirty="0" smtClean="0">
              <a:effectLst/>
            </a:endParaRPr>
          </a:p>
          <a:p>
            <a:endParaRPr lang="en-US" dirty="0"/>
          </a:p>
        </p:txBody>
      </p:sp>
    </p:spTree>
    <p:extLst>
      <p:ext uri="{BB962C8B-B14F-4D97-AF65-F5344CB8AC3E}">
        <p14:creationId xmlns:p14="http://schemas.microsoft.com/office/powerpoint/2010/main" val="8504617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Kas </a:t>
            </a:r>
            <a:r>
              <a:rPr lang="en-US" b="1" dirty="0" err="1" smtClean="0"/>
              <a:t>efektīvi</a:t>
            </a:r>
            <a:r>
              <a:rPr lang="en-US" b="1" dirty="0" smtClean="0"/>
              <a:t> </a:t>
            </a:r>
            <a:r>
              <a:rPr lang="en-US" b="1" dirty="0" err="1" smtClean="0"/>
              <a:t>samazina</a:t>
            </a:r>
            <a:r>
              <a:rPr lang="en-US" b="1" dirty="0" smtClean="0"/>
              <a:t> </a:t>
            </a:r>
            <a:r>
              <a:rPr lang="en-US" b="1" dirty="0" err="1" smtClean="0"/>
              <a:t>hospitalizāciju</a:t>
            </a:r>
            <a:r>
              <a:rPr lang="en-US" b="1" dirty="0" smtClean="0"/>
              <a:t> </a:t>
            </a:r>
            <a:r>
              <a:rPr lang="en-US" b="1" dirty="0" err="1" smtClean="0"/>
              <a:t>skaitu</a:t>
            </a:r>
            <a:r>
              <a:rPr lang="en-US" b="1" dirty="0" smtClean="0"/>
              <a:t>? (2)</a:t>
            </a:r>
            <a:endParaRPr lang="en-US" dirty="0"/>
          </a:p>
        </p:txBody>
      </p:sp>
      <p:sp>
        <p:nvSpPr>
          <p:cNvPr id="3" name="Content Placeholder 2"/>
          <p:cNvSpPr>
            <a:spLocks noGrp="1"/>
          </p:cNvSpPr>
          <p:nvPr>
            <p:ph idx="1"/>
          </p:nvPr>
        </p:nvSpPr>
        <p:spPr/>
        <p:txBody>
          <a:bodyPr>
            <a:normAutofit/>
          </a:bodyPr>
          <a:lstStyle/>
          <a:p>
            <a:r>
              <a:rPr lang="en-US" dirty="0" err="1"/>
              <a:t>Veidot</a:t>
            </a:r>
            <a:r>
              <a:rPr lang="en-US" dirty="0"/>
              <a:t> </a:t>
            </a:r>
            <a:r>
              <a:rPr lang="en-US" dirty="0" err="1"/>
              <a:t>rehabilitācijas</a:t>
            </a:r>
            <a:r>
              <a:rPr lang="en-US" dirty="0"/>
              <a:t> (</a:t>
            </a:r>
            <a:r>
              <a:rPr lang="en-US" b="1" i="1" dirty="0"/>
              <a:t>inpatient rehabilitation</a:t>
            </a:r>
            <a:r>
              <a:rPr lang="en-US" dirty="0"/>
              <a:t>) un </a:t>
            </a:r>
            <a:r>
              <a:rPr lang="en-US" dirty="0" err="1"/>
              <a:t>atveseļošanā</a:t>
            </a:r>
            <a:r>
              <a:rPr lang="en-US" dirty="0" err="1" smtClean="0"/>
              <a:t>s</a:t>
            </a:r>
            <a:r>
              <a:rPr lang="en-US" dirty="0" smtClean="0"/>
              <a:t> </a:t>
            </a:r>
            <a:r>
              <a:rPr lang="en-US" dirty="0" err="1" smtClean="0"/>
              <a:t>iesta</a:t>
            </a:r>
            <a:r>
              <a:rPr lang="en-US" dirty="0" err="1"/>
              <a:t>̄des</a:t>
            </a:r>
            <a:r>
              <a:rPr lang="en-US" dirty="0"/>
              <a:t> (</a:t>
            </a:r>
            <a:r>
              <a:rPr lang="en-US" b="1" i="1" dirty="0"/>
              <a:t>recovery service</a:t>
            </a:r>
            <a:r>
              <a:rPr lang="en-US" dirty="0"/>
              <a:t>). </a:t>
            </a:r>
            <a:endParaRPr lang="en-US" dirty="0" smtClean="0">
              <a:effectLst/>
            </a:endParaRPr>
          </a:p>
          <a:p>
            <a:r>
              <a:rPr lang="en-US" dirty="0" err="1"/>
              <a:t>Piem</a:t>
            </a:r>
            <a:r>
              <a:rPr lang="en-US" dirty="0"/>
              <a:t>., </a:t>
            </a:r>
            <a:r>
              <a:rPr lang="en-US" dirty="0" err="1"/>
              <a:t>intensīvas</a:t>
            </a:r>
            <a:r>
              <a:rPr lang="en-US" dirty="0"/>
              <a:t> </a:t>
            </a:r>
            <a:r>
              <a:rPr lang="en-US" dirty="0" err="1"/>
              <a:t>rehabilitācijas</a:t>
            </a:r>
            <a:r>
              <a:rPr lang="en-US" dirty="0"/>
              <a:t> (</a:t>
            </a:r>
            <a:r>
              <a:rPr lang="en-US" dirty="0" err="1"/>
              <a:t>subakūtiem</a:t>
            </a:r>
            <a:r>
              <a:rPr lang="en-US" dirty="0"/>
              <a:t>), </a:t>
            </a:r>
            <a:r>
              <a:rPr lang="en-US" dirty="0" err="1"/>
              <a:t>ilgstošas</a:t>
            </a:r>
            <a:r>
              <a:rPr lang="en-US" dirty="0"/>
              <a:t> </a:t>
            </a:r>
            <a:r>
              <a:rPr lang="en-US" dirty="0" err="1"/>
              <a:t>uzturēšanas</a:t>
            </a:r>
            <a:r>
              <a:rPr lang="en-US" dirty="0"/>
              <a:t> (</a:t>
            </a:r>
            <a:r>
              <a:rPr lang="en-US" dirty="0" err="1" smtClean="0"/>
              <a:t>hroniski</a:t>
            </a:r>
            <a:r>
              <a:rPr lang="en-US" dirty="0" smtClean="0"/>
              <a:t> </a:t>
            </a:r>
            <a:r>
              <a:rPr lang="en-US" dirty="0" err="1" smtClean="0"/>
              <a:t>slimiem</a:t>
            </a:r>
            <a:r>
              <a:rPr lang="en-US" dirty="0" smtClean="0"/>
              <a:t>), </a:t>
            </a:r>
            <a:r>
              <a:rPr lang="en-US" dirty="0" err="1"/>
              <a:t>paaugstinātas</a:t>
            </a:r>
            <a:r>
              <a:rPr lang="en-US" dirty="0"/>
              <a:t> </a:t>
            </a:r>
            <a:r>
              <a:rPr lang="en-US" dirty="0" err="1"/>
              <a:t>drošības</a:t>
            </a:r>
            <a:r>
              <a:rPr lang="en-US" dirty="0"/>
              <a:t> </a:t>
            </a:r>
            <a:r>
              <a:rPr lang="en-US" dirty="0" err="1"/>
              <a:t>rehabilitācijas</a:t>
            </a:r>
            <a:r>
              <a:rPr lang="en-US" dirty="0"/>
              <a:t> </a:t>
            </a:r>
            <a:r>
              <a:rPr lang="en-US" dirty="0" err="1"/>
              <a:t>nodaļa</a:t>
            </a:r>
            <a:r>
              <a:rPr lang="en-US" dirty="0"/>
              <a:t> (</a:t>
            </a:r>
            <a:r>
              <a:rPr lang="en-US" dirty="0" err="1"/>
              <a:t>pacientiem</a:t>
            </a:r>
            <a:r>
              <a:rPr lang="en-US" dirty="0"/>
              <a:t> </a:t>
            </a:r>
            <a:r>
              <a:rPr lang="en-US" dirty="0" err="1"/>
              <a:t>ar</a:t>
            </a:r>
            <a:r>
              <a:rPr lang="en-US" dirty="0"/>
              <a:t> </a:t>
            </a:r>
            <a:r>
              <a:rPr lang="en-US" dirty="0" err="1"/>
              <a:t>izteiktiem</a:t>
            </a:r>
            <a:r>
              <a:rPr lang="en-US" dirty="0"/>
              <a:t> </a:t>
            </a:r>
            <a:r>
              <a:rPr lang="en-US" dirty="0" err="1"/>
              <a:t>uzvedības</a:t>
            </a:r>
            <a:r>
              <a:rPr lang="en-US" dirty="0"/>
              <a:t> </a:t>
            </a:r>
            <a:r>
              <a:rPr lang="en-US" dirty="0" err="1"/>
              <a:t>traucējumiem</a:t>
            </a:r>
            <a:r>
              <a:rPr lang="en-US" dirty="0"/>
              <a:t>) </a:t>
            </a:r>
            <a:endParaRPr lang="en-US" dirty="0" smtClean="0">
              <a:effectLst/>
            </a:endParaRPr>
          </a:p>
          <a:p>
            <a:r>
              <a:rPr lang="en-US" dirty="0" err="1"/>
              <a:t>Klients</a:t>
            </a:r>
            <a:r>
              <a:rPr lang="en-US" dirty="0"/>
              <a:t> </a:t>
            </a:r>
            <a:r>
              <a:rPr lang="en-US" dirty="0" err="1"/>
              <a:t>ir</a:t>
            </a:r>
            <a:r>
              <a:rPr lang="en-US" dirty="0"/>
              <a:t> </a:t>
            </a:r>
            <a:r>
              <a:rPr lang="en-US" dirty="0" err="1"/>
              <a:t>nevis</a:t>
            </a:r>
            <a:r>
              <a:rPr lang="en-US" dirty="0"/>
              <a:t> «</a:t>
            </a:r>
            <a:r>
              <a:rPr lang="en-US" dirty="0" err="1"/>
              <a:t>slimnieks</a:t>
            </a:r>
            <a:r>
              <a:rPr lang="en-US" dirty="0"/>
              <a:t>», bet </a:t>
            </a:r>
            <a:r>
              <a:rPr lang="en-US" dirty="0" err="1"/>
              <a:t>gan</a:t>
            </a:r>
            <a:r>
              <a:rPr lang="en-US" dirty="0"/>
              <a:t> «</a:t>
            </a:r>
            <a:r>
              <a:rPr lang="en-US" dirty="0" err="1"/>
              <a:t>ceļa</a:t>
            </a:r>
            <a:r>
              <a:rPr lang="en-US" dirty="0"/>
              <a:t>̄ </a:t>
            </a:r>
            <a:r>
              <a:rPr lang="en-US" dirty="0" err="1"/>
              <a:t>uz</a:t>
            </a:r>
            <a:r>
              <a:rPr lang="en-US" dirty="0"/>
              <a:t> </a:t>
            </a:r>
            <a:r>
              <a:rPr lang="en-US" dirty="0" err="1"/>
              <a:t>patiesību</a:t>
            </a:r>
            <a:r>
              <a:rPr lang="en-US" dirty="0"/>
              <a:t> </a:t>
            </a:r>
            <a:r>
              <a:rPr lang="en-US" dirty="0" err="1"/>
              <a:t>atveseļošanos</a:t>
            </a:r>
            <a:r>
              <a:rPr lang="en-US" dirty="0"/>
              <a:t>» </a:t>
            </a:r>
            <a:endParaRPr lang="en-US" dirty="0" smtClean="0">
              <a:effectLst/>
            </a:endParaRPr>
          </a:p>
          <a:p>
            <a:r>
              <a:rPr lang="en-US" dirty="0" err="1"/>
              <a:t>Izvērtēt</a:t>
            </a:r>
            <a:r>
              <a:rPr lang="en-US" dirty="0"/>
              <a:t> </a:t>
            </a:r>
            <a:r>
              <a:rPr lang="en-US" dirty="0" err="1"/>
              <a:t>nepieciešamību</a:t>
            </a:r>
            <a:r>
              <a:rPr lang="en-US" dirty="0"/>
              <a:t> un </a:t>
            </a:r>
            <a:r>
              <a:rPr lang="en-US" dirty="0" err="1"/>
              <a:t>iespēju</a:t>
            </a:r>
            <a:r>
              <a:rPr lang="en-US" dirty="0"/>
              <a:t> </a:t>
            </a:r>
            <a:r>
              <a:rPr lang="en-US" dirty="0" err="1"/>
              <a:t>ieviest</a:t>
            </a:r>
            <a:r>
              <a:rPr lang="en-US" dirty="0"/>
              <a:t> </a:t>
            </a:r>
            <a:r>
              <a:rPr lang="en-US" dirty="0" err="1"/>
              <a:t>valsts</a:t>
            </a:r>
            <a:r>
              <a:rPr lang="en-US" dirty="0"/>
              <a:t> </a:t>
            </a:r>
            <a:r>
              <a:rPr lang="en-US" dirty="0" err="1"/>
              <a:t>apmaksātu</a:t>
            </a:r>
            <a:r>
              <a:rPr lang="en-US" dirty="0"/>
              <a:t> </a:t>
            </a:r>
            <a:r>
              <a:rPr lang="en-US" b="1" i="1" dirty="0" err="1"/>
              <a:t>aprūpi</a:t>
            </a:r>
            <a:r>
              <a:rPr lang="en-US" b="1" i="1" dirty="0"/>
              <a:t> </a:t>
            </a:r>
            <a:r>
              <a:rPr lang="en-US" b="1" i="1" dirty="0" err="1"/>
              <a:t>mājās</a:t>
            </a:r>
            <a:r>
              <a:rPr lang="en-US" b="1" i="1" dirty="0"/>
              <a:t> </a:t>
            </a:r>
            <a:r>
              <a:rPr lang="en-US" dirty="0" err="1"/>
              <a:t>pacientiem</a:t>
            </a:r>
            <a:r>
              <a:rPr lang="en-US" dirty="0"/>
              <a:t> </a:t>
            </a:r>
            <a:r>
              <a:rPr lang="en-US" dirty="0" err="1"/>
              <a:t>ar</a:t>
            </a:r>
            <a:r>
              <a:rPr lang="en-US" dirty="0"/>
              <a:t> </a:t>
            </a:r>
            <a:r>
              <a:rPr lang="en-US" dirty="0" err="1"/>
              <a:t>noteiktu</a:t>
            </a:r>
            <a:r>
              <a:rPr lang="en-US" dirty="0"/>
              <a:t> </a:t>
            </a:r>
            <a:r>
              <a:rPr lang="en-US" dirty="0" err="1"/>
              <a:t>diagnožu</a:t>
            </a:r>
            <a:r>
              <a:rPr lang="en-US" dirty="0"/>
              <a:t> </a:t>
            </a:r>
            <a:r>
              <a:rPr lang="en-US" dirty="0" err="1"/>
              <a:t>psihiskām</a:t>
            </a:r>
            <a:r>
              <a:rPr lang="en-US" dirty="0"/>
              <a:t> </a:t>
            </a:r>
            <a:r>
              <a:rPr lang="en-US" dirty="0" err="1"/>
              <a:t>saslimšanām</a:t>
            </a:r>
            <a:r>
              <a:rPr lang="en-US" dirty="0"/>
              <a:t>, </a:t>
            </a:r>
            <a:r>
              <a:rPr lang="en-US" dirty="0" err="1"/>
              <a:t>lai</a:t>
            </a:r>
            <a:r>
              <a:rPr lang="en-US" dirty="0"/>
              <a:t> </a:t>
            </a:r>
            <a:r>
              <a:rPr lang="en-US" dirty="0" err="1"/>
              <a:t>nodrošinātu</a:t>
            </a:r>
            <a:r>
              <a:rPr lang="en-US" dirty="0"/>
              <a:t> </a:t>
            </a:r>
            <a:r>
              <a:rPr lang="en-US" dirty="0" err="1"/>
              <a:t>veselības</a:t>
            </a:r>
            <a:r>
              <a:rPr lang="en-US" dirty="0"/>
              <a:t> </a:t>
            </a:r>
            <a:r>
              <a:rPr lang="en-US" dirty="0" err="1"/>
              <a:t>aprū</a:t>
            </a:r>
            <a:r>
              <a:rPr lang="en-US" dirty="0" err="1" smtClean="0"/>
              <a:t>pi</a:t>
            </a:r>
            <a:r>
              <a:rPr lang="en-US" dirty="0" smtClean="0"/>
              <a:t> </a:t>
            </a:r>
            <a:r>
              <a:rPr lang="en-US" dirty="0" err="1"/>
              <a:t>mājās</a:t>
            </a:r>
            <a:r>
              <a:rPr lang="en-US" dirty="0"/>
              <a:t> </a:t>
            </a:r>
            <a:r>
              <a:rPr lang="en-US" dirty="0" err="1"/>
              <a:t>pacientiem</a:t>
            </a:r>
            <a:r>
              <a:rPr lang="en-US" dirty="0"/>
              <a:t>, </a:t>
            </a:r>
            <a:r>
              <a:rPr lang="en-US" dirty="0" err="1"/>
              <a:t>kuri</a:t>
            </a:r>
            <a:r>
              <a:rPr lang="en-US" dirty="0"/>
              <a:t> </a:t>
            </a:r>
            <a:r>
              <a:rPr lang="en-US" dirty="0" err="1"/>
              <a:t>veselības</a:t>
            </a:r>
            <a:r>
              <a:rPr lang="en-US" dirty="0"/>
              <a:t> </a:t>
            </a:r>
            <a:r>
              <a:rPr lang="en-US" dirty="0" err="1"/>
              <a:t>stāvokļa</a:t>
            </a:r>
            <a:r>
              <a:rPr lang="en-US" dirty="0"/>
              <a:t> </a:t>
            </a:r>
            <a:r>
              <a:rPr lang="en-US" dirty="0" err="1"/>
              <a:t>dēl</a:t>
            </a:r>
            <a:r>
              <a:rPr lang="en-US" dirty="0"/>
              <a:t>̧ </a:t>
            </a:r>
            <a:r>
              <a:rPr lang="en-US" dirty="0" err="1"/>
              <a:t>nevar</a:t>
            </a:r>
            <a:r>
              <a:rPr lang="en-US" dirty="0"/>
              <a:t> </a:t>
            </a:r>
            <a:r>
              <a:rPr lang="en-US" dirty="0" err="1"/>
              <a:t>apmeklēt</a:t>
            </a:r>
            <a:r>
              <a:rPr lang="en-US" dirty="0"/>
              <a:t> </a:t>
            </a:r>
            <a:r>
              <a:rPr lang="en-US" dirty="0" err="1"/>
              <a:t>ārstniecības</a:t>
            </a:r>
            <a:r>
              <a:rPr lang="en-US" dirty="0"/>
              <a:t> </a:t>
            </a:r>
            <a:r>
              <a:rPr lang="en-US" dirty="0" err="1"/>
              <a:t>iestādi</a:t>
            </a:r>
            <a:r>
              <a:rPr lang="en-US" dirty="0"/>
              <a:t>. </a:t>
            </a:r>
            <a:endParaRPr lang="en-US" dirty="0" smtClean="0">
              <a:effectLst/>
            </a:endParaRPr>
          </a:p>
          <a:p>
            <a:endParaRPr lang="en-US" dirty="0"/>
          </a:p>
        </p:txBody>
      </p:sp>
    </p:spTree>
    <p:extLst>
      <p:ext uri="{BB962C8B-B14F-4D97-AF65-F5344CB8AC3E}">
        <p14:creationId xmlns:p14="http://schemas.microsoft.com/office/powerpoint/2010/main" val="1008883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Rehabilitācijas</a:t>
            </a:r>
            <a:r>
              <a:rPr lang="en-US" b="1" dirty="0"/>
              <a:t> </a:t>
            </a:r>
            <a:r>
              <a:rPr lang="en-US" b="1" dirty="0" err="1"/>
              <a:t>iespējas</a:t>
            </a:r>
            <a:r>
              <a:rPr lang="en-US" b="1" dirty="0"/>
              <a:t> </a:t>
            </a:r>
            <a:r>
              <a:rPr lang="en-US" b="1" dirty="0" err="1"/>
              <a:t>Latvija</a:t>
            </a:r>
            <a:r>
              <a:rPr lang="en-US" b="1" dirty="0"/>
              <a:t>̄ </a:t>
            </a:r>
            <a:endParaRPr lang="en-US" dirty="0">
              <a:effectLst/>
            </a:endParaRPr>
          </a:p>
        </p:txBody>
      </p:sp>
      <p:sp>
        <p:nvSpPr>
          <p:cNvPr id="3" name="Content Placeholder 2"/>
          <p:cNvSpPr>
            <a:spLocks noGrp="1"/>
          </p:cNvSpPr>
          <p:nvPr>
            <p:ph idx="1"/>
          </p:nvPr>
        </p:nvSpPr>
        <p:spPr/>
        <p:txBody>
          <a:bodyPr>
            <a:normAutofit/>
          </a:bodyPr>
          <a:lstStyle/>
          <a:p>
            <a:r>
              <a:rPr lang="en-US" b="1" i="1" dirty="0" err="1"/>
              <a:t>Sociāla</a:t>
            </a:r>
            <a:r>
              <a:rPr lang="en-US" b="1" i="1" dirty="0"/>
              <a:t>̄ </a:t>
            </a:r>
            <a:r>
              <a:rPr lang="en-US" dirty="0"/>
              <a:t>– </a:t>
            </a:r>
            <a:r>
              <a:rPr lang="en-US" dirty="0" err="1"/>
              <a:t>sociāla</a:t>
            </a:r>
            <a:r>
              <a:rPr lang="en-US" dirty="0"/>
              <a:t>̄ </a:t>
            </a:r>
            <a:r>
              <a:rPr lang="en-US" dirty="0" err="1"/>
              <a:t>rehabilitācija</a:t>
            </a:r>
            <a:r>
              <a:rPr lang="en-US" dirty="0"/>
              <a:t> </a:t>
            </a:r>
            <a:r>
              <a:rPr lang="en-US" dirty="0" err="1"/>
              <a:t>ir</a:t>
            </a:r>
            <a:r>
              <a:rPr lang="en-US" dirty="0"/>
              <a:t> </a:t>
            </a:r>
            <a:r>
              <a:rPr lang="en-US" dirty="0" err="1"/>
              <a:t>sociāla</a:t>
            </a:r>
            <a:r>
              <a:rPr lang="en-US" dirty="0"/>
              <a:t>̄ </a:t>
            </a:r>
            <a:r>
              <a:rPr lang="en-US" dirty="0" err="1"/>
              <a:t>darba</a:t>
            </a:r>
            <a:r>
              <a:rPr lang="en-US" dirty="0"/>
              <a:t> </a:t>
            </a:r>
            <a:r>
              <a:rPr lang="en-US" dirty="0" err="1"/>
              <a:t>sastāvdaļa</a:t>
            </a:r>
            <a:r>
              <a:rPr lang="en-US" dirty="0"/>
              <a:t>. </a:t>
            </a:r>
            <a:endParaRPr lang="en-US" dirty="0" smtClean="0">
              <a:effectLst/>
            </a:endParaRPr>
          </a:p>
          <a:p>
            <a:r>
              <a:rPr lang="en-US" dirty="0" err="1"/>
              <a:t>Sociālo</a:t>
            </a:r>
            <a:r>
              <a:rPr lang="en-US" dirty="0"/>
              <a:t> </a:t>
            </a:r>
            <a:r>
              <a:rPr lang="en-US" dirty="0" err="1"/>
              <a:t>prasmju</a:t>
            </a:r>
            <a:r>
              <a:rPr lang="en-US" dirty="0"/>
              <a:t> un </a:t>
            </a:r>
            <a:r>
              <a:rPr lang="en-US" dirty="0" err="1"/>
              <a:t>darba</a:t>
            </a:r>
            <a:r>
              <a:rPr lang="en-US" dirty="0"/>
              <a:t> </a:t>
            </a:r>
            <a:r>
              <a:rPr lang="en-US" dirty="0" err="1"/>
              <a:t>prasmju</a:t>
            </a:r>
            <a:r>
              <a:rPr lang="en-US" dirty="0"/>
              <a:t> </a:t>
            </a:r>
            <a:r>
              <a:rPr lang="en-US" dirty="0" err="1"/>
              <a:t>attīstīšanas</a:t>
            </a:r>
            <a:r>
              <a:rPr lang="en-US" dirty="0"/>
              <a:t> </a:t>
            </a:r>
            <a:r>
              <a:rPr lang="en-US" dirty="0" err="1"/>
              <a:t>pasākumu</a:t>
            </a:r>
            <a:r>
              <a:rPr lang="en-US" dirty="0"/>
              <a:t> </a:t>
            </a:r>
            <a:r>
              <a:rPr lang="en-US" dirty="0" err="1" smtClean="0"/>
              <a:t>kopums</a:t>
            </a:r>
            <a:r>
              <a:rPr lang="en-US" dirty="0" smtClean="0"/>
              <a:t>, </a:t>
            </a:r>
            <a:r>
              <a:rPr lang="en-US" dirty="0" err="1"/>
              <a:t>veicinot</a:t>
            </a:r>
            <a:r>
              <a:rPr lang="en-US" dirty="0"/>
              <a:t> personas </a:t>
            </a:r>
            <a:r>
              <a:rPr lang="en-US" dirty="0" err="1"/>
              <a:t>sociāla</a:t>
            </a:r>
            <a:r>
              <a:rPr lang="en-US" dirty="0"/>
              <a:t>̄ </a:t>
            </a:r>
            <a:r>
              <a:rPr lang="en-US" dirty="0" err="1"/>
              <a:t>statusa</a:t>
            </a:r>
            <a:r>
              <a:rPr lang="en-US" dirty="0"/>
              <a:t> </a:t>
            </a:r>
            <a:r>
              <a:rPr lang="en-US" dirty="0" err="1"/>
              <a:t>atgūšanu</a:t>
            </a:r>
            <a:r>
              <a:rPr lang="en-US" dirty="0"/>
              <a:t>, </a:t>
            </a:r>
            <a:r>
              <a:rPr lang="en-US" dirty="0" err="1"/>
              <a:t>iekļaušanos</a:t>
            </a:r>
            <a:r>
              <a:rPr lang="en-US" dirty="0"/>
              <a:t> </a:t>
            </a:r>
            <a:r>
              <a:rPr lang="en-US" dirty="0" err="1"/>
              <a:t>darba</a:t>
            </a:r>
            <a:r>
              <a:rPr lang="en-US" dirty="0"/>
              <a:t> </a:t>
            </a:r>
            <a:r>
              <a:rPr lang="en-US" dirty="0" err="1"/>
              <a:t>tirgu</a:t>
            </a:r>
            <a:r>
              <a:rPr lang="en-US" dirty="0"/>
              <a:t>̄ un </a:t>
            </a:r>
            <a:r>
              <a:rPr lang="en-US" dirty="0" err="1"/>
              <a:t>sabiedrība</a:t>
            </a:r>
            <a:r>
              <a:rPr lang="en-US" dirty="0"/>
              <a:t>̄, </a:t>
            </a:r>
            <a:r>
              <a:rPr lang="en-US" dirty="0" err="1"/>
              <a:t>ka</a:t>
            </a:r>
            <a:r>
              <a:rPr lang="en-US" dirty="0"/>
              <a:t>̄ </a:t>
            </a:r>
            <a:r>
              <a:rPr lang="en-US" dirty="0" err="1"/>
              <a:t>ari</a:t>
            </a:r>
            <a:r>
              <a:rPr lang="en-US" dirty="0"/>
              <a:t>̄ </a:t>
            </a:r>
            <a:r>
              <a:rPr lang="en-US" dirty="0" err="1"/>
              <a:t>novēršot</a:t>
            </a:r>
            <a:r>
              <a:rPr lang="en-US" dirty="0"/>
              <a:t> </a:t>
            </a:r>
            <a:r>
              <a:rPr lang="en-US" dirty="0" err="1"/>
              <a:t>citu</a:t>
            </a:r>
            <a:r>
              <a:rPr lang="en-US" dirty="0"/>
              <a:t> </a:t>
            </a:r>
            <a:r>
              <a:rPr lang="en-US" dirty="0" err="1"/>
              <a:t>faktoru</a:t>
            </a:r>
            <a:r>
              <a:rPr lang="en-US" dirty="0"/>
              <a:t> </a:t>
            </a:r>
            <a:r>
              <a:rPr lang="en-US" dirty="0" err="1"/>
              <a:t>izraisītās</a:t>
            </a:r>
            <a:r>
              <a:rPr lang="en-US" dirty="0"/>
              <a:t> </a:t>
            </a:r>
            <a:r>
              <a:rPr lang="en-US" dirty="0" err="1"/>
              <a:t>negatīvās</a:t>
            </a:r>
            <a:r>
              <a:rPr lang="en-US" dirty="0"/>
              <a:t> </a:t>
            </a:r>
            <a:r>
              <a:rPr lang="en-US" dirty="0" err="1"/>
              <a:t>sociālās</a:t>
            </a:r>
            <a:r>
              <a:rPr lang="en-US" dirty="0"/>
              <a:t> </a:t>
            </a:r>
            <a:r>
              <a:rPr lang="en-US" dirty="0" err="1"/>
              <a:t>sekas</a:t>
            </a:r>
            <a:r>
              <a:rPr lang="en-US" dirty="0"/>
              <a:t> personas </a:t>
            </a:r>
            <a:r>
              <a:rPr lang="en-US" dirty="0" err="1"/>
              <a:t>dzīve</a:t>
            </a:r>
            <a:r>
              <a:rPr lang="en-US" dirty="0"/>
              <a:t>̄ </a:t>
            </a:r>
            <a:r>
              <a:rPr lang="en-US" dirty="0" err="1"/>
              <a:t>saskaņa</a:t>
            </a:r>
            <a:r>
              <a:rPr lang="en-US" dirty="0"/>
              <a:t>̄ </a:t>
            </a:r>
            <a:r>
              <a:rPr lang="en-US" dirty="0" err="1"/>
              <a:t>ar</a:t>
            </a:r>
            <a:r>
              <a:rPr lang="en-US" dirty="0"/>
              <a:t> </a:t>
            </a:r>
            <a:r>
              <a:rPr lang="en-US" dirty="0" err="1"/>
              <a:t>individuāli</a:t>
            </a:r>
            <a:r>
              <a:rPr lang="en-US" dirty="0"/>
              <a:t> </a:t>
            </a:r>
            <a:r>
              <a:rPr lang="en-US" dirty="0" err="1"/>
              <a:t>izstrādātu</a:t>
            </a:r>
            <a:r>
              <a:rPr lang="en-US" dirty="0"/>
              <a:t> </a:t>
            </a:r>
            <a:r>
              <a:rPr lang="en-US" dirty="0" err="1"/>
              <a:t>sociālās</a:t>
            </a:r>
            <a:r>
              <a:rPr lang="en-US" dirty="0"/>
              <a:t> </a:t>
            </a:r>
            <a:r>
              <a:rPr lang="en-US" dirty="0" err="1"/>
              <a:t>rehabilitācijas</a:t>
            </a:r>
            <a:r>
              <a:rPr lang="en-US" dirty="0"/>
              <a:t> </a:t>
            </a:r>
            <a:r>
              <a:rPr lang="en-US" dirty="0" err="1"/>
              <a:t>plānu</a:t>
            </a:r>
            <a:r>
              <a:rPr lang="en-US" dirty="0"/>
              <a:t>. </a:t>
            </a:r>
            <a:endParaRPr lang="en-US" dirty="0" smtClean="0">
              <a:effectLst/>
            </a:endParaRPr>
          </a:p>
          <a:p>
            <a:r>
              <a:rPr lang="en-US" dirty="0" err="1"/>
              <a:t>Ar</a:t>
            </a:r>
            <a:r>
              <a:rPr lang="en-US" dirty="0"/>
              <a:t>/bez </a:t>
            </a:r>
            <a:r>
              <a:rPr lang="en-US" dirty="0" err="1"/>
              <a:t>izmitināšanas</a:t>
            </a:r>
            <a:r>
              <a:rPr lang="en-US" dirty="0"/>
              <a:t> </a:t>
            </a:r>
            <a:endParaRPr lang="en-US" dirty="0" smtClean="0">
              <a:effectLst/>
            </a:endParaRPr>
          </a:p>
        </p:txBody>
      </p:sp>
    </p:spTree>
    <p:extLst>
      <p:ext uri="{BB962C8B-B14F-4D97-AF65-F5344CB8AC3E}">
        <p14:creationId xmlns:p14="http://schemas.microsoft.com/office/powerpoint/2010/main" val="570566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Rehabilitācijas</a:t>
            </a:r>
            <a:r>
              <a:rPr lang="en-US" b="1" dirty="0"/>
              <a:t> </a:t>
            </a:r>
            <a:r>
              <a:rPr lang="en-US" b="1" dirty="0" err="1"/>
              <a:t>veidi</a:t>
            </a:r>
            <a:r>
              <a:rPr lang="en-US" b="1" dirty="0"/>
              <a:t> (</a:t>
            </a:r>
            <a:r>
              <a:rPr lang="en-US" b="1" dirty="0" err="1"/>
              <a:t>siva.gov.lv</a:t>
            </a:r>
            <a:r>
              <a:rPr lang="en-US" b="1" dirty="0"/>
              <a:t>) </a:t>
            </a:r>
            <a:r>
              <a:rPr lang="en-US" dirty="0" smtClean="0">
                <a:effectLst/>
              </a:rPr>
              <a:t/>
            </a:r>
            <a:br>
              <a:rPr lang="en-US" dirty="0" smtClean="0">
                <a:effectLst/>
              </a:rPr>
            </a:br>
            <a:endParaRPr lang="en-US" dirty="0"/>
          </a:p>
        </p:txBody>
      </p:sp>
      <p:sp>
        <p:nvSpPr>
          <p:cNvPr id="3" name="Content Placeholder 2"/>
          <p:cNvSpPr>
            <a:spLocks noGrp="1"/>
          </p:cNvSpPr>
          <p:nvPr>
            <p:ph idx="1"/>
          </p:nvPr>
        </p:nvSpPr>
        <p:spPr>
          <a:xfrm>
            <a:off x="690113" y="1276708"/>
            <a:ext cx="11197087" cy="5417389"/>
          </a:xfrm>
        </p:spPr>
        <p:txBody>
          <a:bodyPr>
            <a:normAutofit fontScale="92500" lnSpcReduction="20000"/>
          </a:bodyPr>
          <a:lstStyle/>
          <a:p>
            <a:pPr marL="0" indent="0">
              <a:buNone/>
            </a:pPr>
            <a:r>
              <a:rPr lang="en-US" b="1" i="1" dirty="0" err="1"/>
              <a:t>Profesionāla</a:t>
            </a:r>
            <a:r>
              <a:rPr lang="en-US" b="1" i="1" dirty="0"/>
              <a:t>̄ </a:t>
            </a:r>
            <a:r>
              <a:rPr lang="en-US" dirty="0"/>
              <a:t>– </a:t>
            </a:r>
            <a:r>
              <a:rPr lang="en-US" dirty="0" err="1"/>
              <a:t>lai</a:t>
            </a:r>
            <a:r>
              <a:rPr lang="en-US" dirty="0"/>
              <a:t> personas </a:t>
            </a:r>
            <a:r>
              <a:rPr lang="en-US" dirty="0" err="1"/>
              <a:t>ar</a:t>
            </a:r>
            <a:r>
              <a:rPr lang="en-US" dirty="0"/>
              <a:t> </a:t>
            </a:r>
            <a:r>
              <a:rPr lang="en-US" dirty="0" err="1"/>
              <a:t>invaliditāti</a:t>
            </a:r>
            <a:r>
              <a:rPr lang="en-US" dirty="0"/>
              <a:t> </a:t>
            </a:r>
            <a:r>
              <a:rPr lang="en-US" dirty="0" err="1"/>
              <a:t>vai</a:t>
            </a:r>
            <a:r>
              <a:rPr lang="en-US" dirty="0"/>
              <a:t> </a:t>
            </a:r>
            <a:r>
              <a:rPr lang="en-US" dirty="0" err="1"/>
              <a:t>prognozējamu</a:t>
            </a:r>
            <a:r>
              <a:rPr lang="en-US" dirty="0"/>
              <a:t> </a:t>
            </a:r>
            <a:r>
              <a:rPr lang="en-US" dirty="0" err="1"/>
              <a:t>invaliditāti</a:t>
            </a:r>
            <a:r>
              <a:rPr lang="en-US" dirty="0"/>
              <a:t> </a:t>
            </a:r>
            <a:r>
              <a:rPr lang="en-US" dirty="0" err="1"/>
              <a:t>varētu</a:t>
            </a:r>
            <a:r>
              <a:rPr lang="en-US" dirty="0"/>
              <a:t> </a:t>
            </a:r>
            <a:r>
              <a:rPr lang="en-US" dirty="0" err="1"/>
              <a:t>apgūt</a:t>
            </a:r>
            <a:r>
              <a:rPr lang="en-US" dirty="0"/>
              <a:t> </a:t>
            </a:r>
            <a:r>
              <a:rPr lang="en-US" dirty="0" err="1"/>
              <a:t>jaunu</a:t>
            </a:r>
            <a:r>
              <a:rPr lang="en-US" dirty="0"/>
              <a:t> </a:t>
            </a:r>
            <a:r>
              <a:rPr lang="en-US" dirty="0" err="1"/>
              <a:t>profesiju</a:t>
            </a:r>
            <a:r>
              <a:rPr lang="en-US" dirty="0"/>
              <a:t> </a:t>
            </a:r>
            <a:r>
              <a:rPr lang="en-US" dirty="0" err="1"/>
              <a:t>vai</a:t>
            </a:r>
            <a:r>
              <a:rPr lang="en-US" dirty="0"/>
              <a:t> </a:t>
            </a:r>
            <a:r>
              <a:rPr lang="en-US" dirty="0" err="1"/>
              <a:t>pilnveidot</a:t>
            </a:r>
            <a:r>
              <a:rPr lang="en-US" dirty="0"/>
              <a:t> </a:t>
            </a:r>
            <a:r>
              <a:rPr lang="en-US" dirty="0" err="1"/>
              <a:t>savas</a:t>
            </a:r>
            <a:r>
              <a:rPr lang="en-US" dirty="0"/>
              <a:t> </a:t>
            </a:r>
            <a:r>
              <a:rPr lang="en-US" dirty="0" err="1"/>
              <a:t>profesionālās</a:t>
            </a:r>
            <a:r>
              <a:rPr lang="en-US" dirty="0"/>
              <a:t> </a:t>
            </a:r>
            <a:r>
              <a:rPr lang="en-US" dirty="0" err="1"/>
              <a:t>zināšanas</a:t>
            </a:r>
            <a:r>
              <a:rPr lang="en-US" dirty="0"/>
              <a:t> un </a:t>
            </a:r>
            <a:r>
              <a:rPr lang="en-US" dirty="0" err="1"/>
              <a:t>prasmes</a:t>
            </a:r>
            <a:r>
              <a:rPr lang="en-US" dirty="0"/>
              <a:t>: </a:t>
            </a:r>
            <a:endParaRPr lang="en-US" dirty="0" smtClean="0">
              <a:effectLst/>
            </a:endParaRPr>
          </a:p>
          <a:p>
            <a:r>
              <a:rPr lang="en-US" dirty="0" err="1"/>
              <a:t>profesionālās</a:t>
            </a:r>
            <a:r>
              <a:rPr lang="en-US" dirty="0"/>
              <a:t> </a:t>
            </a:r>
            <a:r>
              <a:rPr lang="en-US" dirty="0" err="1"/>
              <a:t>piemērotības</a:t>
            </a:r>
            <a:r>
              <a:rPr lang="en-US" dirty="0"/>
              <a:t> </a:t>
            </a:r>
            <a:r>
              <a:rPr lang="en-US" dirty="0" err="1"/>
              <a:t>noteikšanu</a:t>
            </a:r>
            <a:r>
              <a:rPr lang="en-US" dirty="0"/>
              <a:t>; </a:t>
            </a:r>
            <a:r>
              <a:rPr lang="en-US" dirty="0" err="1"/>
              <a:t>profesionālās</a:t>
            </a:r>
            <a:r>
              <a:rPr lang="en-US" dirty="0"/>
              <a:t> </a:t>
            </a:r>
            <a:r>
              <a:rPr lang="en-US" dirty="0" err="1"/>
              <a:t>kvalifikācijas</a:t>
            </a:r>
            <a:r>
              <a:rPr lang="en-US" dirty="0"/>
              <a:t> </a:t>
            </a:r>
            <a:r>
              <a:rPr lang="en-US" dirty="0" err="1"/>
              <a:t>iegūšanu</a:t>
            </a:r>
            <a:r>
              <a:rPr lang="en-US" dirty="0"/>
              <a:t>, </a:t>
            </a:r>
            <a:r>
              <a:rPr lang="en-US" dirty="0" err="1"/>
              <a:t>apgūstot</a:t>
            </a:r>
            <a:r>
              <a:rPr lang="en-US" dirty="0"/>
              <a:t> </a:t>
            </a:r>
            <a:r>
              <a:rPr lang="en-US" dirty="0" err="1"/>
              <a:t>kādu</a:t>
            </a:r>
            <a:r>
              <a:rPr lang="en-US" dirty="0"/>
              <a:t> no </a:t>
            </a:r>
            <a:r>
              <a:rPr lang="en-US" dirty="0" err="1"/>
              <a:t>izglītības</a:t>
            </a:r>
            <a:r>
              <a:rPr lang="en-US" dirty="0"/>
              <a:t> </a:t>
            </a:r>
            <a:r>
              <a:rPr lang="en-US" dirty="0" err="1"/>
              <a:t>programmām</a:t>
            </a:r>
            <a:r>
              <a:rPr lang="en-US" dirty="0"/>
              <a:t> SIVA </a:t>
            </a:r>
            <a:r>
              <a:rPr lang="en-US" dirty="0" err="1"/>
              <a:t>Koledža</a:t>
            </a:r>
            <a:r>
              <a:rPr lang="en-US" dirty="0"/>
              <a:t>̄ </a:t>
            </a:r>
            <a:r>
              <a:rPr lang="en-US" dirty="0" err="1"/>
              <a:t>vai</a:t>
            </a:r>
            <a:r>
              <a:rPr lang="en-US" dirty="0"/>
              <a:t> </a:t>
            </a:r>
            <a:r>
              <a:rPr lang="en-US" dirty="0" err="1"/>
              <a:t>Jūrmalas</a:t>
            </a:r>
            <a:r>
              <a:rPr lang="en-US" dirty="0"/>
              <a:t> </a:t>
            </a:r>
            <a:r>
              <a:rPr lang="en-US" dirty="0" err="1"/>
              <a:t>profesionālaja</a:t>
            </a:r>
            <a:r>
              <a:rPr lang="en-US" dirty="0"/>
              <a:t>̄ </a:t>
            </a:r>
            <a:r>
              <a:rPr lang="en-US" dirty="0" err="1"/>
              <a:t>vidusskola</a:t>
            </a:r>
            <a:r>
              <a:rPr lang="en-US" dirty="0"/>
              <a:t>̄; </a:t>
            </a:r>
            <a:r>
              <a:rPr lang="en-US" dirty="0" err="1"/>
              <a:t>individuālo</a:t>
            </a:r>
            <a:r>
              <a:rPr lang="en-US" dirty="0"/>
              <a:t> </a:t>
            </a:r>
            <a:r>
              <a:rPr lang="en-US" dirty="0" err="1"/>
              <a:t>sociālo</a:t>
            </a:r>
            <a:r>
              <a:rPr lang="en-US" dirty="0"/>
              <a:t> </a:t>
            </a:r>
            <a:r>
              <a:rPr lang="en-US" dirty="0" err="1"/>
              <a:t>rehabilitāciju</a:t>
            </a:r>
            <a:r>
              <a:rPr lang="en-US" dirty="0"/>
              <a:t>; </a:t>
            </a:r>
            <a:r>
              <a:rPr lang="en-US" dirty="0" err="1"/>
              <a:t>atbalsta</a:t>
            </a:r>
            <a:r>
              <a:rPr lang="en-US" dirty="0"/>
              <a:t> </a:t>
            </a:r>
            <a:r>
              <a:rPr lang="en-US" dirty="0" err="1"/>
              <a:t>sniegšanu</a:t>
            </a:r>
            <a:r>
              <a:rPr lang="en-US" dirty="0"/>
              <a:t> </a:t>
            </a:r>
            <a:r>
              <a:rPr lang="en-US" dirty="0" err="1"/>
              <a:t>iekārtošanai</a:t>
            </a:r>
            <a:r>
              <a:rPr lang="en-US" dirty="0"/>
              <a:t> </a:t>
            </a:r>
            <a:r>
              <a:rPr lang="en-US" dirty="0" err="1"/>
              <a:t>darba</a:t>
            </a:r>
            <a:r>
              <a:rPr lang="en-US" dirty="0"/>
              <a:t>̄ </a:t>
            </a:r>
            <a:r>
              <a:rPr lang="en-US" dirty="0" err="1"/>
              <a:t>pēc</a:t>
            </a:r>
            <a:r>
              <a:rPr lang="en-US" dirty="0"/>
              <a:t> </a:t>
            </a:r>
            <a:r>
              <a:rPr lang="en-US" dirty="0" err="1"/>
              <a:t>profesionālās</a:t>
            </a:r>
            <a:r>
              <a:rPr lang="en-US" dirty="0"/>
              <a:t> </a:t>
            </a:r>
            <a:r>
              <a:rPr lang="en-US" dirty="0" err="1"/>
              <a:t>kvalifikācijas</a:t>
            </a:r>
            <a:r>
              <a:rPr lang="en-US" dirty="0"/>
              <a:t> </a:t>
            </a:r>
            <a:r>
              <a:rPr lang="en-US" dirty="0" err="1"/>
              <a:t>iegūšanas</a:t>
            </a:r>
            <a:r>
              <a:rPr lang="en-US" dirty="0"/>
              <a:t>. </a:t>
            </a:r>
            <a:endParaRPr lang="en-US" dirty="0" smtClean="0">
              <a:effectLst/>
            </a:endParaRPr>
          </a:p>
          <a:p>
            <a:pPr marL="0" indent="0">
              <a:buNone/>
            </a:pPr>
            <a:r>
              <a:rPr lang="en-US" b="1" dirty="0" err="1"/>
              <a:t>Valsts</a:t>
            </a:r>
            <a:r>
              <a:rPr lang="en-US" b="1" dirty="0"/>
              <a:t> </a:t>
            </a:r>
            <a:r>
              <a:rPr lang="en-US" b="1" dirty="0" err="1"/>
              <a:t>apmaksa</a:t>
            </a:r>
            <a:r>
              <a:rPr lang="en-US" b="1" dirty="0"/>
              <a:t>̄: </a:t>
            </a:r>
            <a:endParaRPr lang="en-US" b="1" dirty="0" smtClean="0">
              <a:effectLst/>
            </a:endParaRPr>
          </a:p>
          <a:p>
            <a:r>
              <a:rPr lang="en-US" dirty="0" err="1"/>
              <a:t>izglītības</a:t>
            </a:r>
            <a:r>
              <a:rPr lang="en-US" dirty="0"/>
              <a:t> </a:t>
            </a:r>
            <a:r>
              <a:rPr lang="en-US" dirty="0" err="1"/>
              <a:t>programmas</a:t>
            </a:r>
            <a:r>
              <a:rPr lang="en-US" dirty="0"/>
              <a:t>; </a:t>
            </a:r>
          </a:p>
          <a:p>
            <a:r>
              <a:rPr lang="en-US" dirty="0" err="1"/>
              <a:t>ārsta</a:t>
            </a:r>
            <a:r>
              <a:rPr lang="en-US" dirty="0"/>
              <a:t>, </a:t>
            </a:r>
            <a:r>
              <a:rPr lang="en-US" dirty="0" err="1"/>
              <a:t>psihologa</a:t>
            </a:r>
            <a:r>
              <a:rPr lang="en-US" dirty="0"/>
              <a:t>, </a:t>
            </a:r>
            <a:r>
              <a:rPr lang="en-US" dirty="0" err="1"/>
              <a:t>fizioterapeita</a:t>
            </a:r>
            <a:r>
              <a:rPr lang="en-US" dirty="0"/>
              <a:t> un </a:t>
            </a:r>
            <a:r>
              <a:rPr lang="en-US" dirty="0" err="1"/>
              <a:t>citu</a:t>
            </a:r>
            <a:r>
              <a:rPr lang="en-US" dirty="0"/>
              <a:t> </a:t>
            </a:r>
            <a:r>
              <a:rPr lang="en-US" dirty="0" err="1"/>
              <a:t>speciālistu</a:t>
            </a:r>
            <a:r>
              <a:rPr lang="en-US" dirty="0"/>
              <a:t> </a:t>
            </a:r>
            <a:r>
              <a:rPr lang="en-US" dirty="0" err="1"/>
              <a:t>konsultācijas</a:t>
            </a:r>
            <a:r>
              <a:rPr lang="en-US" dirty="0"/>
              <a:t> un </a:t>
            </a:r>
            <a:r>
              <a:rPr lang="en-US" dirty="0" err="1"/>
              <a:t>nodarbības</a:t>
            </a:r>
            <a:r>
              <a:rPr lang="en-US" dirty="0"/>
              <a:t>; </a:t>
            </a:r>
            <a:r>
              <a:rPr lang="en-US" dirty="0" err="1"/>
              <a:t>veselības</a:t>
            </a:r>
            <a:r>
              <a:rPr lang="en-US" dirty="0"/>
              <a:t> </a:t>
            </a:r>
            <a:r>
              <a:rPr lang="en-US" dirty="0" err="1"/>
              <a:t>uzlabošanas</a:t>
            </a:r>
            <a:r>
              <a:rPr lang="en-US" dirty="0"/>
              <a:t> </a:t>
            </a:r>
            <a:r>
              <a:rPr lang="en-US" dirty="0" err="1"/>
              <a:t>procedūras</a:t>
            </a:r>
            <a:r>
              <a:rPr lang="en-US" dirty="0"/>
              <a:t>; </a:t>
            </a:r>
          </a:p>
          <a:p>
            <a:r>
              <a:rPr lang="en-US" dirty="0" err="1"/>
              <a:t>dzīvošanu</a:t>
            </a:r>
            <a:r>
              <a:rPr lang="en-US" dirty="0"/>
              <a:t> </a:t>
            </a:r>
            <a:r>
              <a:rPr lang="en-US" dirty="0" err="1"/>
              <a:t>dienesta</a:t>
            </a:r>
            <a:r>
              <a:rPr lang="en-US" dirty="0"/>
              <a:t> </a:t>
            </a:r>
            <a:r>
              <a:rPr lang="en-US" dirty="0" err="1"/>
              <a:t>viesnīca</a:t>
            </a:r>
            <a:r>
              <a:rPr lang="en-US" dirty="0"/>
              <a:t>̄; </a:t>
            </a:r>
          </a:p>
          <a:p>
            <a:r>
              <a:rPr lang="en-US" dirty="0" err="1"/>
              <a:t>ēdināšanu</a:t>
            </a:r>
            <a:r>
              <a:rPr lang="en-US" dirty="0"/>
              <a:t>; </a:t>
            </a:r>
          </a:p>
          <a:p>
            <a:r>
              <a:rPr lang="en-US" dirty="0" err="1"/>
              <a:t>cilvēkiem</a:t>
            </a:r>
            <a:r>
              <a:rPr lang="en-US" dirty="0"/>
              <a:t> </a:t>
            </a:r>
            <a:r>
              <a:rPr lang="en-US" dirty="0" err="1"/>
              <a:t>ar</a:t>
            </a:r>
            <a:r>
              <a:rPr lang="en-US" dirty="0"/>
              <a:t> </a:t>
            </a:r>
            <a:r>
              <a:rPr lang="en-US" dirty="0" err="1"/>
              <a:t>dzirdes</a:t>
            </a:r>
            <a:r>
              <a:rPr lang="en-US" dirty="0"/>
              <a:t> </a:t>
            </a:r>
            <a:r>
              <a:rPr lang="en-US" dirty="0" err="1"/>
              <a:t>traucējumiem</a:t>
            </a:r>
            <a:r>
              <a:rPr lang="en-US" dirty="0"/>
              <a:t> - </a:t>
            </a:r>
            <a:r>
              <a:rPr lang="en-US" dirty="0" err="1"/>
              <a:t>surdotulkošanu</a:t>
            </a:r>
            <a:r>
              <a:rPr lang="en-US" dirty="0"/>
              <a:t>; </a:t>
            </a:r>
          </a:p>
          <a:p>
            <a:r>
              <a:rPr lang="en-US" dirty="0" err="1"/>
              <a:t>autovadīšanas</a:t>
            </a:r>
            <a:r>
              <a:rPr lang="en-US" dirty="0"/>
              <a:t> </a:t>
            </a:r>
            <a:r>
              <a:rPr lang="en-US" dirty="0" err="1"/>
              <a:t>apmācības</a:t>
            </a:r>
            <a:r>
              <a:rPr lang="en-US" dirty="0"/>
              <a:t>. </a:t>
            </a:r>
          </a:p>
        </p:txBody>
      </p:sp>
    </p:spTree>
    <p:extLst>
      <p:ext uri="{BB962C8B-B14F-4D97-AF65-F5344CB8AC3E}">
        <p14:creationId xmlns:p14="http://schemas.microsoft.com/office/powerpoint/2010/main" val="1421618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Psihiatriska</a:t>
            </a:r>
            <a:r>
              <a:rPr lang="en-US" b="1" dirty="0"/>
              <a:t>̄ </a:t>
            </a:r>
            <a:r>
              <a:rPr lang="en-US" b="1" dirty="0" err="1"/>
              <a:t>rehabilitācija</a:t>
            </a:r>
            <a:r>
              <a:rPr lang="en-US" b="1" dirty="0"/>
              <a:t> </a:t>
            </a:r>
            <a:r>
              <a:rPr lang="en-US" dirty="0" smtClean="0">
                <a:effectLst/>
              </a:rPr>
              <a:t/>
            </a:r>
            <a:br>
              <a:rPr lang="en-US" dirty="0" smtClean="0">
                <a:effectLst/>
              </a:rPr>
            </a:br>
            <a:endParaRPr lang="en-US" dirty="0"/>
          </a:p>
        </p:txBody>
      </p:sp>
      <p:sp>
        <p:nvSpPr>
          <p:cNvPr id="3" name="Content Placeholder 2"/>
          <p:cNvSpPr>
            <a:spLocks noGrp="1"/>
          </p:cNvSpPr>
          <p:nvPr>
            <p:ph idx="1"/>
          </p:nvPr>
        </p:nvSpPr>
        <p:spPr>
          <a:xfrm>
            <a:off x="838200" y="1259457"/>
            <a:ext cx="10669438" cy="5210354"/>
          </a:xfrm>
        </p:spPr>
        <p:txBody>
          <a:bodyPr>
            <a:normAutofit/>
          </a:bodyPr>
          <a:lstStyle/>
          <a:p>
            <a:r>
              <a:rPr lang="en-US" dirty="0"/>
              <a:t>Rehabilitācijas </a:t>
            </a:r>
            <a:r>
              <a:rPr lang="en-US" dirty="0" err="1"/>
              <a:t>mērķis</a:t>
            </a:r>
            <a:r>
              <a:rPr lang="en-US" dirty="0"/>
              <a:t> – </a:t>
            </a:r>
            <a:r>
              <a:rPr lang="en-US" dirty="0" err="1"/>
              <a:t>uzlabot</a:t>
            </a:r>
            <a:r>
              <a:rPr lang="en-US" dirty="0"/>
              <a:t> </a:t>
            </a:r>
            <a:r>
              <a:rPr lang="en-US" dirty="0" err="1"/>
              <a:t>pašsajūtu</a:t>
            </a:r>
            <a:r>
              <a:rPr lang="en-US" dirty="0"/>
              <a:t>, </a:t>
            </a:r>
            <a:r>
              <a:rPr lang="en-US" dirty="0" err="1"/>
              <a:t>funkcionēšanu</a:t>
            </a:r>
            <a:r>
              <a:rPr lang="en-US" dirty="0"/>
              <a:t>, </a:t>
            </a:r>
            <a:r>
              <a:rPr lang="en-US" dirty="0" err="1"/>
              <a:t>labklājību</a:t>
            </a:r>
            <a:r>
              <a:rPr lang="en-US" dirty="0"/>
              <a:t> </a:t>
            </a:r>
            <a:r>
              <a:rPr lang="en-US" b="1" i="1" dirty="0" err="1"/>
              <a:t>pacienta</a:t>
            </a:r>
            <a:r>
              <a:rPr lang="en-US" b="1" i="1" dirty="0"/>
              <a:t> </a:t>
            </a:r>
            <a:r>
              <a:rPr lang="en-US" b="1" i="1" dirty="0" err="1"/>
              <a:t>dzīves</a:t>
            </a:r>
            <a:r>
              <a:rPr lang="en-US" b="1" i="1" dirty="0"/>
              <a:t> </a:t>
            </a:r>
            <a:r>
              <a:rPr lang="en-US" b="1" i="1" dirty="0" err="1"/>
              <a:t>vieta</a:t>
            </a:r>
            <a:r>
              <a:rPr lang="en-US" b="1" i="1" dirty="0"/>
              <a:t>̄ </a:t>
            </a:r>
            <a:r>
              <a:rPr lang="en-US" dirty="0"/>
              <a:t>(</a:t>
            </a:r>
            <a:r>
              <a:rPr lang="en-US" dirty="0" err="1"/>
              <a:t>atgriezt</a:t>
            </a:r>
            <a:r>
              <a:rPr lang="en-US" dirty="0"/>
              <a:t> </a:t>
            </a:r>
            <a:r>
              <a:rPr lang="en-US" dirty="0" err="1"/>
              <a:t>zaudēto</a:t>
            </a:r>
            <a:r>
              <a:rPr lang="en-US" dirty="0"/>
              <a:t> </a:t>
            </a:r>
            <a:r>
              <a:rPr lang="en-US" dirty="0" err="1"/>
              <a:t>vai</a:t>
            </a:r>
            <a:r>
              <a:rPr lang="en-US" dirty="0"/>
              <a:t> </a:t>
            </a:r>
            <a:r>
              <a:rPr lang="en-US" dirty="0" err="1"/>
              <a:t>iemācīt</a:t>
            </a:r>
            <a:r>
              <a:rPr lang="en-US" dirty="0"/>
              <a:t>). </a:t>
            </a:r>
            <a:endParaRPr lang="en-US" dirty="0" smtClean="0"/>
          </a:p>
          <a:p>
            <a:pPr marL="0" indent="0">
              <a:buNone/>
            </a:pPr>
            <a:r>
              <a:rPr lang="en-US" i="1" dirty="0" err="1" smtClean="0"/>
              <a:t>Metodes</a:t>
            </a:r>
            <a:r>
              <a:rPr lang="en-US" i="1" dirty="0"/>
              <a:t>: </a:t>
            </a:r>
            <a:endParaRPr lang="en-US" i="1" dirty="0" smtClean="0">
              <a:effectLst/>
            </a:endParaRPr>
          </a:p>
          <a:p>
            <a:r>
              <a:rPr lang="en-US" b="1" i="1" dirty="0"/>
              <a:t>Skills training </a:t>
            </a:r>
            <a:r>
              <a:rPr lang="en-US" dirty="0"/>
              <a:t>– </a:t>
            </a:r>
            <a:r>
              <a:rPr lang="en-US" dirty="0" err="1"/>
              <a:t>mācīt</a:t>
            </a:r>
            <a:r>
              <a:rPr lang="en-US" dirty="0"/>
              <a:t> </a:t>
            </a:r>
            <a:r>
              <a:rPr lang="en-US" dirty="0" err="1"/>
              <a:t>iemaņas</a:t>
            </a:r>
            <a:r>
              <a:rPr lang="en-US" dirty="0"/>
              <a:t> (</a:t>
            </a:r>
            <a:r>
              <a:rPr lang="en-US" dirty="0" err="1"/>
              <a:t>sevis</a:t>
            </a:r>
            <a:r>
              <a:rPr lang="en-US" dirty="0"/>
              <a:t> </a:t>
            </a:r>
            <a:r>
              <a:rPr lang="en-US" dirty="0" err="1"/>
              <a:t>aprūpe</a:t>
            </a:r>
            <a:r>
              <a:rPr lang="en-US" dirty="0"/>
              <a:t>) </a:t>
            </a:r>
            <a:endParaRPr lang="en-US" dirty="0" smtClean="0">
              <a:effectLst/>
            </a:endParaRPr>
          </a:p>
          <a:p>
            <a:r>
              <a:rPr lang="en-US" b="1" i="1" dirty="0"/>
              <a:t>Cognitive remediation </a:t>
            </a:r>
            <a:r>
              <a:rPr lang="en-US" dirty="0"/>
              <a:t>– </a:t>
            </a:r>
            <a:r>
              <a:rPr lang="en-US" dirty="0" err="1"/>
              <a:t>kognitīvie</a:t>
            </a:r>
            <a:r>
              <a:rPr lang="en-US" dirty="0"/>
              <a:t> </a:t>
            </a:r>
            <a:r>
              <a:rPr lang="en-US" dirty="0" err="1"/>
              <a:t>treniņi</a:t>
            </a:r>
            <a:r>
              <a:rPr lang="en-US" dirty="0"/>
              <a:t> </a:t>
            </a:r>
            <a:endParaRPr lang="en-US" dirty="0" smtClean="0">
              <a:effectLst/>
            </a:endParaRPr>
          </a:p>
          <a:p>
            <a:r>
              <a:rPr lang="en-US" b="1" i="1" dirty="0"/>
              <a:t>Family intervention </a:t>
            </a:r>
            <a:r>
              <a:rPr lang="en-US" dirty="0"/>
              <a:t>– </a:t>
            </a:r>
            <a:r>
              <a:rPr lang="en-US" dirty="0" err="1"/>
              <a:t>lai</a:t>
            </a:r>
            <a:r>
              <a:rPr lang="en-US" dirty="0"/>
              <a:t> </a:t>
            </a:r>
            <a:r>
              <a:rPr lang="en-US" dirty="0" err="1"/>
              <a:t>neradītu</a:t>
            </a:r>
            <a:r>
              <a:rPr lang="en-US" dirty="0"/>
              <a:t> </a:t>
            </a:r>
            <a:r>
              <a:rPr lang="en-US" dirty="0" err="1"/>
              <a:t>lieku</a:t>
            </a:r>
            <a:r>
              <a:rPr lang="en-US" dirty="0"/>
              <a:t> </a:t>
            </a:r>
            <a:r>
              <a:rPr lang="en-US" dirty="0" err="1"/>
              <a:t>spriedzi</a:t>
            </a:r>
            <a:r>
              <a:rPr lang="en-US" dirty="0"/>
              <a:t>, </a:t>
            </a:r>
            <a:r>
              <a:rPr lang="en-US" dirty="0" err="1"/>
              <a:t>prastu</a:t>
            </a:r>
            <a:r>
              <a:rPr lang="en-US" dirty="0"/>
              <a:t> </a:t>
            </a:r>
            <a:r>
              <a:rPr lang="en-US" dirty="0" err="1"/>
              <a:t>pazīt</a:t>
            </a:r>
            <a:r>
              <a:rPr lang="en-US" dirty="0"/>
              <a:t> </a:t>
            </a:r>
            <a:r>
              <a:rPr lang="en-US" dirty="0" err="1"/>
              <a:t>paasinājumu</a:t>
            </a:r>
            <a:r>
              <a:rPr lang="en-US" dirty="0"/>
              <a:t>, </a:t>
            </a:r>
            <a:r>
              <a:rPr lang="en-US" dirty="0" err="1"/>
              <a:t>spētu</a:t>
            </a:r>
            <a:r>
              <a:rPr lang="en-US" dirty="0"/>
              <a:t> </a:t>
            </a:r>
            <a:r>
              <a:rPr lang="en-US" dirty="0" err="1"/>
              <a:t>aprūpēt</a:t>
            </a:r>
            <a:r>
              <a:rPr lang="en-US" dirty="0"/>
              <a:t> </a:t>
            </a:r>
            <a:r>
              <a:rPr lang="en-US" dirty="0" err="1"/>
              <a:t>pašu</a:t>
            </a:r>
            <a:r>
              <a:rPr lang="en-US" dirty="0"/>
              <a:t> </a:t>
            </a:r>
            <a:r>
              <a:rPr lang="en-US" dirty="0" err="1"/>
              <a:t>spēkiem</a:t>
            </a:r>
            <a:r>
              <a:rPr lang="en-US" dirty="0"/>
              <a:t> un </a:t>
            </a:r>
            <a:r>
              <a:rPr lang="en-US" dirty="0" err="1"/>
              <a:t>paši</a:t>
            </a:r>
            <a:r>
              <a:rPr lang="en-US" dirty="0"/>
              <a:t> «</a:t>
            </a:r>
            <a:r>
              <a:rPr lang="en-US" dirty="0" err="1"/>
              <a:t>neizdegtu</a:t>
            </a:r>
            <a:r>
              <a:rPr lang="en-US" dirty="0"/>
              <a:t>» </a:t>
            </a:r>
            <a:endParaRPr lang="en-US" dirty="0" smtClean="0">
              <a:effectLst/>
            </a:endParaRPr>
          </a:p>
          <a:p>
            <a:r>
              <a:rPr lang="en-US" b="1" i="1" dirty="0"/>
              <a:t>Vocational rehabilitation/supported work </a:t>
            </a:r>
            <a:r>
              <a:rPr lang="en-US" dirty="0"/>
              <a:t>– </a:t>
            </a:r>
            <a:r>
              <a:rPr lang="en-US" dirty="0" err="1"/>
              <a:t>darba</a:t>
            </a:r>
            <a:r>
              <a:rPr lang="en-US" dirty="0"/>
              <a:t> </a:t>
            </a:r>
            <a:r>
              <a:rPr lang="en-US" dirty="0" err="1"/>
              <a:t>terapija</a:t>
            </a:r>
            <a:r>
              <a:rPr lang="en-US" dirty="0"/>
              <a:t> </a:t>
            </a:r>
            <a:endParaRPr lang="en-US" dirty="0" smtClean="0">
              <a:effectLst/>
            </a:endParaRPr>
          </a:p>
          <a:p>
            <a:r>
              <a:rPr lang="en-US" b="1" i="1" dirty="0"/>
              <a:t>Community re-integration </a:t>
            </a:r>
            <a:r>
              <a:rPr lang="en-US" dirty="0"/>
              <a:t>– </a:t>
            </a:r>
            <a:r>
              <a:rPr lang="en-US" dirty="0" err="1"/>
              <a:t>lai</a:t>
            </a:r>
            <a:r>
              <a:rPr lang="en-US" dirty="0"/>
              <a:t> </a:t>
            </a:r>
            <a:r>
              <a:rPr lang="en-US" dirty="0" err="1"/>
              <a:t>būtu</a:t>
            </a:r>
            <a:r>
              <a:rPr lang="en-US" dirty="0"/>
              <a:t> </a:t>
            </a:r>
            <a:r>
              <a:rPr lang="en-US" dirty="0" err="1"/>
              <a:t>pietiekami</a:t>
            </a:r>
            <a:r>
              <a:rPr lang="en-US" dirty="0"/>
              <a:t> </a:t>
            </a:r>
            <a:r>
              <a:rPr lang="en-US" dirty="0" err="1"/>
              <a:t>sociāli</a:t>
            </a:r>
            <a:r>
              <a:rPr lang="en-US" dirty="0"/>
              <a:t> </a:t>
            </a:r>
            <a:r>
              <a:rPr lang="en-US" dirty="0" err="1"/>
              <a:t>kontakti</a:t>
            </a:r>
            <a:r>
              <a:rPr lang="en-US" dirty="0"/>
              <a:t> un </a:t>
            </a:r>
            <a:r>
              <a:rPr lang="en-US" dirty="0" err="1"/>
              <a:t>aktivitātes</a:t>
            </a:r>
            <a:r>
              <a:rPr lang="en-US" dirty="0"/>
              <a:t> </a:t>
            </a:r>
            <a:endParaRPr lang="en-US" dirty="0" smtClean="0">
              <a:effectLst/>
            </a:endParaRPr>
          </a:p>
        </p:txBody>
      </p:sp>
    </p:spTree>
    <p:extLst>
      <p:ext uri="{BB962C8B-B14F-4D97-AF65-F5344CB8AC3E}">
        <p14:creationId xmlns:p14="http://schemas.microsoft.com/office/powerpoint/2010/main" val="73322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err="1" smtClean="0"/>
              <a:t>Psihisk</a:t>
            </a:r>
            <a:r>
              <a:rPr lang="lv-LV" sz="4800" b="1" dirty="0" err="1" smtClean="0"/>
              <a:t>ā</a:t>
            </a:r>
            <a:r>
              <a:rPr lang="lv-LV" sz="4800" b="1" dirty="0" smtClean="0"/>
              <a:t> veselība </a:t>
            </a:r>
            <a:r>
              <a:rPr lang="en-US" sz="4800" b="1" dirty="0" err="1"/>
              <a:t>p</a:t>
            </a:r>
            <a:r>
              <a:rPr lang="en-US" sz="4800" b="1" dirty="0" err="1" smtClean="0"/>
              <a:t>asaul</a:t>
            </a:r>
            <a:r>
              <a:rPr lang="lv-LV" sz="4800" b="1" dirty="0" err="1" smtClean="0"/>
              <a:t>ē</a:t>
            </a:r>
            <a:endParaRPr lang="en-US" sz="4800" b="1" dirty="0"/>
          </a:p>
        </p:txBody>
      </p:sp>
      <p:sp>
        <p:nvSpPr>
          <p:cNvPr id="3" name="Content Placeholder 2"/>
          <p:cNvSpPr>
            <a:spLocks noGrp="1"/>
          </p:cNvSpPr>
          <p:nvPr>
            <p:ph idx="1"/>
          </p:nvPr>
        </p:nvSpPr>
        <p:spPr/>
        <p:txBody>
          <a:bodyPr>
            <a:normAutofit fontScale="92500"/>
          </a:bodyPr>
          <a:lstStyle/>
          <a:p>
            <a:r>
              <a:rPr lang="en-US" sz="3900" dirty="0" smtClean="0"/>
              <a:t>1 </a:t>
            </a:r>
            <a:r>
              <a:rPr lang="en-US" sz="3900" dirty="0" err="1" smtClean="0"/>
              <a:t>miljards</a:t>
            </a:r>
            <a:r>
              <a:rPr lang="en-US" sz="3900" dirty="0" smtClean="0"/>
              <a:t> </a:t>
            </a:r>
            <a:r>
              <a:rPr lang="en-US" sz="3900" dirty="0" err="1" smtClean="0"/>
              <a:t>cilv</a:t>
            </a:r>
            <a:r>
              <a:rPr lang="lv-LV" sz="3900" dirty="0" smtClean="0"/>
              <a:t>ēku sirgst ar psihiskiem traucējumiem;</a:t>
            </a:r>
          </a:p>
          <a:p>
            <a:r>
              <a:rPr lang="lv-LV" sz="3900" dirty="0" smtClean="0"/>
              <a:t>ikgadēji 3 miljardi nomirst no alkohola ļaunprātīgas lietošanas;</a:t>
            </a:r>
          </a:p>
          <a:p>
            <a:r>
              <a:rPr lang="lv-LV" sz="3900" dirty="0" smtClean="0"/>
              <a:t>Katras 40 sekundes kāds izdara pašnāvību</a:t>
            </a:r>
          </a:p>
          <a:p>
            <a:r>
              <a:rPr lang="lv-LV" sz="3900" dirty="0" smtClean="0"/>
              <a:t>Vairāk par 75% cilvēkiem ar traucējumiem nesaņem palīdzību;</a:t>
            </a:r>
          </a:p>
          <a:p>
            <a:r>
              <a:rPr lang="lv-LV" sz="3900" dirty="0" smtClean="0"/>
              <a:t>COVID-19 ietekme uz psihisko veselību? </a:t>
            </a:r>
          </a:p>
          <a:p>
            <a:endParaRPr lang="en-US" dirty="0"/>
          </a:p>
        </p:txBody>
      </p:sp>
      <p:sp>
        <p:nvSpPr>
          <p:cNvPr id="4" name="Footer Placeholder 3"/>
          <p:cNvSpPr>
            <a:spLocks noGrp="1"/>
          </p:cNvSpPr>
          <p:nvPr>
            <p:ph type="ftr" sz="quarter" idx="11"/>
          </p:nvPr>
        </p:nvSpPr>
        <p:spPr/>
        <p:txBody>
          <a:bodyPr/>
          <a:lstStyle/>
          <a:p>
            <a:r>
              <a:rPr lang="en-US" sz="1800" dirty="0" err="1" smtClean="0">
                <a:solidFill>
                  <a:schemeClr val="tx1"/>
                </a:solidFill>
              </a:rPr>
              <a:t>Dati</a:t>
            </a:r>
            <a:r>
              <a:rPr lang="en-US" sz="1800" dirty="0" smtClean="0">
                <a:solidFill>
                  <a:schemeClr val="tx1"/>
                </a:solidFill>
              </a:rPr>
              <a:t> no: World Health </a:t>
            </a:r>
            <a:r>
              <a:rPr lang="en-US" sz="1800" dirty="0" err="1" smtClean="0">
                <a:solidFill>
                  <a:schemeClr val="tx1"/>
                </a:solidFill>
              </a:rPr>
              <a:t>Oranization</a:t>
            </a:r>
            <a:r>
              <a:rPr lang="en-US" sz="1800" dirty="0" smtClean="0">
                <a:solidFill>
                  <a:schemeClr val="tx1"/>
                </a:solidFill>
              </a:rPr>
              <a:t>. Mental health.</a:t>
            </a:r>
            <a:endParaRPr lang="en-US" sz="1800" dirty="0">
              <a:solidFill>
                <a:schemeClr val="tx1"/>
              </a:solidFill>
            </a:endParaRPr>
          </a:p>
        </p:txBody>
      </p:sp>
      <p:sp>
        <p:nvSpPr>
          <p:cNvPr id="5" name="Slide Number Placeholder 4"/>
          <p:cNvSpPr>
            <a:spLocks noGrp="1"/>
          </p:cNvSpPr>
          <p:nvPr>
            <p:ph type="sldNum" sz="quarter" idx="12"/>
          </p:nvPr>
        </p:nvSpPr>
        <p:spPr/>
        <p:txBody>
          <a:bodyPr/>
          <a:lstStyle/>
          <a:p>
            <a:fld id="{038A640C-7B5D-2646-A03F-354AE37AB611}" type="slidenum">
              <a:rPr lang="en-US" smtClean="0"/>
              <a:t>47</a:t>
            </a:fld>
            <a:endParaRPr lang="en-US" dirty="0"/>
          </a:p>
        </p:txBody>
      </p:sp>
    </p:spTree>
    <p:extLst>
      <p:ext uri="{BB962C8B-B14F-4D97-AF65-F5344CB8AC3E}">
        <p14:creationId xmlns:p14="http://schemas.microsoft.com/office/powerpoint/2010/main" val="2098824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Rehabilitācijas mērķi</a:t>
            </a:r>
            <a:endParaRPr lang="en-US" dirty="0"/>
          </a:p>
        </p:txBody>
      </p:sp>
      <p:sp>
        <p:nvSpPr>
          <p:cNvPr id="3" name="Content Placeholder 2"/>
          <p:cNvSpPr>
            <a:spLocks noGrp="1"/>
          </p:cNvSpPr>
          <p:nvPr>
            <p:ph idx="1"/>
          </p:nvPr>
        </p:nvSpPr>
        <p:spPr/>
        <p:txBody>
          <a:bodyPr/>
          <a:lstStyle/>
          <a:p>
            <a:r>
              <a:rPr lang="en-US" dirty="0" err="1" smtClean="0"/>
              <a:t>Iema</a:t>
            </a:r>
            <a:r>
              <a:rPr lang="en-US" dirty="0" err="1"/>
              <a:t>̄cīt</a:t>
            </a:r>
            <a:r>
              <a:rPr lang="en-US" dirty="0"/>
              <a:t> </a:t>
            </a:r>
            <a:r>
              <a:rPr lang="en-US" dirty="0" err="1"/>
              <a:t>neatkarīgas</a:t>
            </a:r>
            <a:r>
              <a:rPr lang="en-US" dirty="0"/>
              <a:t> </a:t>
            </a:r>
            <a:r>
              <a:rPr lang="en-US" dirty="0" err="1"/>
              <a:t>dzīvošanas</a:t>
            </a:r>
            <a:r>
              <a:rPr lang="en-US" dirty="0"/>
              <a:t> </a:t>
            </a:r>
            <a:r>
              <a:rPr lang="en-US" dirty="0" err="1"/>
              <a:t>iemaņas</a:t>
            </a:r>
            <a:r>
              <a:rPr lang="en-US" dirty="0"/>
              <a:t>, </a:t>
            </a:r>
            <a:r>
              <a:rPr lang="en-US" dirty="0" err="1"/>
              <a:t>efektīvu</a:t>
            </a:r>
            <a:r>
              <a:rPr lang="en-US" dirty="0"/>
              <a:t> </a:t>
            </a:r>
            <a:r>
              <a:rPr lang="en-US" dirty="0" err="1"/>
              <a:t>dzīves</a:t>
            </a:r>
            <a:r>
              <a:rPr lang="en-US" dirty="0"/>
              <a:t> </a:t>
            </a:r>
            <a:r>
              <a:rPr lang="en-US" dirty="0" err="1"/>
              <a:t>menedžmentu</a:t>
            </a:r>
            <a:r>
              <a:rPr lang="en-US" dirty="0"/>
              <a:t>: </a:t>
            </a:r>
            <a:r>
              <a:rPr lang="en-US" dirty="0" err="1"/>
              <a:t>brīva</a:t>
            </a:r>
            <a:r>
              <a:rPr lang="en-US" dirty="0"/>
              <a:t>̄ </a:t>
            </a:r>
            <a:r>
              <a:rPr lang="en-US" dirty="0" err="1"/>
              <a:t>laika</a:t>
            </a:r>
            <a:r>
              <a:rPr lang="en-US" dirty="0"/>
              <a:t> </a:t>
            </a:r>
            <a:r>
              <a:rPr lang="en-US" dirty="0" err="1"/>
              <a:t>pavadīšana</a:t>
            </a:r>
            <a:r>
              <a:rPr lang="en-US" dirty="0"/>
              <a:t>, </a:t>
            </a:r>
            <a:r>
              <a:rPr lang="en-US" dirty="0" err="1"/>
              <a:t>sevis</a:t>
            </a:r>
            <a:r>
              <a:rPr lang="en-US" dirty="0"/>
              <a:t> </a:t>
            </a:r>
            <a:r>
              <a:rPr lang="en-US" dirty="0" err="1"/>
              <a:t>aprūpe</a:t>
            </a:r>
            <a:r>
              <a:rPr lang="en-US" dirty="0"/>
              <a:t>, </a:t>
            </a:r>
            <a:r>
              <a:rPr lang="en-US" dirty="0" err="1"/>
              <a:t>mājas</a:t>
            </a:r>
            <a:r>
              <a:rPr lang="en-US" dirty="0"/>
              <a:t> </a:t>
            </a:r>
            <a:r>
              <a:rPr lang="en-US" dirty="0" err="1"/>
              <a:t>soļu</a:t>
            </a:r>
            <a:r>
              <a:rPr lang="en-US" dirty="0"/>
              <a:t> </a:t>
            </a:r>
            <a:r>
              <a:rPr lang="en-US" dirty="0" err="1"/>
              <a:t>veikšana</a:t>
            </a:r>
            <a:r>
              <a:rPr lang="en-US" dirty="0"/>
              <a:t> (</a:t>
            </a:r>
            <a:r>
              <a:rPr lang="en-US" dirty="0" err="1"/>
              <a:t>ēst</a:t>
            </a:r>
            <a:r>
              <a:rPr lang="en-US" dirty="0"/>
              <a:t> </a:t>
            </a:r>
            <a:r>
              <a:rPr lang="en-US" dirty="0" err="1"/>
              <a:t>gatavošana</a:t>
            </a:r>
            <a:r>
              <a:rPr lang="en-US" dirty="0"/>
              <a:t>, </a:t>
            </a:r>
            <a:r>
              <a:rPr lang="en-US" dirty="0" err="1"/>
              <a:t>uzkopšana</a:t>
            </a:r>
            <a:r>
              <a:rPr lang="en-US" dirty="0"/>
              <a:t>, </a:t>
            </a:r>
            <a:r>
              <a:rPr lang="en-US" dirty="0" err="1"/>
              <a:t>tīrīšana</a:t>
            </a:r>
            <a:r>
              <a:rPr lang="en-US" dirty="0"/>
              <a:t>, </a:t>
            </a:r>
            <a:r>
              <a:rPr lang="en-US" dirty="0" err="1"/>
              <a:t>veļas</a:t>
            </a:r>
            <a:r>
              <a:rPr lang="en-US" dirty="0"/>
              <a:t> </a:t>
            </a:r>
            <a:r>
              <a:rPr lang="en-US" dirty="0" err="1"/>
              <a:t>mazgāšana</a:t>
            </a:r>
            <a:r>
              <a:rPr lang="en-US" dirty="0"/>
              <a:t>, </a:t>
            </a:r>
            <a:r>
              <a:rPr lang="en-US" dirty="0" err="1"/>
              <a:t>iepirkšanās</a:t>
            </a:r>
            <a:r>
              <a:rPr lang="en-US" dirty="0"/>
              <a:t> un </a:t>
            </a:r>
            <a:r>
              <a:rPr lang="en-US" dirty="0" err="1"/>
              <a:t>rēķinu</a:t>
            </a:r>
            <a:r>
              <a:rPr lang="en-US" dirty="0"/>
              <a:t> </a:t>
            </a:r>
            <a:r>
              <a:rPr lang="en-US" dirty="0" err="1"/>
              <a:t>nomaksa</a:t>
            </a:r>
            <a:r>
              <a:rPr lang="en-US" dirty="0"/>
              <a:t>, </a:t>
            </a:r>
            <a:r>
              <a:rPr lang="en-US" dirty="0" err="1"/>
              <a:t>veselīgs</a:t>
            </a:r>
            <a:r>
              <a:rPr lang="en-US" dirty="0"/>
              <a:t> </a:t>
            </a:r>
            <a:r>
              <a:rPr lang="en-US" dirty="0" err="1"/>
              <a:t>dzīvesveids</a:t>
            </a:r>
            <a:r>
              <a:rPr lang="en-US" dirty="0"/>
              <a:t> un </a:t>
            </a:r>
            <a:r>
              <a:rPr lang="en-US" dirty="0" err="1"/>
              <a:t>uzturs</a:t>
            </a:r>
            <a:r>
              <a:rPr lang="en-US" dirty="0"/>
              <a:t>, mutes </a:t>
            </a:r>
            <a:r>
              <a:rPr lang="en-US" dirty="0" err="1"/>
              <a:t>dobuma</a:t>
            </a:r>
            <a:r>
              <a:rPr lang="en-US" dirty="0"/>
              <a:t> </a:t>
            </a:r>
            <a:r>
              <a:rPr lang="en-US" dirty="0" err="1"/>
              <a:t>higiēna</a:t>
            </a:r>
            <a:r>
              <a:rPr lang="en-US" dirty="0"/>
              <a:t>, </a:t>
            </a:r>
            <a:r>
              <a:rPr lang="en-US" dirty="0" err="1"/>
              <a:t>regulāras</a:t>
            </a:r>
            <a:r>
              <a:rPr lang="en-US" dirty="0"/>
              <a:t> </a:t>
            </a:r>
            <a:r>
              <a:rPr lang="en-US" dirty="0" err="1"/>
              <a:t>veselības</a:t>
            </a:r>
            <a:r>
              <a:rPr lang="en-US" dirty="0"/>
              <a:t> </a:t>
            </a:r>
            <a:r>
              <a:rPr lang="en-US" dirty="0" err="1"/>
              <a:t>pārbaudes</a:t>
            </a:r>
            <a:r>
              <a:rPr lang="en-US" dirty="0"/>
              <a:t>, </a:t>
            </a:r>
            <a:r>
              <a:rPr lang="en-US" dirty="0" err="1"/>
              <a:t>smēķēšanas</a:t>
            </a:r>
            <a:r>
              <a:rPr lang="en-US" dirty="0"/>
              <a:t>/</a:t>
            </a:r>
            <a:r>
              <a:rPr lang="en-US" dirty="0" err="1"/>
              <a:t>alkohola</a:t>
            </a:r>
            <a:r>
              <a:rPr lang="en-US" dirty="0"/>
              <a:t> </a:t>
            </a:r>
            <a:r>
              <a:rPr lang="en-US" dirty="0" err="1"/>
              <a:t>lietošanas</a:t>
            </a:r>
            <a:r>
              <a:rPr lang="en-US" dirty="0"/>
              <a:t> </a:t>
            </a:r>
            <a:r>
              <a:rPr lang="en-US" dirty="0" err="1"/>
              <a:t>atmešana</a:t>
            </a:r>
            <a:r>
              <a:rPr lang="en-US" dirty="0"/>
              <a:t>). </a:t>
            </a:r>
            <a:endParaRPr lang="en-US" dirty="0" smtClean="0"/>
          </a:p>
          <a:p>
            <a:r>
              <a:rPr lang="en-US" b="1" i="1" dirty="0" err="1"/>
              <a:t>Efektivitātes</a:t>
            </a:r>
            <a:r>
              <a:rPr lang="en-US" b="1" i="1" dirty="0"/>
              <a:t> </a:t>
            </a:r>
            <a:r>
              <a:rPr lang="en-US" b="1" i="1" dirty="0" err="1"/>
              <a:t>novērtēšana</a:t>
            </a:r>
            <a:r>
              <a:rPr lang="en-US" dirty="0"/>
              <a:t>: </a:t>
            </a:r>
            <a:r>
              <a:rPr lang="en-US" dirty="0" err="1"/>
              <a:t>ārpus</a:t>
            </a:r>
            <a:r>
              <a:rPr lang="en-US" dirty="0"/>
              <a:t> </a:t>
            </a:r>
            <a:r>
              <a:rPr lang="en-US" dirty="0" err="1"/>
              <a:t>stacionāra</a:t>
            </a:r>
            <a:r>
              <a:rPr lang="en-US" dirty="0"/>
              <a:t> </a:t>
            </a:r>
            <a:r>
              <a:rPr lang="en-US" dirty="0" err="1"/>
              <a:t>pavadītais</a:t>
            </a:r>
            <a:r>
              <a:rPr lang="en-US" dirty="0"/>
              <a:t> </a:t>
            </a:r>
            <a:r>
              <a:rPr lang="en-US" dirty="0" err="1"/>
              <a:t>laiks</a:t>
            </a:r>
            <a:r>
              <a:rPr lang="en-US" dirty="0"/>
              <a:t>, </a:t>
            </a:r>
            <a:r>
              <a:rPr lang="en-US" dirty="0" err="1"/>
              <a:t>attiecības</a:t>
            </a:r>
            <a:r>
              <a:rPr lang="en-US" dirty="0"/>
              <a:t> </a:t>
            </a:r>
            <a:r>
              <a:rPr lang="en-US" dirty="0" err="1"/>
              <a:t>ar</a:t>
            </a:r>
            <a:r>
              <a:rPr lang="en-US" dirty="0"/>
              <a:t> </a:t>
            </a:r>
            <a:r>
              <a:rPr lang="en-US" dirty="0" err="1"/>
              <a:t>apkārtējiem</a:t>
            </a:r>
            <a:r>
              <a:rPr lang="en-US" dirty="0"/>
              <a:t> – </a:t>
            </a:r>
            <a:r>
              <a:rPr lang="en-US" dirty="0" err="1"/>
              <a:t>biežums</a:t>
            </a:r>
            <a:r>
              <a:rPr lang="en-US" dirty="0"/>
              <a:t>, </a:t>
            </a:r>
            <a:r>
              <a:rPr lang="en-US" dirty="0" err="1"/>
              <a:t>kvalitāte</a:t>
            </a:r>
            <a:r>
              <a:rPr lang="en-US" dirty="0"/>
              <a:t>, </a:t>
            </a:r>
            <a:r>
              <a:rPr lang="en-US" dirty="0" err="1"/>
              <a:t>dziļums</a:t>
            </a:r>
            <a:r>
              <a:rPr lang="en-US" dirty="0"/>
              <a:t>; </a:t>
            </a:r>
            <a:r>
              <a:rPr lang="en-US" dirty="0" err="1"/>
              <a:t>simptomu</a:t>
            </a:r>
            <a:r>
              <a:rPr lang="en-US" dirty="0"/>
              <a:t> </a:t>
            </a:r>
            <a:r>
              <a:rPr lang="en-US" dirty="0" err="1"/>
              <a:t>esamība</a:t>
            </a:r>
            <a:r>
              <a:rPr lang="en-US" dirty="0"/>
              <a:t>, </a:t>
            </a:r>
            <a:r>
              <a:rPr lang="en-US" dirty="0" err="1"/>
              <a:t>spēja</a:t>
            </a:r>
            <a:r>
              <a:rPr lang="en-US" dirty="0"/>
              <a:t> </a:t>
            </a:r>
            <a:r>
              <a:rPr lang="en-US" dirty="0" err="1"/>
              <a:t>uzturēt</a:t>
            </a:r>
            <a:r>
              <a:rPr lang="en-US" dirty="0"/>
              <a:t> </a:t>
            </a:r>
            <a:r>
              <a:rPr lang="en-US" dirty="0" err="1"/>
              <a:t>personīgu</a:t>
            </a:r>
            <a:r>
              <a:rPr lang="en-US" dirty="0"/>
              <a:t> </a:t>
            </a:r>
            <a:r>
              <a:rPr lang="en-US" dirty="0" err="1"/>
              <a:t>higiēnu</a:t>
            </a:r>
            <a:r>
              <a:rPr lang="en-US" dirty="0"/>
              <a:t>, </a:t>
            </a:r>
            <a:r>
              <a:rPr lang="en-US" dirty="0" err="1"/>
              <a:t>spēja</a:t>
            </a:r>
            <a:r>
              <a:rPr lang="en-US" dirty="0"/>
              <a:t> </a:t>
            </a:r>
            <a:r>
              <a:rPr lang="en-US" dirty="0" err="1"/>
              <a:t>piedalīties</a:t>
            </a:r>
            <a:r>
              <a:rPr lang="en-US" dirty="0"/>
              <a:t> </a:t>
            </a:r>
            <a:r>
              <a:rPr lang="en-US" dirty="0" err="1"/>
              <a:t>brīva</a:t>
            </a:r>
            <a:r>
              <a:rPr lang="en-US" dirty="0"/>
              <a:t>̄ </a:t>
            </a:r>
            <a:r>
              <a:rPr lang="en-US" dirty="0" err="1"/>
              <a:t>laika</a:t>
            </a:r>
            <a:r>
              <a:rPr lang="en-US" dirty="0"/>
              <a:t> </a:t>
            </a:r>
            <a:r>
              <a:rPr lang="en-US" dirty="0" err="1"/>
              <a:t>aktivitātēs</a:t>
            </a:r>
            <a:r>
              <a:rPr lang="en-US" dirty="0"/>
              <a:t>, </a:t>
            </a:r>
            <a:r>
              <a:rPr lang="en-US" dirty="0" err="1"/>
              <a:t>dzīves</a:t>
            </a:r>
            <a:r>
              <a:rPr lang="en-US" dirty="0"/>
              <a:t> </a:t>
            </a:r>
            <a:r>
              <a:rPr lang="en-US" dirty="0" err="1"/>
              <a:t>kvalitātes</a:t>
            </a:r>
            <a:r>
              <a:rPr lang="en-US" dirty="0"/>
              <a:t> </a:t>
            </a:r>
            <a:r>
              <a:rPr lang="en-US" dirty="0" err="1"/>
              <a:t>aptaujas</a:t>
            </a:r>
            <a:r>
              <a:rPr lang="en-US" dirty="0"/>
              <a:t>, etc. </a:t>
            </a:r>
            <a:endParaRPr lang="en-US" dirty="0" smtClean="0">
              <a:effectLst/>
            </a:endParaRPr>
          </a:p>
          <a:p>
            <a:endParaRPr lang="en-US" dirty="0">
              <a:effectLst/>
            </a:endParaRPr>
          </a:p>
        </p:txBody>
      </p:sp>
    </p:spTree>
    <p:extLst>
      <p:ext uri="{BB962C8B-B14F-4D97-AF65-F5344CB8AC3E}">
        <p14:creationId xmlns:p14="http://schemas.microsoft.com/office/powerpoint/2010/main" val="372719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38687"/>
            <a:ext cx="10515600" cy="5038276"/>
          </a:xfrm>
        </p:spPr>
        <p:txBody>
          <a:bodyPr/>
          <a:lstStyle/>
          <a:p>
            <a:r>
              <a:rPr lang="en-US" dirty="0" err="1"/>
              <a:t>Sabiedrība</a:t>
            </a:r>
            <a:r>
              <a:rPr lang="en-US" dirty="0"/>
              <a:t>̄ </a:t>
            </a:r>
            <a:r>
              <a:rPr lang="en-US" dirty="0" err="1"/>
              <a:t>balstītās</a:t>
            </a:r>
            <a:r>
              <a:rPr lang="en-US" dirty="0"/>
              <a:t> </a:t>
            </a:r>
            <a:r>
              <a:rPr lang="en-US" dirty="0" err="1"/>
              <a:t>psihiatriskās</a:t>
            </a:r>
            <a:r>
              <a:rPr lang="en-US" dirty="0"/>
              <a:t> </a:t>
            </a:r>
            <a:r>
              <a:rPr lang="en-US" b="1" i="1" dirty="0" err="1"/>
              <a:t>rehabilitācijas</a:t>
            </a:r>
            <a:r>
              <a:rPr lang="en-US" b="1" i="1" dirty="0"/>
              <a:t> </a:t>
            </a:r>
            <a:r>
              <a:rPr lang="en-US" b="1" i="1" dirty="0" err="1"/>
              <a:t>uzdevums</a:t>
            </a:r>
            <a:r>
              <a:rPr lang="en-US" b="1" i="1" dirty="0"/>
              <a:t> </a:t>
            </a:r>
            <a:r>
              <a:rPr lang="en-US" dirty="0"/>
              <a:t>– </a:t>
            </a:r>
            <a:r>
              <a:rPr lang="en-US" dirty="0" err="1"/>
              <a:t>nojaukt</a:t>
            </a:r>
            <a:r>
              <a:rPr lang="en-US" dirty="0"/>
              <a:t> </a:t>
            </a:r>
            <a:r>
              <a:rPr lang="en-US" dirty="0" err="1"/>
              <a:t>barjeras</a:t>
            </a:r>
            <a:r>
              <a:rPr lang="en-US" dirty="0"/>
              <a:t>, </a:t>
            </a:r>
            <a:r>
              <a:rPr lang="en-US" dirty="0" err="1"/>
              <a:t>ko</a:t>
            </a:r>
            <a:r>
              <a:rPr lang="en-US" dirty="0"/>
              <a:t> </a:t>
            </a:r>
            <a:r>
              <a:rPr lang="en-US" dirty="0" err="1"/>
              <a:t>sabiedrība</a:t>
            </a:r>
            <a:r>
              <a:rPr lang="en-US" dirty="0"/>
              <a:t> </a:t>
            </a:r>
            <a:r>
              <a:rPr lang="en-US" dirty="0" err="1"/>
              <a:t>uzcel</a:t>
            </a:r>
            <a:r>
              <a:rPr lang="en-US" dirty="0"/>
              <a:t>̧ </a:t>
            </a:r>
            <a:r>
              <a:rPr lang="en-US" dirty="0" err="1"/>
              <a:t>ap</a:t>
            </a:r>
            <a:r>
              <a:rPr lang="en-US" dirty="0"/>
              <a:t> </a:t>
            </a:r>
            <a:r>
              <a:rPr lang="en-US" dirty="0" err="1"/>
              <a:t>indivīdu</a:t>
            </a:r>
            <a:r>
              <a:rPr lang="en-US" dirty="0"/>
              <a:t> </a:t>
            </a:r>
            <a:r>
              <a:rPr lang="en-US" dirty="0" err="1"/>
              <a:t>savas</a:t>
            </a:r>
            <a:r>
              <a:rPr lang="en-US" dirty="0"/>
              <a:t> </a:t>
            </a:r>
            <a:r>
              <a:rPr lang="en-US" dirty="0" err="1"/>
              <a:t>aizspriedumainas</a:t>
            </a:r>
            <a:r>
              <a:rPr lang="en-US" dirty="0"/>
              <a:t> </a:t>
            </a:r>
            <a:r>
              <a:rPr lang="en-US" dirty="0" err="1"/>
              <a:t>attieksmes</a:t>
            </a:r>
            <a:r>
              <a:rPr lang="en-US" dirty="0"/>
              <a:t> </a:t>
            </a:r>
            <a:r>
              <a:rPr lang="en-US" dirty="0" err="1"/>
              <a:t>dēl</a:t>
            </a:r>
            <a:r>
              <a:rPr lang="en-US" dirty="0"/>
              <a:t>̧, </a:t>
            </a:r>
            <a:r>
              <a:rPr lang="en-US" dirty="0" err="1"/>
              <a:t>nevis</a:t>
            </a:r>
            <a:r>
              <a:rPr lang="en-US" dirty="0"/>
              <a:t> </a:t>
            </a:r>
            <a:r>
              <a:rPr lang="en-US" dirty="0" err="1"/>
              <a:t>fokusēties</a:t>
            </a:r>
            <a:r>
              <a:rPr lang="en-US" dirty="0"/>
              <a:t> </a:t>
            </a:r>
            <a:r>
              <a:rPr lang="en-US" dirty="0" err="1"/>
              <a:t>uz</a:t>
            </a:r>
            <a:r>
              <a:rPr lang="en-US" dirty="0"/>
              <a:t> </a:t>
            </a:r>
            <a:r>
              <a:rPr lang="en-US" dirty="0" err="1"/>
              <a:t>slimnieka</a:t>
            </a:r>
            <a:r>
              <a:rPr lang="en-US" dirty="0"/>
              <a:t> </a:t>
            </a:r>
            <a:r>
              <a:rPr lang="en-US" dirty="0" err="1"/>
              <a:t>ārstēšanu</a:t>
            </a:r>
            <a:r>
              <a:rPr lang="en-US" dirty="0"/>
              <a:t>, </a:t>
            </a:r>
            <a:r>
              <a:rPr lang="en-US" dirty="0" err="1"/>
              <a:t>mācīšanu</a:t>
            </a:r>
            <a:r>
              <a:rPr lang="en-US" dirty="0"/>
              <a:t>, </a:t>
            </a:r>
            <a:r>
              <a:rPr lang="en-US" dirty="0" err="1"/>
              <a:t>izglītošanu</a:t>
            </a:r>
            <a:r>
              <a:rPr lang="en-US" dirty="0"/>
              <a:t>. </a:t>
            </a:r>
            <a:r>
              <a:rPr lang="en-US" dirty="0" err="1"/>
              <a:t>Piem</a:t>
            </a:r>
            <a:r>
              <a:rPr lang="en-US" dirty="0"/>
              <a:t>., stigmas </a:t>
            </a:r>
            <a:r>
              <a:rPr lang="en-US" dirty="0" err="1"/>
              <a:t>dēl</a:t>
            </a:r>
            <a:r>
              <a:rPr lang="en-US" dirty="0"/>
              <a:t>̧ </a:t>
            </a:r>
            <a:r>
              <a:rPr lang="en-US" dirty="0" err="1"/>
              <a:t>pacientu</a:t>
            </a:r>
            <a:r>
              <a:rPr lang="en-US" dirty="0"/>
              <a:t> </a:t>
            </a:r>
            <a:r>
              <a:rPr lang="en-US" dirty="0" err="1"/>
              <a:t>nepieņem</a:t>
            </a:r>
            <a:r>
              <a:rPr lang="en-US" dirty="0"/>
              <a:t> </a:t>
            </a:r>
            <a:r>
              <a:rPr lang="en-US" dirty="0" err="1"/>
              <a:t>darba</a:t>
            </a:r>
            <a:r>
              <a:rPr lang="en-US" dirty="0"/>
              <a:t>̄ → </a:t>
            </a:r>
            <a:r>
              <a:rPr lang="en-US" dirty="0" err="1"/>
              <a:t>radīt</a:t>
            </a:r>
            <a:r>
              <a:rPr lang="en-US" dirty="0"/>
              <a:t> </a:t>
            </a:r>
            <a:r>
              <a:rPr lang="en-US" dirty="0" err="1"/>
              <a:t>darba</a:t>
            </a:r>
            <a:r>
              <a:rPr lang="en-US" dirty="0"/>
              <a:t> </a:t>
            </a:r>
            <a:r>
              <a:rPr lang="en-US" dirty="0" err="1"/>
              <a:t>vietas</a:t>
            </a:r>
            <a:r>
              <a:rPr lang="en-US" dirty="0"/>
              <a:t>. </a:t>
            </a:r>
            <a:endParaRPr lang="en-US" dirty="0" smtClean="0">
              <a:effectLst/>
            </a:endParaRPr>
          </a:p>
          <a:p>
            <a:r>
              <a:rPr lang="en-US" b="1" dirty="0" smtClean="0"/>
              <a:t>No </a:t>
            </a:r>
            <a:r>
              <a:rPr lang="en-US" b="1" dirty="0" err="1"/>
              <a:t>stacionāra</a:t>
            </a:r>
            <a:r>
              <a:rPr lang="en-US" b="1" dirty="0"/>
              <a:t> </a:t>
            </a:r>
            <a:r>
              <a:rPr lang="en-US" b="1" dirty="0" err="1"/>
              <a:t>ātrāk</a:t>
            </a:r>
            <a:r>
              <a:rPr lang="en-US" b="1" dirty="0"/>
              <a:t> </a:t>
            </a:r>
            <a:r>
              <a:rPr lang="en-US" b="1" dirty="0" err="1"/>
              <a:t>jāizrakstās</a:t>
            </a:r>
            <a:r>
              <a:rPr lang="en-US" dirty="0"/>
              <a:t>, </a:t>
            </a:r>
            <a:r>
              <a:rPr lang="en-US" dirty="0" err="1"/>
              <a:t>nevar</a:t>
            </a:r>
            <a:r>
              <a:rPr lang="en-US" dirty="0"/>
              <a:t> </a:t>
            </a:r>
            <a:r>
              <a:rPr lang="en-US" dirty="0" err="1"/>
              <a:t>pierast</a:t>
            </a:r>
            <a:r>
              <a:rPr lang="en-US" dirty="0"/>
              <a:t> </a:t>
            </a:r>
            <a:r>
              <a:rPr lang="en-US" dirty="0" err="1"/>
              <a:t>slimnīcu</a:t>
            </a:r>
            <a:r>
              <a:rPr lang="en-US" dirty="0"/>
              <a:t> </a:t>
            </a:r>
            <a:r>
              <a:rPr lang="en-US" dirty="0" err="1"/>
              <a:t>izmantot</a:t>
            </a:r>
            <a:r>
              <a:rPr lang="en-US" dirty="0"/>
              <a:t> </a:t>
            </a:r>
            <a:r>
              <a:rPr lang="en-US" dirty="0" err="1"/>
              <a:t>ka</a:t>
            </a:r>
            <a:r>
              <a:rPr lang="en-US" dirty="0"/>
              <a:t>̄ </a:t>
            </a:r>
            <a:r>
              <a:rPr lang="en-US" dirty="0" err="1"/>
              <a:t>iespēju</a:t>
            </a:r>
            <a:r>
              <a:rPr lang="en-US" dirty="0"/>
              <a:t> </a:t>
            </a:r>
            <a:r>
              <a:rPr lang="en-US" dirty="0" err="1"/>
              <a:t>aizbēgt</a:t>
            </a:r>
            <a:r>
              <a:rPr lang="en-US" dirty="0"/>
              <a:t> no </a:t>
            </a:r>
            <a:r>
              <a:rPr lang="en-US" dirty="0" err="1"/>
              <a:t>savām</a:t>
            </a:r>
            <a:r>
              <a:rPr lang="en-US" dirty="0"/>
              <a:t> </a:t>
            </a:r>
            <a:r>
              <a:rPr lang="en-US" dirty="0" err="1"/>
              <a:t>problēmām</a:t>
            </a:r>
            <a:r>
              <a:rPr lang="en-US" dirty="0"/>
              <a:t> </a:t>
            </a:r>
            <a:endParaRPr lang="en-US" dirty="0" smtClean="0">
              <a:effectLst/>
            </a:endParaRPr>
          </a:p>
          <a:p>
            <a:endParaRPr lang="en-US" dirty="0"/>
          </a:p>
        </p:txBody>
      </p:sp>
    </p:spTree>
    <p:extLst>
      <p:ext uri="{BB962C8B-B14F-4D97-AF65-F5344CB8AC3E}">
        <p14:creationId xmlns:p14="http://schemas.microsoft.com/office/powerpoint/2010/main" val="969907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90445"/>
            <a:ext cx="10790208" cy="4986518"/>
          </a:xfrm>
        </p:spPr>
        <p:txBody>
          <a:bodyPr>
            <a:normAutofit fontScale="92500" lnSpcReduction="10000"/>
          </a:bodyPr>
          <a:lstStyle/>
          <a:p>
            <a:pPr marL="0" indent="0">
              <a:buNone/>
            </a:pPr>
            <a:r>
              <a:rPr lang="en-US" b="1" dirty="0" err="1"/>
              <a:t>Rehabitācija</a:t>
            </a:r>
            <a:r>
              <a:rPr lang="en-US" b="1" dirty="0"/>
              <a:t> </a:t>
            </a:r>
            <a:r>
              <a:rPr lang="en-US" b="1" dirty="0" err="1"/>
              <a:t>psihiatriska</a:t>
            </a:r>
            <a:r>
              <a:rPr lang="en-US" b="1" dirty="0"/>
              <a:t>̄ </a:t>
            </a:r>
            <a:r>
              <a:rPr lang="en-US" b="1" dirty="0" err="1"/>
              <a:t>stacionāra</a:t>
            </a:r>
            <a:r>
              <a:rPr lang="en-US" b="1" dirty="0"/>
              <a:t>̄ </a:t>
            </a:r>
            <a:endParaRPr lang="en-US" dirty="0" smtClean="0">
              <a:effectLst/>
            </a:endParaRPr>
          </a:p>
          <a:p>
            <a:r>
              <a:rPr lang="en-US" dirty="0" err="1"/>
              <a:t>Slimnieki</a:t>
            </a:r>
            <a:r>
              <a:rPr lang="en-US" dirty="0"/>
              <a:t>, </a:t>
            </a:r>
            <a:r>
              <a:rPr lang="en-US" dirty="0" err="1"/>
              <a:t>kuriem</a:t>
            </a:r>
            <a:r>
              <a:rPr lang="en-US" dirty="0"/>
              <a:t> </a:t>
            </a:r>
            <a:r>
              <a:rPr lang="en-US" dirty="0" err="1"/>
              <a:t>ir</a:t>
            </a:r>
            <a:r>
              <a:rPr lang="en-US" dirty="0"/>
              <a:t> </a:t>
            </a:r>
            <a:r>
              <a:rPr lang="en-US" dirty="0" err="1"/>
              <a:t>nepieciešams</a:t>
            </a:r>
            <a:r>
              <a:rPr lang="en-US" dirty="0"/>
              <a:t> </a:t>
            </a:r>
            <a:r>
              <a:rPr lang="en-US" dirty="0" err="1"/>
              <a:t>ilgstošs</a:t>
            </a:r>
            <a:r>
              <a:rPr lang="en-US" dirty="0"/>
              <a:t> </a:t>
            </a:r>
            <a:r>
              <a:rPr lang="en-US" dirty="0" err="1"/>
              <a:t>laiks</a:t>
            </a:r>
            <a:r>
              <a:rPr lang="en-US" dirty="0"/>
              <a:t> </a:t>
            </a:r>
            <a:r>
              <a:rPr lang="en-US" dirty="0" err="1"/>
              <a:t>slimnīca</a:t>
            </a:r>
            <a:r>
              <a:rPr lang="en-US" dirty="0"/>
              <a:t>̄, </a:t>
            </a:r>
            <a:r>
              <a:rPr lang="en-US" dirty="0" err="1"/>
              <a:t>ir</a:t>
            </a:r>
            <a:r>
              <a:rPr lang="en-US" dirty="0"/>
              <a:t> </a:t>
            </a:r>
            <a:r>
              <a:rPr lang="en-US" dirty="0" err="1"/>
              <a:t>jāorganize</a:t>
            </a:r>
            <a:r>
              <a:rPr lang="en-US" dirty="0"/>
              <a:t>̄, </a:t>
            </a:r>
            <a:r>
              <a:rPr lang="en-US" dirty="0" err="1"/>
              <a:t>jāstrukture</a:t>
            </a:r>
            <a:r>
              <a:rPr lang="en-US" dirty="0"/>
              <a:t>̄ - to </a:t>
            </a:r>
            <a:r>
              <a:rPr lang="en-US" dirty="0" err="1"/>
              <a:t>var</a:t>
            </a:r>
            <a:r>
              <a:rPr lang="en-US" dirty="0"/>
              <a:t> </a:t>
            </a:r>
            <a:r>
              <a:rPr lang="en-US" dirty="0" err="1"/>
              <a:t>nosaukt</a:t>
            </a:r>
            <a:r>
              <a:rPr lang="en-US" dirty="0"/>
              <a:t> par «</a:t>
            </a:r>
            <a:r>
              <a:rPr lang="en-US" dirty="0" err="1"/>
              <a:t>rehabilitāciju</a:t>
            </a:r>
            <a:r>
              <a:rPr lang="en-US" dirty="0"/>
              <a:t>». </a:t>
            </a:r>
            <a:r>
              <a:rPr lang="en-US" dirty="0" err="1"/>
              <a:t>Piem</a:t>
            </a:r>
            <a:r>
              <a:rPr lang="en-US" dirty="0"/>
              <a:t>., </a:t>
            </a:r>
            <a:r>
              <a:rPr lang="en-US" dirty="0" err="1"/>
              <a:t>strukturēta</a:t>
            </a:r>
            <a:r>
              <a:rPr lang="en-US" dirty="0"/>
              <a:t> </a:t>
            </a:r>
            <a:r>
              <a:rPr lang="en-US" dirty="0" err="1"/>
              <a:t>dienas</a:t>
            </a:r>
            <a:r>
              <a:rPr lang="en-US" dirty="0"/>
              <a:t> </a:t>
            </a:r>
            <a:r>
              <a:rPr lang="en-US" dirty="0" err="1"/>
              <a:t>pavadīšana</a:t>
            </a:r>
            <a:r>
              <a:rPr lang="en-US" dirty="0"/>
              <a:t> normalizē </a:t>
            </a:r>
            <a:r>
              <a:rPr lang="en-US" dirty="0" err="1"/>
              <a:t>diennakts</a:t>
            </a:r>
            <a:r>
              <a:rPr lang="en-US" dirty="0"/>
              <a:t> </a:t>
            </a:r>
            <a:r>
              <a:rPr lang="en-US" dirty="0" err="1"/>
              <a:t>ritmu</a:t>
            </a:r>
            <a:r>
              <a:rPr lang="en-US" dirty="0"/>
              <a:t>, </a:t>
            </a:r>
            <a:r>
              <a:rPr lang="en-US" dirty="0" err="1"/>
              <a:t>mazina</a:t>
            </a:r>
            <a:r>
              <a:rPr lang="en-US" dirty="0"/>
              <a:t> </a:t>
            </a:r>
            <a:r>
              <a:rPr lang="en-US" dirty="0" err="1"/>
              <a:t>nepieciešamību</a:t>
            </a:r>
            <a:r>
              <a:rPr lang="en-US" dirty="0"/>
              <a:t> </a:t>
            </a:r>
            <a:r>
              <a:rPr lang="en-US" dirty="0" err="1"/>
              <a:t>pēc</a:t>
            </a:r>
            <a:r>
              <a:rPr lang="en-US" dirty="0"/>
              <a:t> </a:t>
            </a:r>
            <a:r>
              <a:rPr lang="en-US" dirty="0" err="1"/>
              <a:t>miega</a:t>
            </a:r>
            <a:r>
              <a:rPr lang="en-US" dirty="0"/>
              <a:t> </a:t>
            </a:r>
            <a:r>
              <a:rPr lang="en-US" dirty="0" err="1"/>
              <a:t>līdzekļiem</a:t>
            </a:r>
            <a:r>
              <a:rPr lang="en-US" dirty="0"/>
              <a:t> </a:t>
            </a:r>
            <a:endParaRPr lang="en-US" dirty="0" smtClean="0"/>
          </a:p>
          <a:p>
            <a:r>
              <a:rPr lang="en-US" b="1" i="1" dirty="0" err="1"/>
              <a:t>Mūzikas</a:t>
            </a:r>
            <a:r>
              <a:rPr lang="en-US" b="1" i="1" dirty="0"/>
              <a:t> </a:t>
            </a:r>
            <a:r>
              <a:rPr lang="en-US" b="1" i="1" dirty="0" err="1"/>
              <a:t>terapija</a:t>
            </a:r>
            <a:r>
              <a:rPr lang="en-US" b="1" i="1" dirty="0"/>
              <a:t> </a:t>
            </a:r>
            <a:r>
              <a:rPr lang="en-US" dirty="0"/>
              <a:t>– </a:t>
            </a:r>
            <a:r>
              <a:rPr lang="en-US" dirty="0" err="1"/>
              <a:t>veicina</a:t>
            </a:r>
            <a:r>
              <a:rPr lang="en-US" dirty="0"/>
              <a:t> </a:t>
            </a:r>
            <a:r>
              <a:rPr lang="en-US" dirty="0" err="1"/>
              <a:t>neiroģenē</a:t>
            </a:r>
            <a:r>
              <a:rPr lang="en-US" dirty="0" err="1" smtClean="0"/>
              <a:t>zi</a:t>
            </a:r>
            <a:endParaRPr lang="en-US" dirty="0" smtClean="0"/>
          </a:p>
          <a:p>
            <a:r>
              <a:rPr lang="en-US" dirty="0" err="1" smtClean="0"/>
              <a:t>Fizioterapija</a:t>
            </a:r>
            <a:endParaRPr lang="en-US" dirty="0" smtClean="0"/>
          </a:p>
          <a:p>
            <a:r>
              <a:rPr lang="en-US" dirty="0" err="1" smtClean="0"/>
              <a:t>Dr</a:t>
            </a:r>
            <a:r>
              <a:rPr lang="lv-LV" dirty="0" err="1" smtClean="0"/>
              <a:t>āmas</a:t>
            </a:r>
            <a:r>
              <a:rPr lang="lv-LV" dirty="0" smtClean="0"/>
              <a:t> terapija</a:t>
            </a:r>
          </a:p>
          <a:p>
            <a:r>
              <a:rPr lang="lv-LV" dirty="0" err="1" smtClean="0"/>
              <a:t>Ergoterapija</a:t>
            </a:r>
            <a:endParaRPr lang="lv-LV" dirty="0" smtClean="0"/>
          </a:p>
          <a:p>
            <a:r>
              <a:rPr lang="lv-LV" dirty="0" smtClean="0"/>
              <a:t>Deju un kustību terapija</a:t>
            </a:r>
          </a:p>
          <a:p>
            <a:r>
              <a:rPr lang="lv-LV" dirty="0" smtClean="0"/>
              <a:t>Psihologs</a:t>
            </a:r>
            <a:r>
              <a:rPr lang="en-US" dirty="0"/>
              <a:t/>
            </a:r>
            <a:br>
              <a:rPr lang="en-US" dirty="0"/>
            </a:br>
            <a:endParaRPr lang="en-US" dirty="0" smtClean="0">
              <a:effectLst/>
            </a:endParaRPr>
          </a:p>
          <a:p>
            <a:endParaRPr lang="en-US" dirty="0">
              <a:effectLst/>
            </a:endParaRPr>
          </a:p>
        </p:txBody>
      </p:sp>
    </p:spTree>
    <p:extLst>
      <p:ext uri="{BB962C8B-B14F-4D97-AF65-F5344CB8AC3E}">
        <p14:creationId xmlns:p14="http://schemas.microsoft.com/office/powerpoint/2010/main" val="1014882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SB </a:t>
            </a:r>
            <a:r>
              <a:rPr lang="en-US" b="1" dirty="0" err="1"/>
              <a:t>Pakalpojumi</a:t>
            </a:r>
            <a:r>
              <a:rPr lang="en-US" b="1" dirty="0"/>
              <a:t> </a:t>
            </a:r>
            <a:r>
              <a:rPr lang="en-US" b="1" dirty="0" err="1"/>
              <a:t>personām</a:t>
            </a:r>
            <a:r>
              <a:rPr lang="en-US" b="1" dirty="0"/>
              <a:t> </a:t>
            </a:r>
            <a:r>
              <a:rPr lang="en-US" b="1" dirty="0" err="1"/>
              <a:t>ar</a:t>
            </a:r>
            <a:r>
              <a:rPr lang="en-US" b="1" dirty="0"/>
              <a:t> </a:t>
            </a:r>
            <a:r>
              <a:rPr lang="en-US" b="1" dirty="0" err="1"/>
              <a:t>psihiskiem</a:t>
            </a:r>
            <a:r>
              <a:rPr lang="en-US" b="1" dirty="0"/>
              <a:t> </a:t>
            </a:r>
            <a:r>
              <a:rPr lang="en-US" b="1" dirty="0" err="1"/>
              <a:t>traucējumiem</a:t>
            </a:r>
            <a:r>
              <a:rPr lang="en-US" b="1" dirty="0"/>
              <a:t> </a:t>
            </a:r>
            <a:r>
              <a:rPr lang="en-US" b="1" dirty="0" smtClean="0"/>
              <a:t>R</a:t>
            </a:r>
            <a:r>
              <a:rPr lang="lv-LV" b="1" dirty="0" err="1" smtClean="0"/>
              <a:t>īgā</a:t>
            </a:r>
            <a:r>
              <a:rPr lang="en-US" dirty="0" smtClean="0">
                <a:effectLst/>
              </a:rPr>
              <a:t/>
            </a:r>
            <a:br>
              <a:rPr lang="en-US" dirty="0" smtClean="0">
                <a:effectLst/>
              </a:rPr>
            </a:br>
            <a:endParaRPr lang="en-US" dirty="0"/>
          </a:p>
        </p:txBody>
      </p:sp>
      <p:sp>
        <p:nvSpPr>
          <p:cNvPr id="3" name="Content Placeholder 2"/>
          <p:cNvSpPr>
            <a:spLocks noGrp="1"/>
          </p:cNvSpPr>
          <p:nvPr>
            <p:ph idx="1"/>
          </p:nvPr>
        </p:nvSpPr>
        <p:spPr/>
        <p:txBody>
          <a:bodyPr>
            <a:normAutofit fontScale="62500" lnSpcReduction="20000"/>
          </a:bodyPr>
          <a:lstStyle/>
          <a:p>
            <a:r>
              <a:rPr lang="en-US" dirty="0" err="1"/>
              <a:t>Biedrība</a:t>
            </a:r>
            <a:r>
              <a:rPr lang="en-US" dirty="0"/>
              <a:t> "</a:t>
            </a:r>
            <a:r>
              <a:rPr lang="en-US" dirty="0" err="1"/>
              <a:t>Gaismas</a:t>
            </a:r>
            <a:r>
              <a:rPr lang="en-US" dirty="0"/>
              <a:t> stars" </a:t>
            </a:r>
            <a:r>
              <a:rPr lang="en-US" dirty="0" err="1"/>
              <a:t>Dienas</a:t>
            </a:r>
            <a:r>
              <a:rPr lang="en-US" dirty="0"/>
              <a:t> </a:t>
            </a:r>
            <a:r>
              <a:rPr lang="en-US" dirty="0" err="1"/>
              <a:t>aprūpes</a:t>
            </a:r>
            <a:r>
              <a:rPr lang="en-US" dirty="0"/>
              <a:t> </a:t>
            </a:r>
            <a:r>
              <a:rPr lang="en-US" dirty="0" err="1"/>
              <a:t>centrs</a:t>
            </a:r>
            <a:r>
              <a:rPr lang="en-US" dirty="0"/>
              <a:t> </a:t>
            </a:r>
            <a:r>
              <a:rPr lang="en-US" dirty="0" err="1"/>
              <a:t>personām</a:t>
            </a:r>
            <a:r>
              <a:rPr lang="en-US" dirty="0"/>
              <a:t> </a:t>
            </a:r>
            <a:r>
              <a:rPr lang="en-US" dirty="0" err="1"/>
              <a:t>ar</a:t>
            </a:r>
            <a:r>
              <a:rPr lang="en-US" dirty="0"/>
              <a:t> </a:t>
            </a:r>
            <a:r>
              <a:rPr lang="en-US" dirty="0" err="1"/>
              <a:t>garīga</a:t>
            </a:r>
            <a:r>
              <a:rPr lang="en-US" dirty="0"/>
              <a:t>̄ </a:t>
            </a:r>
            <a:r>
              <a:rPr lang="en-US" dirty="0" err="1"/>
              <a:t>rakstura</a:t>
            </a:r>
            <a:r>
              <a:rPr lang="en-US" dirty="0"/>
              <a:t> </a:t>
            </a:r>
            <a:r>
              <a:rPr lang="en-US" dirty="0" err="1"/>
              <a:t>traucējumiem</a:t>
            </a:r>
            <a:r>
              <a:rPr lang="en-US" dirty="0"/>
              <a:t> (</a:t>
            </a:r>
            <a:r>
              <a:rPr lang="en-US" dirty="0" err="1"/>
              <a:t>psihiskām</a:t>
            </a:r>
            <a:r>
              <a:rPr lang="en-US" dirty="0"/>
              <a:t> </a:t>
            </a:r>
            <a:r>
              <a:rPr lang="en-US" dirty="0" err="1"/>
              <a:t>saslimšanām</a:t>
            </a:r>
            <a:r>
              <a:rPr lang="en-US" dirty="0"/>
              <a:t>)"</a:t>
            </a:r>
            <a:r>
              <a:rPr lang="en-US" dirty="0" err="1"/>
              <a:t>Gaismas</a:t>
            </a:r>
            <a:r>
              <a:rPr lang="en-US" dirty="0"/>
              <a:t> stars", </a:t>
            </a:r>
            <a:r>
              <a:rPr lang="en-US" dirty="0" err="1"/>
              <a:t>Pērnavas</a:t>
            </a:r>
            <a:r>
              <a:rPr lang="en-US" dirty="0"/>
              <a:t> </a:t>
            </a:r>
            <a:r>
              <a:rPr lang="en-US" dirty="0" err="1"/>
              <a:t>iela</a:t>
            </a:r>
            <a:r>
              <a:rPr lang="en-US" dirty="0"/>
              <a:t> 62, </a:t>
            </a:r>
            <a:r>
              <a:rPr lang="en-US" dirty="0" err="1"/>
              <a:t>Rīga</a:t>
            </a:r>
            <a:r>
              <a:rPr lang="en-US" dirty="0"/>
              <a:t>, </a:t>
            </a:r>
            <a:r>
              <a:rPr lang="en-US" dirty="0" err="1"/>
              <a:t>Tālrunis</a:t>
            </a:r>
            <a:r>
              <a:rPr lang="en-US" dirty="0"/>
              <a:t>: +371 67272873, E- pasta </a:t>
            </a:r>
            <a:r>
              <a:rPr lang="en-US" dirty="0" err="1"/>
              <a:t>adrese</a:t>
            </a:r>
            <a:r>
              <a:rPr lang="en-US" dirty="0"/>
              <a:t>: </a:t>
            </a:r>
            <a:r>
              <a:rPr lang="en-US" dirty="0" err="1"/>
              <a:t>gaismasstars@inbox.lv</a:t>
            </a:r>
            <a:r>
              <a:rPr lang="en-US" dirty="0"/>
              <a:t>, WWW: http://</a:t>
            </a:r>
            <a:r>
              <a:rPr lang="en-US" dirty="0" err="1"/>
              <a:t>gaismasstars.lv</a:t>
            </a:r>
            <a:r>
              <a:rPr lang="en-US" dirty="0"/>
              <a:t>/lv/</a:t>
            </a:r>
            <a:r>
              <a:rPr lang="en-US" dirty="0" err="1"/>
              <a:t>pakalpojumi</a:t>
            </a:r>
            <a:r>
              <a:rPr lang="en-US" dirty="0"/>
              <a:t>/</a:t>
            </a:r>
            <a:r>
              <a:rPr lang="en-US" dirty="0" err="1"/>
              <a:t>dienas</a:t>
            </a:r>
            <a:r>
              <a:rPr lang="en-US" dirty="0"/>
              <a:t>- </a:t>
            </a:r>
            <a:r>
              <a:rPr lang="en-US" dirty="0" err="1"/>
              <a:t>aprupes-centrs</a:t>
            </a:r>
            <a:r>
              <a:rPr lang="en-US" dirty="0"/>
              <a:t> </a:t>
            </a:r>
          </a:p>
          <a:p>
            <a:r>
              <a:rPr lang="en-US" dirty="0" err="1"/>
              <a:t>Biedrības</a:t>
            </a:r>
            <a:r>
              <a:rPr lang="en-US" dirty="0"/>
              <a:t> "</a:t>
            </a:r>
            <a:r>
              <a:rPr lang="en-US" dirty="0" err="1"/>
              <a:t>Svēta</a:t>
            </a:r>
            <a:r>
              <a:rPr lang="en-US" dirty="0"/>
              <a:t>̄ </a:t>
            </a:r>
            <a:r>
              <a:rPr lang="en-US" dirty="0" err="1"/>
              <a:t>Jāņa</a:t>
            </a:r>
            <a:r>
              <a:rPr lang="en-US" dirty="0"/>
              <a:t> </a:t>
            </a:r>
            <a:r>
              <a:rPr lang="en-US" dirty="0" err="1"/>
              <a:t>Palīdzība</a:t>
            </a:r>
            <a:r>
              <a:rPr lang="en-US" dirty="0"/>
              <a:t>" </a:t>
            </a:r>
            <a:r>
              <a:rPr lang="en-US" dirty="0" err="1"/>
              <a:t>Dienas</a:t>
            </a:r>
            <a:r>
              <a:rPr lang="en-US" dirty="0"/>
              <a:t> </a:t>
            </a:r>
            <a:r>
              <a:rPr lang="en-US" dirty="0" err="1"/>
              <a:t>aprūpes</a:t>
            </a:r>
            <a:r>
              <a:rPr lang="en-US" dirty="0"/>
              <a:t> </a:t>
            </a:r>
            <a:r>
              <a:rPr lang="en-US" dirty="0" err="1"/>
              <a:t>centrs</a:t>
            </a:r>
            <a:r>
              <a:rPr lang="en-US" dirty="0"/>
              <a:t> </a:t>
            </a:r>
            <a:r>
              <a:rPr lang="en-US" dirty="0" err="1"/>
              <a:t>personām</a:t>
            </a:r>
            <a:r>
              <a:rPr lang="en-US" dirty="0"/>
              <a:t> </a:t>
            </a:r>
            <a:r>
              <a:rPr lang="en-US" dirty="0" err="1"/>
              <a:t>ar</a:t>
            </a:r>
            <a:r>
              <a:rPr lang="en-US" dirty="0"/>
              <a:t> </a:t>
            </a:r>
            <a:r>
              <a:rPr lang="en-US" dirty="0" err="1"/>
              <a:t>garīga</a:t>
            </a:r>
            <a:r>
              <a:rPr lang="en-US" dirty="0"/>
              <a:t>̄ </a:t>
            </a:r>
            <a:r>
              <a:rPr lang="en-US" dirty="0" err="1"/>
              <a:t>rakstura</a:t>
            </a:r>
            <a:r>
              <a:rPr lang="en-US" dirty="0"/>
              <a:t> </a:t>
            </a:r>
            <a:r>
              <a:rPr lang="en-US" dirty="0" err="1"/>
              <a:t>traucējumiem</a:t>
            </a:r>
            <a:r>
              <a:rPr lang="en-US" dirty="0"/>
              <a:t> (</a:t>
            </a:r>
            <a:r>
              <a:rPr lang="en-US" dirty="0" err="1"/>
              <a:t>psihiskām</a:t>
            </a:r>
            <a:r>
              <a:rPr lang="en-US" dirty="0"/>
              <a:t> </a:t>
            </a:r>
            <a:r>
              <a:rPr lang="en-US" dirty="0" err="1"/>
              <a:t>saslimšanām</a:t>
            </a:r>
            <a:r>
              <a:rPr lang="en-US" dirty="0"/>
              <a:t>) "</a:t>
            </a:r>
            <a:r>
              <a:rPr lang="en-US" dirty="0" err="1"/>
              <a:t>Saulessvece</a:t>
            </a:r>
            <a:r>
              <a:rPr lang="en-US" dirty="0"/>
              <a:t>", </a:t>
            </a:r>
            <a:r>
              <a:rPr lang="en-US" dirty="0" err="1"/>
              <a:t>Cēsu</a:t>
            </a:r>
            <a:r>
              <a:rPr lang="en-US" dirty="0"/>
              <a:t> </a:t>
            </a:r>
            <a:r>
              <a:rPr lang="en-US" dirty="0" err="1"/>
              <a:t>iela</a:t>
            </a:r>
            <a:r>
              <a:rPr lang="en-US" dirty="0"/>
              <a:t> 8, </a:t>
            </a:r>
            <a:r>
              <a:rPr lang="en-US" dirty="0" err="1"/>
              <a:t>Rīga</a:t>
            </a:r>
            <a:r>
              <a:rPr lang="en-US" dirty="0"/>
              <a:t>, </a:t>
            </a:r>
            <a:r>
              <a:rPr lang="en-US" dirty="0" err="1"/>
              <a:t>Tālrunis</a:t>
            </a:r>
            <a:r>
              <a:rPr lang="en-US" dirty="0"/>
              <a:t>: +371 67339190 / 26039913, E-pasta </a:t>
            </a:r>
            <a:r>
              <a:rPr lang="en-US" dirty="0" err="1"/>
              <a:t>adrese</a:t>
            </a:r>
            <a:r>
              <a:rPr lang="en-US" dirty="0"/>
              <a:t>: </a:t>
            </a:r>
            <a:r>
              <a:rPr lang="en-US" dirty="0" err="1"/>
              <a:t>svjp@apollo.lv</a:t>
            </a:r>
            <a:r>
              <a:rPr lang="en-US" dirty="0"/>
              <a:t>, WWW: http://</a:t>
            </a:r>
            <a:r>
              <a:rPr lang="en-US" dirty="0" err="1"/>
              <a:t>svjp.lv</a:t>
            </a:r>
            <a:r>
              <a:rPr lang="en-US" dirty="0"/>
              <a:t>/lv/info/</a:t>
            </a:r>
            <a:r>
              <a:rPr lang="en-US" dirty="0" err="1"/>
              <a:t>sociala-rehabilitacija-dac-saulessvece</a:t>
            </a:r>
            <a:r>
              <a:rPr lang="en-US" dirty="0"/>
              <a:t> </a:t>
            </a:r>
          </a:p>
          <a:p>
            <a:r>
              <a:rPr lang="en-US" dirty="0" err="1"/>
              <a:t>Specializētās</a:t>
            </a:r>
            <a:r>
              <a:rPr lang="en-US" dirty="0"/>
              <a:t> </a:t>
            </a:r>
            <a:r>
              <a:rPr lang="en-US" dirty="0" err="1"/>
              <a:t>darbnīcas</a:t>
            </a:r>
            <a:r>
              <a:rPr lang="en-US" dirty="0"/>
              <a:t> </a:t>
            </a:r>
            <a:r>
              <a:rPr lang="en-US" dirty="0" err="1"/>
              <a:t>Nodibinājums</a:t>
            </a:r>
            <a:r>
              <a:rPr lang="en-US" dirty="0"/>
              <a:t> '</a:t>
            </a:r>
            <a:r>
              <a:rPr lang="en-US" dirty="0" err="1"/>
              <a:t>Fonds</a:t>
            </a:r>
            <a:r>
              <a:rPr lang="en-US" dirty="0"/>
              <a:t> </a:t>
            </a:r>
            <a:r>
              <a:rPr lang="en-US" dirty="0" err="1"/>
              <a:t>Kopa</a:t>
            </a:r>
            <a:r>
              <a:rPr lang="en-US" dirty="0"/>
              <a:t>̄', </a:t>
            </a:r>
            <a:r>
              <a:rPr lang="en-US" dirty="0" err="1"/>
              <a:t>Slimnīcas</a:t>
            </a:r>
            <a:r>
              <a:rPr lang="en-US" dirty="0"/>
              <a:t> </a:t>
            </a:r>
            <a:r>
              <a:rPr lang="en-US" dirty="0" err="1"/>
              <a:t>iela</a:t>
            </a:r>
            <a:r>
              <a:rPr lang="en-US" dirty="0"/>
              <a:t>̄ 2, </a:t>
            </a:r>
            <a:r>
              <a:rPr lang="en-US" dirty="0" err="1"/>
              <a:t>Rīga</a:t>
            </a:r>
            <a:r>
              <a:rPr lang="en-US" dirty="0"/>
              <a:t>̄, </a:t>
            </a:r>
            <a:r>
              <a:rPr lang="en-US" dirty="0" err="1"/>
              <a:t>Tālrunis</a:t>
            </a:r>
            <a:r>
              <a:rPr lang="en-US" dirty="0"/>
              <a:t>: +371 26154081, E-pasta </a:t>
            </a:r>
            <a:r>
              <a:rPr lang="en-US" dirty="0" err="1"/>
              <a:t>adrese</a:t>
            </a:r>
            <a:r>
              <a:rPr lang="en-US" dirty="0"/>
              <a:t>: </a:t>
            </a:r>
            <a:r>
              <a:rPr lang="en-US" dirty="0" err="1"/>
              <a:t>tamara.vahlina@inbox.lv</a:t>
            </a:r>
            <a:r>
              <a:rPr lang="en-US" dirty="0"/>
              <a:t>, WWW: http://</a:t>
            </a:r>
            <a:r>
              <a:rPr lang="en-US" dirty="0" err="1"/>
              <a:t>www.ld.riga.lv</a:t>
            </a:r>
            <a:r>
              <a:rPr lang="en-US" dirty="0"/>
              <a:t>/lv/</a:t>
            </a:r>
            <a:r>
              <a:rPr lang="en-US" dirty="0" err="1"/>
              <a:t>socialie</a:t>
            </a:r>
            <a:r>
              <a:rPr lang="en-US" dirty="0"/>
              <a:t>- pakalpojumi-49/socialie-pakalpojumi-personam-ar-gariga-rakstura-traucejumiem.html </a:t>
            </a:r>
          </a:p>
          <a:p>
            <a:r>
              <a:rPr lang="en-US" dirty="0" err="1"/>
              <a:t>Specializētās</a:t>
            </a:r>
            <a:r>
              <a:rPr lang="en-US" dirty="0"/>
              <a:t> </a:t>
            </a:r>
            <a:r>
              <a:rPr lang="en-US" dirty="0" err="1"/>
              <a:t>darbnīcas</a:t>
            </a:r>
            <a:r>
              <a:rPr lang="en-US" dirty="0"/>
              <a:t> </a:t>
            </a:r>
            <a:r>
              <a:rPr lang="en-US" dirty="0" err="1"/>
              <a:t>Biedrība</a:t>
            </a:r>
            <a:r>
              <a:rPr lang="en-US" dirty="0"/>
              <a:t> "PINS", </a:t>
            </a:r>
            <a:r>
              <a:rPr lang="en-US" dirty="0" err="1"/>
              <a:t>Aptiekas</a:t>
            </a:r>
            <a:r>
              <a:rPr lang="en-US" dirty="0"/>
              <a:t> </a:t>
            </a:r>
            <a:r>
              <a:rPr lang="en-US" dirty="0" err="1"/>
              <a:t>iela</a:t>
            </a:r>
            <a:r>
              <a:rPr lang="en-US" dirty="0"/>
              <a:t> 1, k-5, </a:t>
            </a:r>
            <a:r>
              <a:rPr lang="en-US" dirty="0" err="1"/>
              <a:t>Rīga</a:t>
            </a:r>
            <a:r>
              <a:rPr lang="en-US" dirty="0"/>
              <a:t>̄, </a:t>
            </a:r>
            <a:r>
              <a:rPr lang="en-US" dirty="0" err="1"/>
              <a:t>Tālrunis</a:t>
            </a:r>
            <a:r>
              <a:rPr lang="en-US" dirty="0"/>
              <a:t>: +371 29227306, E- pasta </a:t>
            </a:r>
            <a:r>
              <a:rPr lang="en-US" dirty="0" err="1"/>
              <a:t>adrese</a:t>
            </a:r>
            <a:r>
              <a:rPr lang="en-US" dirty="0"/>
              <a:t>: </a:t>
            </a:r>
            <a:r>
              <a:rPr lang="en-US" dirty="0" err="1"/>
              <a:t>maltalat@parks.lv</a:t>
            </a:r>
            <a:r>
              <a:rPr lang="en-US" dirty="0"/>
              <a:t>, WWW: http://</a:t>
            </a:r>
            <a:r>
              <a:rPr lang="en-US" dirty="0" err="1"/>
              <a:t>www.ld.riga.lv</a:t>
            </a:r>
            <a:r>
              <a:rPr lang="en-US" dirty="0"/>
              <a:t>/lv/socialie-pakalpojumi-49/</a:t>
            </a:r>
            <a:r>
              <a:rPr lang="en-US" dirty="0" err="1"/>
              <a:t>socialie</a:t>
            </a:r>
            <a:r>
              <a:rPr lang="en-US" dirty="0"/>
              <a:t>- </a:t>
            </a:r>
            <a:r>
              <a:rPr lang="en-US" dirty="0" err="1"/>
              <a:t>pakalpojumi-personam-ar-gariga-rakstura-traucejumiem.html</a:t>
            </a:r>
            <a:r>
              <a:rPr lang="en-US" dirty="0"/>
              <a:t> </a:t>
            </a:r>
          </a:p>
          <a:p>
            <a:r>
              <a:rPr lang="en-US" dirty="0" err="1"/>
              <a:t>Grupu</a:t>
            </a:r>
            <a:r>
              <a:rPr lang="en-US" dirty="0"/>
              <a:t> </a:t>
            </a:r>
            <a:r>
              <a:rPr lang="en-US" dirty="0" err="1"/>
              <a:t>dzīvokļi</a:t>
            </a:r>
            <a:r>
              <a:rPr lang="en-US" dirty="0"/>
              <a:t> </a:t>
            </a:r>
            <a:r>
              <a:rPr lang="en-US" dirty="0" err="1"/>
              <a:t>Nodibinājums</a:t>
            </a:r>
            <a:r>
              <a:rPr lang="en-US" dirty="0"/>
              <a:t> "</a:t>
            </a:r>
            <a:r>
              <a:rPr lang="en-US" dirty="0" err="1"/>
              <a:t>Fonds</a:t>
            </a:r>
            <a:r>
              <a:rPr lang="en-US" dirty="0"/>
              <a:t> </a:t>
            </a:r>
            <a:r>
              <a:rPr lang="en-US" dirty="0" err="1"/>
              <a:t>Kopa</a:t>
            </a:r>
            <a:r>
              <a:rPr lang="en-US" dirty="0"/>
              <a:t>̄", </a:t>
            </a:r>
            <a:r>
              <a:rPr lang="en-US" dirty="0" err="1"/>
              <a:t>Slimnīcas</a:t>
            </a:r>
            <a:r>
              <a:rPr lang="en-US" dirty="0"/>
              <a:t> </a:t>
            </a:r>
            <a:r>
              <a:rPr lang="en-US" dirty="0" err="1"/>
              <a:t>iela</a:t>
            </a:r>
            <a:r>
              <a:rPr lang="en-US" dirty="0"/>
              <a:t>̄ 2, </a:t>
            </a:r>
            <a:r>
              <a:rPr lang="en-US" dirty="0" err="1"/>
              <a:t>Rīga</a:t>
            </a:r>
            <a:r>
              <a:rPr lang="en-US" dirty="0"/>
              <a:t>̄, </a:t>
            </a:r>
            <a:r>
              <a:rPr lang="en-US" dirty="0" err="1"/>
              <a:t>Tālrunis</a:t>
            </a:r>
            <a:r>
              <a:rPr lang="en-US" dirty="0"/>
              <a:t>: 371 26154081, E- pasta </a:t>
            </a:r>
            <a:r>
              <a:rPr lang="en-US" dirty="0" err="1"/>
              <a:t>adrese</a:t>
            </a:r>
            <a:r>
              <a:rPr lang="en-US" dirty="0"/>
              <a:t>: </a:t>
            </a:r>
            <a:r>
              <a:rPr lang="en-US" dirty="0" err="1"/>
              <a:t>tamara.vahlina@inbox</a:t>
            </a:r>
            <a:r>
              <a:rPr lang="en-US" dirty="0"/>
              <a:t>. </a:t>
            </a:r>
          </a:p>
          <a:p>
            <a:r>
              <a:rPr lang="en-US" dirty="0" err="1"/>
              <a:t>Grupu</a:t>
            </a:r>
            <a:r>
              <a:rPr lang="en-US" dirty="0"/>
              <a:t> </a:t>
            </a:r>
            <a:r>
              <a:rPr lang="en-US" dirty="0" err="1"/>
              <a:t>māja</a:t>
            </a:r>
            <a:r>
              <a:rPr lang="en-US" dirty="0"/>
              <a:t> (</a:t>
            </a:r>
            <a:r>
              <a:rPr lang="en-US" dirty="0" err="1"/>
              <a:t>dzīvoklis</a:t>
            </a:r>
            <a:r>
              <a:rPr lang="en-US" dirty="0"/>
              <a:t>) </a:t>
            </a:r>
            <a:r>
              <a:rPr lang="en-US" dirty="0" err="1"/>
              <a:t>personām</a:t>
            </a:r>
            <a:r>
              <a:rPr lang="en-US" dirty="0"/>
              <a:t> </a:t>
            </a:r>
            <a:r>
              <a:rPr lang="en-US" dirty="0" err="1"/>
              <a:t>ar</a:t>
            </a:r>
            <a:r>
              <a:rPr lang="en-US" dirty="0"/>
              <a:t> </a:t>
            </a:r>
            <a:r>
              <a:rPr lang="en-US" dirty="0" err="1"/>
              <a:t>garīga</a:t>
            </a:r>
            <a:r>
              <a:rPr lang="en-US" dirty="0"/>
              <a:t>̄ </a:t>
            </a:r>
            <a:r>
              <a:rPr lang="en-US" dirty="0" err="1"/>
              <a:t>rakstura</a:t>
            </a:r>
            <a:r>
              <a:rPr lang="en-US" dirty="0"/>
              <a:t> </a:t>
            </a:r>
            <a:r>
              <a:rPr lang="en-US" dirty="0" err="1"/>
              <a:t>traucējumiem</a:t>
            </a:r>
            <a:r>
              <a:rPr lang="en-US" dirty="0"/>
              <a:t> (</a:t>
            </a:r>
            <a:r>
              <a:rPr lang="en-US" dirty="0" err="1"/>
              <a:t>psihiskām</a:t>
            </a:r>
            <a:r>
              <a:rPr lang="en-US" dirty="0"/>
              <a:t> </a:t>
            </a:r>
            <a:r>
              <a:rPr lang="en-US" dirty="0" err="1"/>
              <a:t>saslimšanām</a:t>
            </a:r>
            <a:r>
              <a:rPr lang="en-US" dirty="0"/>
              <a:t>) </a:t>
            </a:r>
            <a:r>
              <a:rPr lang="en-US" dirty="0" err="1"/>
              <a:t>Biedrība</a:t>
            </a:r>
            <a:r>
              <a:rPr lang="en-US" dirty="0"/>
              <a:t> "</a:t>
            </a:r>
            <a:r>
              <a:rPr lang="en-US" dirty="0" err="1"/>
              <a:t>Latvijas</a:t>
            </a:r>
            <a:r>
              <a:rPr lang="en-US" dirty="0"/>
              <a:t> </a:t>
            </a:r>
            <a:r>
              <a:rPr lang="en-US" dirty="0" err="1"/>
              <a:t>Kustība</a:t>
            </a:r>
            <a:r>
              <a:rPr lang="en-US" dirty="0"/>
              <a:t> par </a:t>
            </a:r>
            <a:r>
              <a:rPr lang="en-US" dirty="0" err="1"/>
              <a:t>neatkarīgu</a:t>
            </a:r>
            <a:r>
              <a:rPr lang="en-US" dirty="0"/>
              <a:t> </a:t>
            </a:r>
            <a:r>
              <a:rPr lang="en-US" dirty="0" err="1"/>
              <a:t>dzīvi</a:t>
            </a:r>
            <a:r>
              <a:rPr lang="en-US" dirty="0"/>
              <a:t>: http://</a:t>
            </a:r>
            <a:r>
              <a:rPr lang="en-US" dirty="0" err="1"/>
              <a:t>www.lkndz.lv</a:t>
            </a:r>
            <a:r>
              <a:rPr lang="en-US" dirty="0"/>
              <a:t>/lv/ </a:t>
            </a:r>
            <a:r>
              <a:rPr lang="en-US" dirty="0" smtClean="0"/>
              <a:t> </a:t>
            </a:r>
            <a:r>
              <a:rPr lang="en-US" dirty="0" err="1" smtClean="0"/>
              <a:t>Imantas</a:t>
            </a:r>
            <a:r>
              <a:rPr lang="en-US" dirty="0" smtClean="0"/>
              <a:t> </a:t>
            </a:r>
            <a:r>
              <a:rPr lang="en-US" dirty="0"/>
              <a:t>8. </a:t>
            </a:r>
            <a:r>
              <a:rPr lang="en-US" dirty="0" err="1"/>
              <a:t>līnija</a:t>
            </a:r>
            <a:r>
              <a:rPr lang="en-US" dirty="0"/>
              <a:t> 1, k-3 </a:t>
            </a:r>
          </a:p>
        </p:txBody>
      </p:sp>
    </p:spTree>
    <p:extLst>
      <p:ext uri="{BB962C8B-B14F-4D97-AF65-F5344CB8AC3E}">
        <p14:creationId xmlns:p14="http://schemas.microsoft.com/office/powerpoint/2010/main" val="10338656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Biedr</a:t>
            </a:r>
            <a:r>
              <a:rPr lang="lv-LV" dirty="0" err="1" smtClean="0"/>
              <a:t>ība</a:t>
            </a:r>
            <a:r>
              <a:rPr lang="lv-LV" dirty="0" smtClean="0"/>
              <a:t> “Rīgas Pilsētas Rūpju bērns”</a:t>
            </a:r>
            <a:endParaRPr lang="en-US" dirty="0"/>
          </a:p>
        </p:txBody>
      </p:sp>
      <p:pic>
        <p:nvPicPr>
          <p:cNvPr id="3" name="Picture 2"/>
          <p:cNvPicPr>
            <a:picLocks noChangeAspect="1"/>
          </p:cNvPicPr>
          <p:nvPr/>
        </p:nvPicPr>
        <p:blipFill>
          <a:blip r:embed="rId3"/>
          <a:stretch>
            <a:fillRect/>
          </a:stretch>
        </p:blipFill>
        <p:spPr>
          <a:xfrm>
            <a:off x="10482892" y="365125"/>
            <a:ext cx="1709108" cy="1709108"/>
          </a:xfrm>
          <a:prstGeom prst="rect">
            <a:avLst/>
          </a:prstGeom>
        </p:spPr>
      </p:pic>
      <p:pic>
        <p:nvPicPr>
          <p:cNvPr id="4" name="Picture 3"/>
          <p:cNvPicPr>
            <a:picLocks noChangeAspect="1"/>
          </p:cNvPicPr>
          <p:nvPr/>
        </p:nvPicPr>
        <p:blipFill>
          <a:blip r:embed="rId4"/>
          <a:stretch>
            <a:fillRect/>
          </a:stretch>
        </p:blipFill>
        <p:spPr>
          <a:xfrm>
            <a:off x="838200" y="2074233"/>
            <a:ext cx="5065145" cy="3800052"/>
          </a:xfrm>
          <a:prstGeom prst="rect">
            <a:avLst/>
          </a:prstGeom>
        </p:spPr>
      </p:pic>
      <p:sp>
        <p:nvSpPr>
          <p:cNvPr id="5" name="Footer Placeholder 4"/>
          <p:cNvSpPr>
            <a:spLocks noGrp="1"/>
          </p:cNvSpPr>
          <p:nvPr>
            <p:ph type="ftr" sz="quarter" idx="11"/>
          </p:nvPr>
        </p:nvSpPr>
        <p:spPr/>
        <p:txBody>
          <a:bodyPr/>
          <a:lstStyle/>
          <a:p>
            <a:r>
              <a:rPr lang="en-US" dirty="0" err="1" smtClean="0">
                <a:solidFill>
                  <a:schemeClr val="tx1"/>
                </a:solidFill>
              </a:rPr>
              <a:t>Foto</a:t>
            </a:r>
            <a:r>
              <a:rPr lang="en-US" dirty="0" smtClean="0">
                <a:solidFill>
                  <a:schemeClr val="tx1"/>
                </a:solidFill>
              </a:rPr>
              <a:t>: https://</a:t>
            </a:r>
            <a:r>
              <a:rPr lang="en-US" dirty="0" err="1" smtClean="0">
                <a:solidFill>
                  <a:schemeClr val="tx1"/>
                </a:solidFill>
              </a:rPr>
              <a:t>www.lsm.lv</a:t>
            </a:r>
            <a:r>
              <a:rPr lang="en-US" dirty="0" smtClean="0">
                <a:solidFill>
                  <a:schemeClr val="tx1"/>
                </a:solidFill>
              </a:rPr>
              <a:t>/</a:t>
            </a:r>
            <a:r>
              <a:rPr lang="en-US" dirty="0" err="1" smtClean="0">
                <a:solidFill>
                  <a:schemeClr val="tx1"/>
                </a:solidFill>
              </a:rPr>
              <a:t>raksts</a:t>
            </a:r>
            <a:r>
              <a:rPr lang="en-US" dirty="0" smtClean="0">
                <a:solidFill>
                  <a:schemeClr val="tx1"/>
                </a:solidFill>
              </a:rPr>
              <a:t>/</a:t>
            </a:r>
            <a:r>
              <a:rPr lang="en-US" dirty="0" err="1" smtClean="0">
                <a:solidFill>
                  <a:schemeClr val="tx1"/>
                </a:solidFill>
              </a:rPr>
              <a:t>zinas</a:t>
            </a:r>
            <a:r>
              <a:rPr lang="en-US" dirty="0" smtClean="0">
                <a:solidFill>
                  <a:schemeClr val="tx1"/>
                </a:solidFill>
              </a:rPr>
              <a:t>/</a:t>
            </a:r>
            <a:r>
              <a:rPr lang="en-US" dirty="0" err="1" smtClean="0">
                <a:solidFill>
                  <a:schemeClr val="tx1"/>
                </a:solidFill>
              </a:rPr>
              <a:t>latvija</a:t>
            </a:r>
            <a:r>
              <a:rPr lang="en-US" dirty="0" smtClean="0">
                <a:solidFill>
                  <a:schemeClr val="tx1"/>
                </a:solidFill>
              </a:rPr>
              <a:t>/rupju-berna-kafejnica-stradajosie-priecajas-macities.a322567/</a:t>
            </a:r>
            <a:endParaRPr lang="en-US" dirty="0">
              <a:solidFill>
                <a:schemeClr val="tx1"/>
              </a:solidFill>
            </a:endParaRPr>
          </a:p>
        </p:txBody>
      </p:sp>
      <p:sp>
        <p:nvSpPr>
          <p:cNvPr id="6" name="Slide Number Placeholder 5"/>
          <p:cNvSpPr>
            <a:spLocks noGrp="1"/>
          </p:cNvSpPr>
          <p:nvPr>
            <p:ph type="sldNum" sz="quarter" idx="12"/>
          </p:nvPr>
        </p:nvSpPr>
        <p:spPr/>
        <p:txBody>
          <a:bodyPr/>
          <a:lstStyle/>
          <a:p>
            <a:fld id="{038A640C-7B5D-2646-A03F-354AE37AB611}" type="slidenum">
              <a:rPr lang="en-US" smtClean="0"/>
              <a:t>87</a:t>
            </a:fld>
            <a:endParaRPr lang="en-US"/>
          </a:p>
        </p:txBody>
      </p:sp>
    </p:spTree>
    <p:extLst>
      <p:ext uri="{BB962C8B-B14F-4D97-AF65-F5344CB8AC3E}">
        <p14:creationId xmlns:p14="http://schemas.microsoft.com/office/powerpoint/2010/main" val="17247874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Narkolo</a:t>
            </a:r>
            <a:r>
              <a:rPr lang="lv-LV" dirty="0" err="1" smtClean="0"/>
              <a:t>ģiskā</a:t>
            </a:r>
            <a:r>
              <a:rPr lang="lv-LV" dirty="0" smtClean="0"/>
              <a:t> palīdzība (1)</a:t>
            </a:r>
            <a:endParaRPr lang="en-US" dirty="0"/>
          </a:p>
        </p:txBody>
      </p:sp>
      <p:sp>
        <p:nvSpPr>
          <p:cNvPr id="3" name="Content Placeholder 2"/>
          <p:cNvSpPr>
            <a:spLocks noGrp="1"/>
          </p:cNvSpPr>
          <p:nvPr>
            <p:ph idx="1"/>
          </p:nvPr>
        </p:nvSpPr>
        <p:spPr/>
        <p:txBody>
          <a:bodyPr/>
          <a:lstStyle/>
          <a:p>
            <a:pPr marL="0" indent="0">
              <a:buNone/>
            </a:pPr>
            <a:r>
              <a:rPr lang="en-US" dirty="0" err="1" smtClean="0"/>
              <a:t>Ambulatoraja</a:t>
            </a:r>
            <a:r>
              <a:rPr lang="en-US" dirty="0"/>
              <a:t>̄ </a:t>
            </a:r>
            <a:r>
              <a:rPr lang="en-US" dirty="0" err="1"/>
              <a:t>veselības</a:t>
            </a:r>
            <a:r>
              <a:rPr lang="en-US" dirty="0"/>
              <a:t> </a:t>
            </a:r>
            <a:r>
              <a:rPr lang="en-US" dirty="0" err="1"/>
              <a:t>aprūpe</a:t>
            </a:r>
            <a:r>
              <a:rPr lang="en-US" dirty="0"/>
              <a:t>̄ </a:t>
            </a:r>
            <a:r>
              <a:rPr lang="en-US" dirty="0" err="1"/>
              <a:t>strādājošs</a:t>
            </a:r>
            <a:r>
              <a:rPr lang="en-US" dirty="0"/>
              <a:t> </a:t>
            </a:r>
            <a:r>
              <a:rPr lang="en-US" dirty="0" err="1"/>
              <a:t>narkologs</a:t>
            </a:r>
            <a:r>
              <a:rPr lang="en-US" dirty="0"/>
              <a:t> </a:t>
            </a:r>
            <a:r>
              <a:rPr lang="en-US" dirty="0" err="1"/>
              <a:t>ir</a:t>
            </a:r>
            <a:r>
              <a:rPr lang="en-US" dirty="0"/>
              <a:t> </a:t>
            </a:r>
            <a:r>
              <a:rPr lang="en-US" dirty="0" err="1"/>
              <a:t>tiešas</a:t>
            </a:r>
            <a:r>
              <a:rPr lang="en-US" dirty="0"/>
              <a:t> </a:t>
            </a:r>
            <a:r>
              <a:rPr lang="en-US" dirty="0" err="1"/>
              <a:t>pieejamības</a:t>
            </a:r>
            <a:r>
              <a:rPr lang="en-US" dirty="0"/>
              <a:t> </a:t>
            </a:r>
            <a:r>
              <a:rPr lang="en-US" dirty="0" err="1"/>
              <a:t>speciā</a:t>
            </a:r>
            <a:r>
              <a:rPr lang="en-US" dirty="0" err="1" smtClean="0"/>
              <a:t>lists</a:t>
            </a:r>
            <a:r>
              <a:rPr lang="en-US" dirty="0" smtClean="0"/>
              <a:t> </a:t>
            </a:r>
            <a:endParaRPr lang="en-US" dirty="0"/>
          </a:p>
          <a:p>
            <a:r>
              <a:rPr lang="en-US" dirty="0" smtClean="0"/>
              <a:t> </a:t>
            </a:r>
            <a:r>
              <a:rPr lang="en-US" dirty="0" err="1"/>
              <a:t>veic</a:t>
            </a:r>
            <a:r>
              <a:rPr lang="en-US" dirty="0"/>
              <a:t> </a:t>
            </a:r>
            <a:r>
              <a:rPr lang="en-US" dirty="0" err="1"/>
              <a:t>alkohola</a:t>
            </a:r>
            <a:r>
              <a:rPr lang="en-US" dirty="0"/>
              <a:t>, </a:t>
            </a:r>
            <a:r>
              <a:rPr lang="en-US" dirty="0" err="1"/>
              <a:t>narkotisko</a:t>
            </a:r>
            <a:r>
              <a:rPr lang="en-US" dirty="0"/>
              <a:t> </a:t>
            </a:r>
            <a:r>
              <a:rPr lang="en-US" dirty="0" err="1"/>
              <a:t>vai</a:t>
            </a:r>
            <a:r>
              <a:rPr lang="en-US" dirty="0"/>
              <a:t> </a:t>
            </a:r>
            <a:r>
              <a:rPr lang="en-US" dirty="0" err="1"/>
              <a:t>psihotropo</a:t>
            </a:r>
            <a:r>
              <a:rPr lang="en-US" dirty="0"/>
              <a:t> </a:t>
            </a:r>
            <a:r>
              <a:rPr lang="en-US" dirty="0" err="1"/>
              <a:t>vielu</a:t>
            </a:r>
            <a:r>
              <a:rPr lang="en-US" dirty="0"/>
              <a:t> </a:t>
            </a:r>
            <a:r>
              <a:rPr lang="en-US" dirty="0" err="1"/>
              <a:t>atkarības</a:t>
            </a:r>
            <a:r>
              <a:rPr lang="en-US" dirty="0"/>
              <a:t> </a:t>
            </a:r>
            <a:r>
              <a:rPr lang="en-US" dirty="0" err="1"/>
              <a:t>slimību</a:t>
            </a:r>
            <a:r>
              <a:rPr lang="en-US" dirty="0"/>
              <a:t> </a:t>
            </a:r>
            <a:r>
              <a:rPr lang="en-US" dirty="0" err="1"/>
              <a:t>diagnostiku</a:t>
            </a:r>
            <a:r>
              <a:rPr lang="en-US" dirty="0"/>
              <a:t>, </a:t>
            </a:r>
            <a:endParaRPr lang="en-US" dirty="0" smtClean="0"/>
          </a:p>
          <a:p>
            <a:r>
              <a:rPr lang="en-US" dirty="0" err="1" smtClean="0"/>
              <a:t>izstra</a:t>
            </a:r>
            <a:r>
              <a:rPr lang="en-US" dirty="0" err="1"/>
              <a:t>̄da</a:t>
            </a:r>
            <a:r>
              <a:rPr lang="en-US" dirty="0"/>
              <a:t>̄ </a:t>
            </a:r>
            <a:r>
              <a:rPr lang="en-US" dirty="0" err="1"/>
              <a:t>ārstēšanas</a:t>
            </a:r>
            <a:r>
              <a:rPr lang="en-US" dirty="0"/>
              <a:t> </a:t>
            </a:r>
            <a:r>
              <a:rPr lang="en-US" dirty="0" err="1"/>
              <a:t>plānu</a:t>
            </a:r>
            <a:r>
              <a:rPr lang="en-US" dirty="0"/>
              <a:t>, </a:t>
            </a:r>
            <a:endParaRPr lang="en-US" dirty="0" smtClean="0"/>
          </a:p>
          <a:p>
            <a:r>
              <a:rPr lang="en-US" dirty="0" err="1" smtClean="0"/>
              <a:t>izve</a:t>
            </a:r>
            <a:r>
              <a:rPr lang="en-US" dirty="0" err="1"/>
              <a:t>̄lās</a:t>
            </a:r>
            <a:r>
              <a:rPr lang="en-US" dirty="0"/>
              <a:t> </a:t>
            </a:r>
            <a:r>
              <a:rPr lang="en-US" dirty="0" err="1"/>
              <a:t>tālākās</a:t>
            </a:r>
            <a:r>
              <a:rPr lang="en-US" dirty="0"/>
              <a:t> </a:t>
            </a:r>
            <a:r>
              <a:rPr lang="en-US" dirty="0" err="1"/>
              <a:t>ārstēšanas</a:t>
            </a:r>
            <a:r>
              <a:rPr lang="en-US" dirty="0"/>
              <a:t> </a:t>
            </a:r>
            <a:r>
              <a:rPr lang="en-US" dirty="0" err="1"/>
              <a:t>metodes</a:t>
            </a:r>
            <a:r>
              <a:rPr lang="en-US" dirty="0"/>
              <a:t>, </a:t>
            </a:r>
            <a:endParaRPr lang="en-US" dirty="0" smtClean="0"/>
          </a:p>
          <a:p>
            <a:r>
              <a:rPr lang="en-US" dirty="0" err="1" smtClean="0"/>
              <a:t>nodros</a:t>
            </a:r>
            <a:r>
              <a:rPr lang="en-US" dirty="0" err="1"/>
              <a:t>̌ina</a:t>
            </a:r>
            <a:r>
              <a:rPr lang="en-US" dirty="0"/>
              <a:t> </a:t>
            </a:r>
            <a:r>
              <a:rPr lang="en-US" dirty="0" err="1"/>
              <a:t>ārstēšanu</a:t>
            </a:r>
            <a:r>
              <a:rPr lang="en-US" dirty="0"/>
              <a:t>, </a:t>
            </a:r>
            <a:r>
              <a:rPr lang="en-US" dirty="0" err="1"/>
              <a:t>kas</a:t>
            </a:r>
            <a:r>
              <a:rPr lang="en-US" dirty="0"/>
              <a:t> </a:t>
            </a:r>
            <a:r>
              <a:rPr lang="en-US" dirty="0" err="1"/>
              <a:t>samazina</a:t>
            </a:r>
            <a:r>
              <a:rPr lang="en-US" dirty="0"/>
              <a:t> </a:t>
            </a:r>
            <a:r>
              <a:rPr lang="en-US" dirty="0" err="1"/>
              <a:t>atkarības</a:t>
            </a:r>
            <a:r>
              <a:rPr lang="en-US" dirty="0"/>
              <a:t> </a:t>
            </a:r>
            <a:r>
              <a:rPr lang="en-US" dirty="0" err="1"/>
              <a:t>slimību</a:t>
            </a:r>
            <a:r>
              <a:rPr lang="en-US" dirty="0"/>
              <a:t> </a:t>
            </a:r>
            <a:r>
              <a:rPr lang="en-US" dirty="0" err="1"/>
              <a:t>recidīvu</a:t>
            </a:r>
            <a:r>
              <a:rPr lang="en-US" dirty="0"/>
              <a:t> </a:t>
            </a:r>
            <a:r>
              <a:rPr lang="en-US" dirty="0" err="1"/>
              <a:t>riskus</a:t>
            </a:r>
            <a:r>
              <a:rPr lang="en-US" dirty="0" smtClean="0"/>
              <a:t>.</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sz="1800" dirty="0" smtClean="0">
                <a:solidFill>
                  <a:schemeClr val="tx1"/>
                </a:solidFill>
              </a:rPr>
              <a:t>A. </a:t>
            </a:r>
            <a:r>
              <a:rPr lang="en-US" sz="1800" dirty="0" err="1" smtClean="0">
                <a:solidFill>
                  <a:schemeClr val="tx1"/>
                </a:solidFill>
              </a:rPr>
              <a:t>Stirna</a:t>
            </a:r>
            <a:r>
              <a:rPr lang="en-US" sz="1800" dirty="0" smtClean="0">
                <a:solidFill>
                  <a:schemeClr val="tx1"/>
                </a:solidFill>
              </a:rPr>
              <a:t> LPA </a:t>
            </a:r>
            <a:r>
              <a:rPr lang="en-US" sz="1800" dirty="0" err="1" smtClean="0">
                <a:solidFill>
                  <a:schemeClr val="tx1"/>
                </a:solidFill>
              </a:rPr>
              <a:t>Alkohola</a:t>
            </a:r>
            <a:r>
              <a:rPr lang="en-US" sz="1800" dirty="0" smtClean="0">
                <a:solidFill>
                  <a:schemeClr val="tx1"/>
                </a:solidFill>
              </a:rPr>
              <a:t> </a:t>
            </a:r>
            <a:r>
              <a:rPr lang="en-US" sz="1800" dirty="0" err="1" smtClean="0">
                <a:solidFill>
                  <a:schemeClr val="tx1"/>
                </a:solidFill>
              </a:rPr>
              <a:t>algoritmi</a:t>
            </a:r>
            <a:r>
              <a:rPr lang="en-US" sz="1800" dirty="0" smtClean="0">
                <a:solidFill>
                  <a:schemeClr val="tx1"/>
                </a:solidFill>
              </a:rPr>
              <a:t> 2019</a:t>
            </a:r>
            <a:endParaRPr lang="en-US" sz="1800" dirty="0">
              <a:solidFill>
                <a:schemeClr val="tx1"/>
              </a:solidFill>
            </a:endParaRPr>
          </a:p>
        </p:txBody>
      </p:sp>
      <p:sp>
        <p:nvSpPr>
          <p:cNvPr id="5" name="Slide Number Placeholder 4"/>
          <p:cNvSpPr>
            <a:spLocks noGrp="1"/>
          </p:cNvSpPr>
          <p:nvPr>
            <p:ph type="sldNum" sz="quarter" idx="12"/>
          </p:nvPr>
        </p:nvSpPr>
        <p:spPr/>
        <p:txBody>
          <a:bodyPr/>
          <a:lstStyle/>
          <a:p>
            <a:fld id="{038A640C-7B5D-2646-A03F-354AE37AB611}" type="slidenum">
              <a:rPr lang="en-US" smtClean="0"/>
              <a:t>88</a:t>
            </a:fld>
            <a:endParaRPr lang="en-US"/>
          </a:p>
        </p:txBody>
      </p:sp>
    </p:spTree>
    <p:extLst>
      <p:ext uri="{BB962C8B-B14F-4D97-AF65-F5344CB8AC3E}">
        <p14:creationId xmlns:p14="http://schemas.microsoft.com/office/powerpoint/2010/main" val="7004672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Atkarība </a:t>
            </a:r>
            <a:r>
              <a:rPr lang="en-US" dirty="0" err="1" smtClean="0"/>
              <a:t>ir</a:t>
            </a:r>
            <a:r>
              <a:rPr lang="en-US" dirty="0" smtClean="0"/>
              <a:t> </a:t>
            </a:r>
            <a:r>
              <a:rPr lang="en-US" dirty="0" err="1" smtClean="0"/>
              <a:t>slimība</a:t>
            </a:r>
            <a:r>
              <a:rPr lang="en-US" dirty="0" smtClean="0"/>
              <a:t>, </a:t>
            </a:r>
            <a:r>
              <a:rPr lang="en-US" dirty="0" err="1" smtClean="0"/>
              <a:t>kas</a:t>
            </a:r>
            <a:r>
              <a:rPr lang="en-US" dirty="0" smtClean="0"/>
              <a:t> </a:t>
            </a:r>
            <a:r>
              <a:rPr lang="en-US" dirty="0" err="1" smtClean="0"/>
              <a:t>ietekme</a:t>
            </a:r>
            <a:r>
              <a:rPr lang="en-US" dirty="0" smtClean="0"/>
              <a:t>̄ </a:t>
            </a:r>
            <a:r>
              <a:rPr lang="en-US" dirty="0" err="1" smtClean="0"/>
              <a:t>klienta</a:t>
            </a:r>
            <a:r>
              <a:rPr lang="en-US" dirty="0" smtClean="0"/>
              <a:t> </a:t>
            </a:r>
            <a:r>
              <a:rPr lang="en-US" dirty="0" err="1" smtClean="0"/>
              <a:t>fizisko</a:t>
            </a:r>
            <a:r>
              <a:rPr lang="en-US" dirty="0" smtClean="0"/>
              <a:t>, </a:t>
            </a:r>
            <a:r>
              <a:rPr lang="en-US" dirty="0" err="1" smtClean="0"/>
              <a:t>psihisko</a:t>
            </a:r>
            <a:r>
              <a:rPr lang="en-US" dirty="0" smtClean="0"/>
              <a:t> un </a:t>
            </a:r>
            <a:r>
              <a:rPr lang="en-US" dirty="0" err="1" smtClean="0"/>
              <a:t>sociālo</a:t>
            </a:r>
            <a:r>
              <a:rPr lang="en-US" dirty="0" smtClean="0"/>
              <a:t> </a:t>
            </a:r>
            <a:r>
              <a:rPr lang="en-US" dirty="0" err="1" smtClean="0"/>
              <a:t>veselību</a:t>
            </a:r>
            <a:r>
              <a:rPr lang="en-US" dirty="0" smtClean="0"/>
              <a:t> – </a:t>
            </a:r>
            <a:r>
              <a:rPr lang="en-US" dirty="0" err="1" smtClean="0"/>
              <a:t>personību</a:t>
            </a:r>
            <a:r>
              <a:rPr lang="en-US" dirty="0" smtClean="0"/>
              <a:t> </a:t>
            </a:r>
            <a:r>
              <a:rPr lang="en-US" dirty="0" err="1" smtClean="0"/>
              <a:t>kopuma</a:t>
            </a:r>
            <a:r>
              <a:rPr lang="en-US" dirty="0" smtClean="0"/>
              <a:t>̄: </a:t>
            </a:r>
          </a:p>
        </p:txBody>
      </p:sp>
      <p:sp>
        <p:nvSpPr>
          <p:cNvPr id="3" name="Content Placeholder 2"/>
          <p:cNvSpPr>
            <a:spLocks noGrp="1"/>
          </p:cNvSpPr>
          <p:nvPr>
            <p:ph idx="1"/>
          </p:nvPr>
        </p:nvSpPr>
        <p:spPr>
          <a:xfrm>
            <a:off x="976222" y="2394969"/>
            <a:ext cx="9996577" cy="3005167"/>
          </a:xfrm>
        </p:spPr>
        <p:txBody>
          <a:bodyPr/>
          <a:lstStyle/>
          <a:p>
            <a:r>
              <a:rPr lang="en-US" sz="3200" dirty="0" smtClean="0"/>
              <a:t>1</a:t>
            </a:r>
            <a:r>
              <a:rPr lang="en-US" sz="3200" dirty="0"/>
              <a:t>)   </a:t>
            </a:r>
            <a:r>
              <a:rPr lang="en-US" sz="3200" dirty="0" err="1" smtClean="0"/>
              <a:t>Fizisko</a:t>
            </a:r>
            <a:r>
              <a:rPr lang="en-US" sz="3200" dirty="0" smtClean="0"/>
              <a:t> </a:t>
            </a:r>
            <a:r>
              <a:rPr lang="en-US" sz="3200" dirty="0"/>
              <a:t>(</a:t>
            </a:r>
            <a:r>
              <a:rPr lang="en-US" sz="3200" dirty="0" err="1"/>
              <a:t>somatoneiroloģiskais</a:t>
            </a:r>
            <a:r>
              <a:rPr lang="en-US" sz="3200" dirty="0"/>
              <a:t> </a:t>
            </a:r>
            <a:r>
              <a:rPr lang="en-US" sz="3200" dirty="0" err="1"/>
              <a:t>stāvoklis</a:t>
            </a:r>
            <a:r>
              <a:rPr lang="en-US" sz="3200" dirty="0"/>
              <a:t>); </a:t>
            </a:r>
            <a:endParaRPr lang="en-US" sz="3200" dirty="0" smtClean="0">
              <a:effectLst/>
            </a:endParaRPr>
          </a:p>
          <a:p>
            <a:r>
              <a:rPr lang="en-US" sz="3200" dirty="0"/>
              <a:t>2)  </a:t>
            </a:r>
            <a:r>
              <a:rPr lang="en-US" sz="3200" dirty="0" err="1"/>
              <a:t>psiholoģisko</a:t>
            </a:r>
            <a:r>
              <a:rPr lang="en-US" sz="3200" dirty="0"/>
              <a:t> (</a:t>
            </a:r>
            <a:r>
              <a:rPr lang="en-US" sz="3200" dirty="0" err="1"/>
              <a:t>personība</a:t>
            </a:r>
            <a:r>
              <a:rPr lang="en-US" sz="3200" dirty="0"/>
              <a:t>, </a:t>
            </a:r>
            <a:r>
              <a:rPr lang="en-US" sz="3200" dirty="0" err="1"/>
              <a:t>raksturs</a:t>
            </a:r>
            <a:r>
              <a:rPr lang="en-US" sz="3200" dirty="0"/>
              <a:t> un </a:t>
            </a:r>
            <a:r>
              <a:rPr lang="en-US" sz="3200" dirty="0" err="1"/>
              <a:t>uzvedība</a:t>
            </a:r>
            <a:r>
              <a:rPr lang="en-US" sz="3200" dirty="0"/>
              <a:t>); </a:t>
            </a:r>
            <a:endParaRPr lang="en-US" sz="3200" dirty="0" smtClean="0">
              <a:effectLst/>
            </a:endParaRPr>
          </a:p>
          <a:p>
            <a:r>
              <a:rPr lang="en-US" sz="3200" dirty="0"/>
              <a:t>3)  </a:t>
            </a:r>
            <a:r>
              <a:rPr lang="en-US" sz="3200" dirty="0" err="1"/>
              <a:t>garīgo</a:t>
            </a:r>
            <a:r>
              <a:rPr lang="en-US" sz="3200" dirty="0"/>
              <a:t> (</a:t>
            </a:r>
            <a:r>
              <a:rPr lang="en-US" sz="3200" dirty="0" err="1"/>
              <a:t>domāšana</a:t>
            </a:r>
            <a:r>
              <a:rPr lang="en-US" sz="3200" dirty="0"/>
              <a:t> un </a:t>
            </a:r>
            <a:r>
              <a:rPr lang="en-US" sz="3200" dirty="0" err="1"/>
              <a:t>emocionalitāte</a:t>
            </a:r>
            <a:r>
              <a:rPr lang="en-US" sz="3200" dirty="0"/>
              <a:t>); </a:t>
            </a:r>
            <a:endParaRPr lang="en-US" sz="3200" dirty="0" smtClean="0">
              <a:effectLst/>
            </a:endParaRPr>
          </a:p>
          <a:p>
            <a:r>
              <a:rPr lang="en-US" sz="3200" dirty="0"/>
              <a:t>4)  </a:t>
            </a:r>
            <a:r>
              <a:rPr lang="en-US" sz="3200" dirty="0" err="1"/>
              <a:t>sociālo</a:t>
            </a:r>
            <a:r>
              <a:rPr lang="en-US" sz="3200" dirty="0"/>
              <a:t> (</a:t>
            </a:r>
            <a:r>
              <a:rPr lang="en-US" sz="3200" dirty="0" err="1"/>
              <a:t>sociāla</a:t>
            </a:r>
            <a:r>
              <a:rPr lang="en-US" sz="3200" dirty="0"/>
              <a:t>̄ </a:t>
            </a:r>
            <a:r>
              <a:rPr lang="en-US" sz="3200" dirty="0" err="1"/>
              <a:t>adaptācija</a:t>
            </a:r>
            <a:r>
              <a:rPr lang="en-US" sz="3200" dirty="0"/>
              <a:t>, </a:t>
            </a:r>
            <a:r>
              <a:rPr lang="en-US" sz="3200" dirty="0" err="1"/>
              <a:t>attiecības</a:t>
            </a:r>
            <a:r>
              <a:rPr lang="en-US" sz="3200" dirty="0"/>
              <a:t> </a:t>
            </a:r>
            <a:r>
              <a:rPr lang="en-US" sz="3200" dirty="0" err="1"/>
              <a:t>ar</a:t>
            </a:r>
            <a:r>
              <a:rPr lang="en-US" sz="3200" dirty="0"/>
              <a:t> </a:t>
            </a:r>
            <a:r>
              <a:rPr lang="en-US" sz="3200" dirty="0" err="1"/>
              <a:t>līdzcilvēkiem</a:t>
            </a:r>
            <a:r>
              <a:rPr lang="en-US" sz="3200" dirty="0"/>
              <a:t> un </a:t>
            </a:r>
            <a:r>
              <a:rPr lang="en-US" sz="3200" dirty="0" err="1"/>
              <a:t>darbs</a:t>
            </a:r>
            <a:r>
              <a:rPr lang="en-US" sz="3200" dirty="0"/>
              <a:t>). </a:t>
            </a:r>
            <a:endParaRPr lang="en-US" sz="3200" dirty="0" smtClean="0">
              <a:effectLst/>
            </a:endParaRPr>
          </a:p>
          <a:p>
            <a:endParaRPr lang="en-US" dirty="0"/>
          </a:p>
        </p:txBody>
      </p:sp>
      <p:sp>
        <p:nvSpPr>
          <p:cNvPr id="4" name="TextBox 3"/>
          <p:cNvSpPr txBox="1"/>
          <p:nvPr/>
        </p:nvSpPr>
        <p:spPr>
          <a:xfrm>
            <a:off x="3140015" y="6176963"/>
            <a:ext cx="6159260" cy="646331"/>
          </a:xfrm>
          <a:prstGeom prst="rect">
            <a:avLst/>
          </a:prstGeom>
          <a:noFill/>
        </p:spPr>
        <p:txBody>
          <a:bodyPr wrap="square" rtlCol="0">
            <a:spAutoFit/>
          </a:bodyPr>
          <a:lstStyle/>
          <a:p>
            <a:r>
              <a:rPr lang="en-US" dirty="0" smtClean="0"/>
              <a:t>http://</a:t>
            </a:r>
            <a:r>
              <a:rPr lang="en-US" dirty="0" err="1" smtClean="0"/>
              <a:t>www.lm.gov.lv</a:t>
            </a:r>
            <a:r>
              <a:rPr lang="en-US" dirty="0" smtClean="0"/>
              <a:t>/upload/lol/</a:t>
            </a:r>
            <a:r>
              <a:rPr lang="en-US" dirty="0" err="1" smtClean="0"/>
              <a:t>yyyy</a:t>
            </a:r>
            <a:r>
              <a:rPr lang="en-US" dirty="0" smtClean="0"/>
              <a:t>/</a:t>
            </a:r>
            <a:r>
              <a:rPr lang="en-US" dirty="0" err="1" smtClean="0"/>
              <a:t>Metodiskais_materials_atkarigam_personam.pdf</a:t>
            </a:r>
            <a:endParaRPr lang="en-US" dirty="0"/>
          </a:p>
        </p:txBody>
      </p:sp>
    </p:spTree>
    <p:extLst>
      <p:ext uri="{BB962C8B-B14F-4D97-AF65-F5344CB8AC3E}">
        <p14:creationId xmlns:p14="http://schemas.microsoft.com/office/powerpoint/2010/main" val="6887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Narkolo</a:t>
            </a:r>
            <a:r>
              <a:rPr lang="lv-LV" dirty="0" err="1" smtClean="0"/>
              <a:t>ģiskā</a:t>
            </a:r>
            <a:r>
              <a:rPr lang="lv-LV" dirty="0" smtClean="0"/>
              <a:t> palīdzība (2)</a:t>
            </a:r>
            <a:endParaRPr lang="en-US" dirty="0"/>
          </a:p>
        </p:txBody>
      </p:sp>
      <p:sp>
        <p:nvSpPr>
          <p:cNvPr id="3" name="Content Placeholder 2"/>
          <p:cNvSpPr>
            <a:spLocks noGrp="1"/>
          </p:cNvSpPr>
          <p:nvPr>
            <p:ph idx="1"/>
          </p:nvPr>
        </p:nvSpPr>
        <p:spPr/>
        <p:txBody>
          <a:bodyPr>
            <a:normAutofit/>
          </a:bodyPr>
          <a:lstStyle/>
          <a:p>
            <a:pPr marL="0" indent="0">
              <a:buNone/>
            </a:pPr>
            <a:r>
              <a:rPr lang="en-US" sz="3200" b="1" i="1" dirty="0"/>
              <a:t>P</a:t>
            </a:r>
            <a:r>
              <a:rPr lang="en-US" sz="3200" b="1" i="1" dirty="0" smtClean="0"/>
              <a:t>aradumu/</a:t>
            </a:r>
            <a:r>
              <a:rPr lang="en-US" sz="3200" b="1" i="1" dirty="0" err="1" smtClean="0"/>
              <a:t>uzvedības</a:t>
            </a:r>
            <a:r>
              <a:rPr lang="en-US" sz="3200" b="1" i="1" dirty="0" smtClean="0"/>
              <a:t> </a:t>
            </a:r>
            <a:r>
              <a:rPr lang="en-US" sz="3200" b="1" i="1" dirty="0" err="1" smtClean="0"/>
              <a:t>atkarības</a:t>
            </a:r>
            <a:r>
              <a:rPr lang="en-US" sz="3200" b="1" i="1" dirty="0" smtClean="0"/>
              <a:t> </a:t>
            </a:r>
            <a:r>
              <a:rPr lang="en-US" sz="3200" dirty="0" smtClean="0"/>
              <a:t>(</a:t>
            </a:r>
            <a:r>
              <a:rPr lang="en-US" sz="3200" dirty="0" err="1" smtClean="0"/>
              <a:t>angļu</a:t>
            </a:r>
            <a:r>
              <a:rPr lang="en-US" sz="3200" dirty="0" smtClean="0"/>
              <a:t> val. behavioral addictions), t. </a:t>
            </a:r>
            <a:r>
              <a:rPr lang="en-US" sz="3200" dirty="0" err="1" smtClean="0"/>
              <a:t>i</a:t>
            </a:r>
            <a:r>
              <a:rPr lang="en-US" sz="3200" dirty="0" smtClean="0"/>
              <a:t>. </a:t>
            </a:r>
            <a:r>
              <a:rPr lang="en-US" sz="3200" dirty="0" err="1" smtClean="0"/>
              <a:t>kleptom</a:t>
            </a:r>
            <a:r>
              <a:rPr lang="lv-LV" sz="3200" dirty="0" err="1" smtClean="0"/>
              <a:t>ānija</a:t>
            </a:r>
            <a:r>
              <a:rPr lang="lv-LV" sz="3200" dirty="0" smtClean="0"/>
              <a:t>, </a:t>
            </a:r>
            <a:r>
              <a:rPr lang="lv-LV" sz="3200" dirty="0" err="1" smtClean="0"/>
              <a:t>kompulsīvā</a:t>
            </a:r>
            <a:r>
              <a:rPr lang="lv-LV" sz="3200" dirty="0" smtClean="0"/>
              <a:t> pirkšana, tieksme uz azartspēlēm, seksa atkarība - </a:t>
            </a:r>
            <a:r>
              <a:rPr lang="en-US" sz="3200" dirty="0" err="1" smtClean="0"/>
              <a:t>nav</a:t>
            </a:r>
            <a:r>
              <a:rPr lang="en-US" sz="3200" dirty="0" smtClean="0"/>
              <a:t> </a:t>
            </a:r>
            <a:r>
              <a:rPr lang="en-US" sz="3200" dirty="0" err="1" smtClean="0"/>
              <a:t>vienot</a:t>
            </a:r>
            <a:r>
              <a:rPr lang="lv-LV" sz="3200" dirty="0" err="1" smtClean="0"/>
              <a:t>ības</a:t>
            </a:r>
            <a:r>
              <a:rPr lang="lv-LV" sz="3200" dirty="0" smtClean="0"/>
              <a:t> par konceptu.</a:t>
            </a:r>
            <a:endParaRPr lang="en-US" sz="3200" dirty="0"/>
          </a:p>
        </p:txBody>
      </p:sp>
    </p:spTree>
    <p:extLst>
      <p:ext uri="{BB962C8B-B14F-4D97-AF65-F5344CB8AC3E}">
        <p14:creationId xmlns:p14="http://schemas.microsoft.com/office/powerpoint/2010/main" val="2079544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Narkolo</a:t>
            </a:r>
            <a:r>
              <a:rPr lang="lv-LV" dirty="0" err="1" smtClean="0"/>
              <a:t>ģiskā</a:t>
            </a:r>
            <a:r>
              <a:rPr lang="lv-LV" dirty="0" smtClean="0"/>
              <a:t> palīdzība (3)</a:t>
            </a:r>
            <a:endParaRPr lang="en-US" dirty="0"/>
          </a:p>
        </p:txBody>
      </p:sp>
      <p:sp>
        <p:nvSpPr>
          <p:cNvPr id="3" name="Content Placeholder 2"/>
          <p:cNvSpPr>
            <a:spLocks noGrp="1"/>
          </p:cNvSpPr>
          <p:nvPr>
            <p:ph idx="1"/>
          </p:nvPr>
        </p:nvSpPr>
        <p:spPr/>
        <p:txBody>
          <a:bodyPr/>
          <a:lstStyle/>
          <a:p>
            <a:pPr marL="0" indent="0">
              <a:buNone/>
            </a:pPr>
            <a:r>
              <a:rPr lang="en-US" dirty="0" smtClean="0"/>
              <a:t> </a:t>
            </a:r>
            <a:r>
              <a:rPr lang="en-US" dirty="0" err="1" smtClean="0"/>
              <a:t>Neatliekama</a:t>
            </a:r>
            <a:r>
              <a:rPr lang="en-US" dirty="0" err="1"/>
              <a:t>̄s</a:t>
            </a:r>
            <a:r>
              <a:rPr lang="en-US" dirty="0"/>
              <a:t> </a:t>
            </a:r>
            <a:r>
              <a:rPr lang="en-US" dirty="0" err="1"/>
              <a:t>situācijās</a:t>
            </a:r>
            <a:r>
              <a:rPr lang="en-US" dirty="0"/>
              <a:t>, </a:t>
            </a:r>
            <a:r>
              <a:rPr lang="en-US" dirty="0" err="1"/>
              <a:t>kas</a:t>
            </a:r>
            <a:r>
              <a:rPr lang="en-US" dirty="0"/>
              <a:t> </a:t>
            </a:r>
            <a:r>
              <a:rPr lang="en-US" dirty="0" err="1"/>
              <a:t>saistītas</a:t>
            </a:r>
            <a:r>
              <a:rPr lang="en-US" dirty="0"/>
              <a:t> </a:t>
            </a:r>
            <a:r>
              <a:rPr lang="en-US" dirty="0" err="1"/>
              <a:t>ar</a:t>
            </a:r>
            <a:r>
              <a:rPr lang="en-US" dirty="0"/>
              <a:t> </a:t>
            </a:r>
            <a:r>
              <a:rPr lang="en-US" dirty="0" err="1"/>
              <a:t>atkarības</a:t>
            </a:r>
            <a:r>
              <a:rPr lang="en-US" dirty="0"/>
              <a:t> </a:t>
            </a:r>
            <a:r>
              <a:rPr lang="en-US" dirty="0" err="1"/>
              <a:t>izraisošo</a:t>
            </a:r>
            <a:r>
              <a:rPr lang="en-US" dirty="0"/>
              <a:t> </a:t>
            </a:r>
            <a:r>
              <a:rPr lang="en-US" dirty="0" err="1"/>
              <a:t>vielu</a:t>
            </a:r>
            <a:r>
              <a:rPr lang="en-US" dirty="0"/>
              <a:t> </a:t>
            </a:r>
            <a:r>
              <a:rPr lang="en-US" dirty="0" err="1"/>
              <a:t>lietošanu</a:t>
            </a:r>
            <a:r>
              <a:rPr lang="en-US" dirty="0"/>
              <a:t>, </a:t>
            </a:r>
            <a:r>
              <a:rPr lang="en-US" dirty="0" err="1"/>
              <a:t>tiek</a:t>
            </a:r>
            <a:r>
              <a:rPr lang="en-US" dirty="0"/>
              <a:t> </a:t>
            </a:r>
            <a:r>
              <a:rPr lang="en-US" dirty="0" err="1"/>
              <a:t>sniegta</a:t>
            </a:r>
            <a:r>
              <a:rPr lang="en-US" dirty="0"/>
              <a:t> </a:t>
            </a:r>
            <a:r>
              <a:rPr lang="en-US" dirty="0" err="1"/>
              <a:t>pacientu</a:t>
            </a:r>
            <a:r>
              <a:rPr lang="en-US" dirty="0"/>
              <a:t> </a:t>
            </a:r>
            <a:r>
              <a:rPr lang="en-US" dirty="0" err="1"/>
              <a:t>stacionējot</a:t>
            </a:r>
            <a:r>
              <a:rPr lang="en-US" dirty="0"/>
              <a:t> ne </a:t>
            </a:r>
            <a:r>
              <a:rPr lang="en-US" dirty="0" err="1"/>
              <a:t>tikai</a:t>
            </a:r>
            <a:r>
              <a:rPr lang="en-US" dirty="0"/>
              <a:t> </a:t>
            </a:r>
            <a:r>
              <a:rPr lang="en-US" dirty="0" err="1"/>
              <a:t>narkoloģiska</a:t>
            </a:r>
            <a:r>
              <a:rPr lang="en-US" dirty="0"/>
              <a:t>̄ </a:t>
            </a:r>
            <a:r>
              <a:rPr lang="en-US" dirty="0" err="1"/>
              <a:t>profila</a:t>
            </a:r>
            <a:r>
              <a:rPr lang="en-US" dirty="0"/>
              <a:t> </a:t>
            </a:r>
            <a:r>
              <a:rPr lang="en-US" dirty="0" err="1"/>
              <a:t>gultās</a:t>
            </a:r>
            <a:r>
              <a:rPr lang="en-US" dirty="0"/>
              <a:t>, bet </a:t>
            </a:r>
            <a:r>
              <a:rPr lang="en-US" dirty="0" err="1"/>
              <a:t>ari</a:t>
            </a:r>
            <a:r>
              <a:rPr lang="en-US" dirty="0"/>
              <a:t>̄ </a:t>
            </a:r>
            <a:r>
              <a:rPr lang="en-US" b="1" dirty="0" err="1"/>
              <a:t>universitātes</a:t>
            </a:r>
            <a:r>
              <a:rPr lang="en-US" b="1" dirty="0"/>
              <a:t> </a:t>
            </a:r>
            <a:r>
              <a:rPr lang="en-US" b="1" dirty="0" err="1"/>
              <a:t>slimnīcās</a:t>
            </a:r>
            <a:r>
              <a:rPr lang="en-US" b="1" dirty="0"/>
              <a:t>, </a:t>
            </a:r>
            <a:r>
              <a:rPr lang="en-US" b="1" dirty="0" err="1"/>
              <a:t>reģionālajās</a:t>
            </a:r>
            <a:r>
              <a:rPr lang="en-US" b="1" dirty="0"/>
              <a:t> </a:t>
            </a:r>
            <a:r>
              <a:rPr lang="en-US" b="1" dirty="0" err="1"/>
              <a:t>daudzprofila</a:t>
            </a:r>
            <a:r>
              <a:rPr lang="en-US" b="1" dirty="0"/>
              <a:t> </a:t>
            </a:r>
            <a:r>
              <a:rPr lang="en-US" b="1" dirty="0" err="1"/>
              <a:t>slimnīcās</a:t>
            </a:r>
            <a:r>
              <a:rPr lang="en-US" b="1" dirty="0"/>
              <a:t>, </a:t>
            </a:r>
            <a:r>
              <a:rPr lang="en-US" b="1" dirty="0" err="1"/>
              <a:t>lokālajās</a:t>
            </a:r>
            <a:r>
              <a:rPr lang="en-US" b="1" dirty="0"/>
              <a:t> </a:t>
            </a:r>
            <a:r>
              <a:rPr lang="en-US" b="1" dirty="0" err="1"/>
              <a:t>daudzprofīla</a:t>
            </a:r>
            <a:r>
              <a:rPr lang="en-US" b="1" dirty="0"/>
              <a:t> </a:t>
            </a:r>
            <a:r>
              <a:rPr lang="en-US" b="1" dirty="0" err="1"/>
              <a:t>slimnīcās</a:t>
            </a:r>
            <a:r>
              <a:rPr lang="en-US" b="1" dirty="0"/>
              <a:t>, </a:t>
            </a:r>
            <a:r>
              <a:rPr lang="en-US" dirty="0" err="1"/>
              <a:t>kur</a:t>
            </a:r>
            <a:r>
              <a:rPr lang="en-US" dirty="0"/>
              <a:t> </a:t>
            </a:r>
            <a:r>
              <a:rPr lang="en-US" dirty="0" err="1"/>
              <a:t>nav</a:t>
            </a:r>
            <a:r>
              <a:rPr lang="en-US" dirty="0"/>
              <a:t> </a:t>
            </a:r>
            <a:r>
              <a:rPr lang="en-US" dirty="0" err="1"/>
              <a:t>narkoloģiska</a:t>
            </a:r>
            <a:r>
              <a:rPr lang="en-US" dirty="0"/>
              <a:t>̄ </a:t>
            </a:r>
            <a:r>
              <a:rPr lang="en-US" dirty="0" err="1"/>
              <a:t>profila</a:t>
            </a:r>
            <a:r>
              <a:rPr lang="en-US" dirty="0"/>
              <a:t> </a:t>
            </a:r>
            <a:r>
              <a:rPr lang="en-US" dirty="0" err="1"/>
              <a:t>gultas</a:t>
            </a:r>
            <a:r>
              <a:rPr lang="en-US" dirty="0"/>
              <a:t>. </a:t>
            </a:r>
          </a:p>
          <a:p>
            <a:pPr marL="0" indent="0">
              <a:buNone/>
            </a:pPr>
            <a:endParaRPr lang="en-US" dirty="0" smtClean="0"/>
          </a:p>
          <a:p>
            <a:pPr marL="0" indent="0">
              <a:buNone/>
            </a:pPr>
            <a:r>
              <a:rPr lang="en-US" dirty="0" err="1" smtClean="0"/>
              <a:t>Nav</a:t>
            </a:r>
            <a:r>
              <a:rPr lang="en-US" dirty="0" smtClean="0"/>
              <a:t> </a:t>
            </a:r>
            <a:r>
              <a:rPr lang="en-US" dirty="0" err="1" smtClean="0"/>
              <a:t>atbr</a:t>
            </a:r>
            <a:r>
              <a:rPr lang="lv-LV" dirty="0" err="1" smtClean="0"/>
              <a:t>īvoti</a:t>
            </a:r>
            <a:r>
              <a:rPr lang="lv-LV" dirty="0" smtClean="0"/>
              <a:t> no pacientu iemaksām! </a:t>
            </a:r>
            <a:r>
              <a:rPr lang="en-US" dirty="0" err="1" smtClean="0"/>
              <a:t>Pacientu</a:t>
            </a:r>
            <a:r>
              <a:rPr lang="en-US" dirty="0" smtClean="0"/>
              <a:t> </a:t>
            </a:r>
            <a:r>
              <a:rPr lang="en-US" dirty="0" err="1"/>
              <a:t>maksātspēja</a:t>
            </a:r>
            <a:r>
              <a:rPr lang="en-US" dirty="0"/>
              <a:t> </a:t>
            </a:r>
            <a:r>
              <a:rPr lang="en-US" dirty="0" err="1"/>
              <a:t>nosaka</a:t>
            </a:r>
            <a:r>
              <a:rPr lang="en-US" dirty="0"/>
              <a:t> </a:t>
            </a:r>
            <a:r>
              <a:rPr lang="en-US" dirty="0" err="1"/>
              <a:t>ārstēšanās</a:t>
            </a:r>
            <a:r>
              <a:rPr lang="en-US" dirty="0"/>
              <a:t> </a:t>
            </a:r>
            <a:r>
              <a:rPr lang="en-US" dirty="0" err="1"/>
              <a:t>ilgumu</a:t>
            </a:r>
            <a:r>
              <a:rPr lang="en-US" dirty="0"/>
              <a:t> (</a:t>
            </a:r>
            <a:r>
              <a:rPr lang="en-US" dirty="0" err="1"/>
              <a:t>pacientu</a:t>
            </a:r>
            <a:r>
              <a:rPr lang="en-US" dirty="0"/>
              <a:t> </a:t>
            </a:r>
            <a:r>
              <a:rPr lang="en-US" dirty="0" err="1"/>
              <a:t>iemaksas</a:t>
            </a:r>
            <a:r>
              <a:rPr lang="en-US" dirty="0"/>
              <a:t>, </a:t>
            </a:r>
            <a:r>
              <a:rPr lang="en-US" dirty="0" err="1"/>
              <a:t>medikamentu</a:t>
            </a:r>
            <a:r>
              <a:rPr lang="en-US" dirty="0"/>
              <a:t> </a:t>
            </a:r>
            <a:r>
              <a:rPr lang="en-US" dirty="0" err="1"/>
              <a:t>kompensēšana</a:t>
            </a:r>
            <a:r>
              <a:rPr lang="en-US" dirty="0"/>
              <a:t>) </a:t>
            </a:r>
            <a:endParaRPr lang="en-US" dirty="0" smtClean="0"/>
          </a:p>
          <a:p>
            <a:pPr marL="0" indent="0">
              <a:buNone/>
            </a:pPr>
            <a:endParaRPr lang="en-US" dirty="0"/>
          </a:p>
        </p:txBody>
      </p:sp>
    </p:spTree>
    <p:extLst>
      <p:ext uri="{BB962C8B-B14F-4D97-AF65-F5344CB8AC3E}">
        <p14:creationId xmlns:p14="http://schemas.microsoft.com/office/powerpoint/2010/main" val="7636017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Pal</a:t>
            </a:r>
            <a:r>
              <a:rPr lang="lv-LV" dirty="0" smtClean="0"/>
              <a:t>īdzības iespējas</a:t>
            </a:r>
            <a:endParaRPr lang="en-US" dirty="0"/>
          </a:p>
        </p:txBody>
      </p:sp>
      <p:sp>
        <p:nvSpPr>
          <p:cNvPr id="3" name="Content Placeholder 2"/>
          <p:cNvSpPr>
            <a:spLocks noGrp="1"/>
          </p:cNvSpPr>
          <p:nvPr>
            <p:ph idx="1"/>
          </p:nvPr>
        </p:nvSpPr>
        <p:spPr/>
        <p:txBody>
          <a:bodyPr/>
          <a:lstStyle/>
          <a:p>
            <a:r>
              <a:rPr lang="en-US" dirty="0" err="1"/>
              <a:t>detoksikā</a:t>
            </a:r>
            <a:r>
              <a:rPr lang="en-US" dirty="0" err="1" smtClean="0"/>
              <a:t>cija</a:t>
            </a:r>
            <a:r>
              <a:rPr lang="en-US" dirty="0" smtClean="0"/>
              <a:t>(</a:t>
            </a:r>
            <a:r>
              <a:rPr lang="en-US" dirty="0" err="1" smtClean="0"/>
              <a:t>alkohola</a:t>
            </a:r>
            <a:r>
              <a:rPr lang="en-US" dirty="0" smtClean="0"/>
              <a:t> </a:t>
            </a:r>
            <a:r>
              <a:rPr lang="en-US" dirty="0" err="1" smtClean="0"/>
              <a:t>lietos</a:t>
            </a:r>
            <a:r>
              <a:rPr lang="en-US" dirty="0" err="1"/>
              <a:t>̌anaspārtraukšana</a:t>
            </a:r>
            <a:r>
              <a:rPr lang="en-US" dirty="0"/>
              <a:t>- </a:t>
            </a:r>
            <a:r>
              <a:rPr lang="en-US" dirty="0" err="1"/>
              <a:t>ārstēšana</a:t>
            </a:r>
            <a:r>
              <a:rPr lang="en-US" dirty="0"/>
              <a:t> </a:t>
            </a:r>
            <a:r>
              <a:rPr lang="en-US" dirty="0" err="1"/>
              <a:t>ar</a:t>
            </a:r>
            <a:r>
              <a:rPr lang="en-US" dirty="0"/>
              <a:t> </a:t>
            </a:r>
            <a:r>
              <a:rPr lang="en-US" dirty="0" err="1"/>
              <a:t>medikamentiem</a:t>
            </a:r>
            <a:r>
              <a:rPr lang="en-US" dirty="0"/>
              <a:t> abstinences </a:t>
            </a:r>
            <a:r>
              <a:rPr lang="en-US" dirty="0" err="1"/>
              <a:t>sindroma</a:t>
            </a:r>
            <a:r>
              <a:rPr lang="en-US" dirty="0"/>
              <a:t> </a:t>
            </a:r>
            <a:r>
              <a:rPr lang="en-US" dirty="0" err="1"/>
              <a:t>likvidēšanai</a:t>
            </a:r>
            <a:r>
              <a:rPr lang="en-US" dirty="0"/>
              <a:t>, </a:t>
            </a:r>
            <a:r>
              <a:rPr lang="en-US" dirty="0" err="1"/>
              <a:t>ka</a:t>
            </a:r>
            <a:r>
              <a:rPr lang="en-US" dirty="0"/>
              <a:t>̄ </a:t>
            </a:r>
            <a:r>
              <a:rPr lang="en-US" dirty="0" err="1"/>
              <a:t>ari</a:t>
            </a:r>
            <a:r>
              <a:rPr lang="en-US" dirty="0"/>
              <a:t>̄ </a:t>
            </a:r>
            <a:r>
              <a:rPr lang="en-US" dirty="0" err="1"/>
              <a:t>saindēšanās</a:t>
            </a:r>
            <a:r>
              <a:rPr lang="en-US" dirty="0"/>
              <a:t> </a:t>
            </a:r>
            <a:r>
              <a:rPr lang="en-US" dirty="0" err="1"/>
              <a:t>gadījumos</a:t>
            </a:r>
            <a:r>
              <a:rPr lang="en-US" dirty="0"/>
              <a:t>) </a:t>
            </a:r>
            <a:endParaRPr lang="en-US" dirty="0" smtClean="0"/>
          </a:p>
          <a:p>
            <a:r>
              <a:rPr lang="en-US" dirty="0" smtClean="0"/>
              <a:t> </a:t>
            </a:r>
            <a:r>
              <a:rPr lang="en-US" dirty="0" err="1"/>
              <a:t>motivācijas</a:t>
            </a:r>
            <a:r>
              <a:rPr lang="en-US" dirty="0"/>
              <a:t> </a:t>
            </a:r>
            <a:r>
              <a:rPr lang="en-US" dirty="0" err="1"/>
              <a:t>programma</a:t>
            </a:r>
            <a:r>
              <a:rPr lang="en-US" dirty="0"/>
              <a:t> (</a:t>
            </a:r>
            <a:r>
              <a:rPr lang="en-US" dirty="0" err="1"/>
              <a:t>psihoterapeitiska</a:t>
            </a:r>
            <a:r>
              <a:rPr lang="en-US" dirty="0"/>
              <a:t> </a:t>
            </a:r>
            <a:r>
              <a:rPr lang="en-US" dirty="0" err="1"/>
              <a:t>sagatavošana</a:t>
            </a:r>
            <a:r>
              <a:rPr lang="en-US" dirty="0"/>
              <a:t> </a:t>
            </a:r>
            <a:r>
              <a:rPr lang="en-US" dirty="0" err="1"/>
              <a:t>īsās</a:t>
            </a:r>
            <a:r>
              <a:rPr lang="en-US" dirty="0"/>
              <a:t> </a:t>
            </a:r>
            <a:r>
              <a:rPr lang="en-US" dirty="0" err="1"/>
              <a:t>psihoterapijas</a:t>
            </a:r>
            <a:r>
              <a:rPr lang="en-US" dirty="0"/>
              <a:t> </a:t>
            </a:r>
            <a:r>
              <a:rPr lang="en-US" dirty="0" err="1"/>
              <a:t>programmai</a:t>
            </a:r>
            <a:r>
              <a:rPr lang="en-US" dirty="0"/>
              <a:t> – </a:t>
            </a:r>
            <a:r>
              <a:rPr lang="en-US" dirty="0" err="1"/>
              <a:t>atpazīt</a:t>
            </a:r>
            <a:r>
              <a:rPr lang="en-US" dirty="0"/>
              <a:t> un </a:t>
            </a:r>
            <a:r>
              <a:rPr lang="en-US" dirty="0" err="1"/>
              <a:t>apzināt</a:t>
            </a:r>
            <a:r>
              <a:rPr lang="en-US" dirty="0"/>
              <a:t> </a:t>
            </a:r>
            <a:r>
              <a:rPr lang="en-US" dirty="0" err="1"/>
              <a:t>atkarības</a:t>
            </a:r>
            <a:r>
              <a:rPr lang="en-US" dirty="0"/>
              <a:t> </a:t>
            </a:r>
            <a:r>
              <a:rPr lang="en-US" dirty="0" err="1"/>
              <a:t>problēmu</a:t>
            </a:r>
            <a:r>
              <a:rPr lang="en-US" dirty="0"/>
              <a:t>) </a:t>
            </a:r>
            <a:endParaRPr lang="en-US" dirty="0" smtClean="0"/>
          </a:p>
          <a:p>
            <a:r>
              <a:rPr lang="en-US" dirty="0" smtClean="0"/>
              <a:t> </a:t>
            </a:r>
            <a:r>
              <a:rPr lang="en-US" dirty="0" err="1" smtClean="0"/>
              <a:t>Minesotas</a:t>
            </a:r>
            <a:r>
              <a:rPr lang="en-US" dirty="0" smtClean="0"/>
              <a:t> </a:t>
            </a:r>
            <a:r>
              <a:rPr lang="en-US" dirty="0" err="1" smtClean="0"/>
              <a:t>programma</a:t>
            </a:r>
            <a:r>
              <a:rPr lang="en-US" dirty="0" smtClean="0"/>
              <a:t>(</a:t>
            </a:r>
            <a:r>
              <a:rPr lang="en-US" dirty="0" err="1" smtClean="0"/>
              <a:t>i</a:t>
            </a:r>
            <a:r>
              <a:rPr lang="en-US" dirty="0" err="1"/>
              <a:t>̄sā</a:t>
            </a:r>
            <a:r>
              <a:rPr lang="en-US" dirty="0" err="1" smtClean="0"/>
              <a:t>s</a:t>
            </a:r>
            <a:r>
              <a:rPr lang="en-US" dirty="0" smtClean="0"/>
              <a:t> </a:t>
            </a:r>
            <a:r>
              <a:rPr lang="en-US" dirty="0" err="1" smtClean="0"/>
              <a:t>psihoterapijas</a:t>
            </a:r>
            <a:r>
              <a:rPr lang="en-US" dirty="0" smtClean="0"/>
              <a:t> </a:t>
            </a:r>
            <a:r>
              <a:rPr lang="en-US" dirty="0" err="1"/>
              <a:t>programma</a:t>
            </a:r>
            <a:r>
              <a:rPr lang="en-US" dirty="0"/>
              <a:t>- 28 </a:t>
            </a:r>
            <a:r>
              <a:rPr lang="en-US" dirty="0" err="1"/>
              <a:t>dienas</a:t>
            </a:r>
            <a:r>
              <a:rPr lang="en-US" dirty="0"/>
              <a:t>) </a:t>
            </a:r>
            <a:endParaRPr lang="en-US" dirty="0" smtClean="0"/>
          </a:p>
          <a:p>
            <a:r>
              <a:rPr lang="en-US" dirty="0"/>
              <a:t> </a:t>
            </a:r>
            <a:r>
              <a:rPr lang="en-US" dirty="0" err="1" smtClean="0"/>
              <a:t>Medici</a:t>
            </a:r>
            <a:r>
              <a:rPr lang="en-US" dirty="0" err="1"/>
              <a:t>̄niskās</a:t>
            </a:r>
            <a:r>
              <a:rPr lang="en-US" dirty="0"/>
              <a:t> un </a:t>
            </a:r>
            <a:r>
              <a:rPr lang="en-US" dirty="0" err="1"/>
              <a:t>sociālās</a:t>
            </a:r>
            <a:r>
              <a:rPr lang="en-US" dirty="0"/>
              <a:t> </a:t>
            </a:r>
            <a:r>
              <a:rPr lang="en-US" dirty="0" err="1"/>
              <a:t>rehabilitācijas</a:t>
            </a:r>
            <a:r>
              <a:rPr lang="en-US" dirty="0"/>
              <a:t> </a:t>
            </a:r>
            <a:r>
              <a:rPr lang="en-US" dirty="0" err="1"/>
              <a:t>programmas</a:t>
            </a:r>
            <a:r>
              <a:rPr lang="en-US" dirty="0"/>
              <a:t> </a:t>
            </a:r>
            <a:endParaRPr lang="en-US" dirty="0" smtClean="0"/>
          </a:p>
          <a:p>
            <a:endParaRPr lang="en-US" dirty="0"/>
          </a:p>
        </p:txBody>
      </p:sp>
    </p:spTree>
    <p:extLst>
      <p:ext uri="{BB962C8B-B14F-4D97-AF65-F5344CB8AC3E}">
        <p14:creationId xmlns:p14="http://schemas.microsoft.com/office/powerpoint/2010/main" val="416333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z="1800" dirty="0" smtClean="0">
                <a:solidFill>
                  <a:schemeClr val="tx1"/>
                </a:solidFill>
              </a:rPr>
              <a:t>SPKC </a:t>
            </a:r>
            <a:r>
              <a:rPr lang="en-US" sz="1800" dirty="0" err="1" smtClean="0">
                <a:solidFill>
                  <a:schemeClr val="tx1"/>
                </a:solidFill>
              </a:rPr>
              <a:t>Psihiska</a:t>
            </a:r>
            <a:r>
              <a:rPr lang="en-US" sz="1800" dirty="0" smtClean="0">
                <a:solidFill>
                  <a:schemeClr val="tx1"/>
                </a:solidFill>
              </a:rPr>
              <a:t>̄ </a:t>
            </a:r>
            <a:r>
              <a:rPr lang="en-US" sz="1800" dirty="0" err="1" smtClean="0">
                <a:solidFill>
                  <a:schemeClr val="tx1"/>
                </a:solidFill>
              </a:rPr>
              <a:t>veselība</a:t>
            </a:r>
            <a:r>
              <a:rPr lang="en-US" sz="1800" dirty="0" smtClean="0">
                <a:solidFill>
                  <a:schemeClr val="tx1"/>
                </a:solidFill>
              </a:rPr>
              <a:t> </a:t>
            </a:r>
            <a:r>
              <a:rPr lang="en-US" sz="1800" dirty="0" err="1" smtClean="0">
                <a:solidFill>
                  <a:schemeClr val="tx1"/>
                </a:solidFill>
              </a:rPr>
              <a:t>Latvija</a:t>
            </a:r>
            <a:r>
              <a:rPr lang="en-US" sz="1800" dirty="0" smtClean="0">
                <a:solidFill>
                  <a:schemeClr val="tx1"/>
                </a:solidFill>
              </a:rPr>
              <a:t>̄ 2016. </a:t>
            </a:r>
            <a:r>
              <a:rPr lang="en-US" sz="1800" dirty="0" err="1" smtClean="0">
                <a:solidFill>
                  <a:schemeClr val="tx1"/>
                </a:solidFill>
              </a:rPr>
              <a:t>gada</a:t>
            </a:r>
            <a:r>
              <a:rPr lang="en-US" sz="1800" dirty="0" smtClean="0">
                <a:solidFill>
                  <a:schemeClr val="tx1"/>
                </a:solidFill>
              </a:rPr>
              <a:t>̄</a:t>
            </a:r>
          </a:p>
          <a:p>
            <a:r>
              <a:rPr lang="en-US" sz="1800" dirty="0" err="1" smtClean="0">
                <a:solidFill>
                  <a:schemeClr val="tx1"/>
                </a:solidFill>
              </a:rPr>
              <a:t>Tematiskais</a:t>
            </a:r>
            <a:r>
              <a:rPr lang="en-US" sz="1800" dirty="0" smtClean="0">
                <a:solidFill>
                  <a:schemeClr val="tx1"/>
                </a:solidFill>
              </a:rPr>
              <a:t> </a:t>
            </a:r>
            <a:r>
              <a:rPr lang="en-US" sz="1800" dirty="0" err="1" smtClean="0">
                <a:solidFill>
                  <a:schemeClr val="tx1"/>
                </a:solidFill>
              </a:rPr>
              <a:t>ziņojums</a:t>
            </a:r>
            <a:endParaRPr lang="en-US" sz="1800" dirty="0">
              <a:solidFill>
                <a:schemeClr val="tx1"/>
              </a:solidFill>
            </a:endParaRPr>
          </a:p>
        </p:txBody>
      </p:sp>
      <p:sp>
        <p:nvSpPr>
          <p:cNvPr id="6" name="Slide Number Placeholder 5"/>
          <p:cNvSpPr>
            <a:spLocks noGrp="1"/>
          </p:cNvSpPr>
          <p:nvPr>
            <p:ph type="sldNum" sz="quarter" idx="12"/>
          </p:nvPr>
        </p:nvSpPr>
        <p:spPr/>
        <p:txBody>
          <a:bodyPr/>
          <a:lstStyle/>
          <a:p>
            <a:fld id="{038A640C-7B5D-2646-A03F-354AE37AB611}" type="slidenum">
              <a:rPr lang="en-US" smtClean="0"/>
              <a:t>48</a:t>
            </a:fld>
            <a:endParaRPr lang="en-US" dirty="0"/>
          </a:p>
        </p:txBody>
      </p:sp>
      <p:sp>
        <p:nvSpPr>
          <p:cNvPr id="2" name="Title 1"/>
          <p:cNvSpPr>
            <a:spLocks noGrp="1"/>
          </p:cNvSpPr>
          <p:nvPr>
            <p:ph type="title" idx="4294967295"/>
          </p:nvPr>
        </p:nvSpPr>
        <p:spPr>
          <a:xfrm>
            <a:off x="0" y="365125"/>
            <a:ext cx="10515600" cy="1325563"/>
          </a:xfrm>
        </p:spPr>
        <p:txBody>
          <a:bodyPr>
            <a:normAutofit fontScale="90000"/>
          </a:bodyPr>
          <a:lstStyle/>
          <a:p>
            <a:r>
              <a:rPr lang="en-US" sz="4800" b="1" dirty="0" err="1" smtClean="0"/>
              <a:t>Psihisk</a:t>
            </a:r>
            <a:r>
              <a:rPr lang="lv-LV" sz="4800" b="1" dirty="0" err="1" smtClean="0"/>
              <a:t>ā</a:t>
            </a:r>
            <a:r>
              <a:rPr lang="lv-LV" sz="4800" b="1" dirty="0" smtClean="0"/>
              <a:t> veselība Latvijā (2016. g., 2017.g. dati)</a:t>
            </a:r>
            <a:endParaRPr lang="en-US" sz="4800" b="1" dirty="0"/>
          </a:p>
        </p:txBody>
      </p:sp>
      <p:sp>
        <p:nvSpPr>
          <p:cNvPr id="3" name="Content Placeholder 2"/>
          <p:cNvSpPr>
            <a:spLocks noGrp="1"/>
          </p:cNvSpPr>
          <p:nvPr>
            <p:ph idx="4294967295"/>
          </p:nvPr>
        </p:nvSpPr>
        <p:spPr>
          <a:xfrm>
            <a:off x="0" y="1690688"/>
            <a:ext cx="10515600" cy="4351337"/>
          </a:xfrm>
        </p:spPr>
        <p:txBody>
          <a:bodyPr/>
          <a:lstStyle/>
          <a:p>
            <a:r>
              <a:rPr lang="en-US" dirty="0" smtClean="0"/>
              <a:t> </a:t>
            </a:r>
            <a:r>
              <a:rPr lang="en-US" sz="3600" dirty="0" smtClean="0"/>
              <a:t>2016. g. -</a:t>
            </a:r>
            <a:r>
              <a:rPr lang="en-US" sz="3600" b="1" dirty="0" smtClean="0"/>
              <a:t>4,5%, </a:t>
            </a:r>
            <a:r>
              <a:rPr lang="en-US" sz="3600" dirty="0" smtClean="0"/>
              <a:t>2017. g.- </a:t>
            </a:r>
            <a:r>
              <a:rPr lang="en-US" sz="3600" b="1" dirty="0" smtClean="0"/>
              <a:t>4,6% </a:t>
            </a:r>
            <a:r>
              <a:rPr lang="en-US" sz="3600" dirty="0" smtClean="0"/>
              <a:t>no </a:t>
            </a:r>
            <a:r>
              <a:rPr lang="en-US" sz="3600" dirty="0" err="1"/>
              <a:t>Latvijas</a:t>
            </a:r>
            <a:r>
              <a:rPr lang="en-US" sz="3600" dirty="0"/>
              <a:t> </a:t>
            </a:r>
            <a:r>
              <a:rPr lang="en-US" sz="3600" dirty="0" err="1"/>
              <a:t>populā</a:t>
            </a:r>
            <a:r>
              <a:rPr lang="en-US" sz="3600" dirty="0" err="1" smtClean="0"/>
              <a:t>cijas</a:t>
            </a:r>
            <a:r>
              <a:rPr lang="en-US" sz="3600" dirty="0" smtClean="0"/>
              <a:t> </a:t>
            </a:r>
            <a:r>
              <a:rPr lang="en-US" sz="3600" dirty="0" err="1" smtClean="0"/>
              <a:t>pacientu</a:t>
            </a:r>
            <a:r>
              <a:rPr lang="en-US" sz="3600" dirty="0" smtClean="0"/>
              <a:t> </a:t>
            </a:r>
            <a:r>
              <a:rPr lang="en-US" sz="3600" dirty="0" err="1" smtClean="0"/>
              <a:t>ar</a:t>
            </a:r>
            <a:r>
              <a:rPr lang="en-US" sz="3600" dirty="0" smtClean="0"/>
              <a:t> </a:t>
            </a:r>
            <a:r>
              <a:rPr lang="en-US" sz="3600" dirty="0" err="1" smtClean="0"/>
              <a:t>psihiskiem</a:t>
            </a:r>
            <a:r>
              <a:rPr lang="en-US" sz="3600" dirty="0" smtClean="0"/>
              <a:t> un </a:t>
            </a:r>
            <a:r>
              <a:rPr lang="en-US" sz="3600" dirty="0" err="1" smtClean="0"/>
              <a:t>uzved</a:t>
            </a:r>
            <a:r>
              <a:rPr lang="lv-LV" sz="3600" dirty="0" err="1" smtClean="0"/>
              <a:t>ības</a:t>
            </a:r>
            <a:r>
              <a:rPr lang="lv-LV" sz="3600" dirty="0" smtClean="0"/>
              <a:t> traucējumiem;</a:t>
            </a:r>
            <a:r>
              <a:rPr lang="en-US" sz="3600" dirty="0" smtClean="0"/>
              <a:t> </a:t>
            </a:r>
          </a:p>
          <a:p>
            <a:r>
              <a:rPr lang="lv-LV" sz="3600" dirty="0"/>
              <a:t>Atbilstoši SPKC datiem Reģistrā esošo pacientu skaits ar psihiskiem un uzvedības traucējumiem </a:t>
            </a:r>
            <a:r>
              <a:rPr lang="lv-LV" sz="3600" dirty="0" smtClean="0"/>
              <a:t>pieaug; </a:t>
            </a:r>
            <a:endParaRPr lang="en-US" sz="3600" dirty="0" smtClean="0"/>
          </a:p>
          <a:p>
            <a:r>
              <a:rPr lang="en-US" sz="3600" dirty="0" smtClean="0"/>
              <a:t>Pa</a:t>
            </a:r>
            <a:r>
              <a:rPr lang="lv-LV" sz="3600" dirty="0" err="1" smtClean="0"/>
              <a:t>šnāvības</a:t>
            </a:r>
            <a:r>
              <a:rPr lang="lv-LV" sz="3600" dirty="0" smtClean="0"/>
              <a:t>- 2. vietā ES </a:t>
            </a:r>
          </a:p>
          <a:p>
            <a:endParaRPr lang="en-US" sz="3600" dirty="0"/>
          </a:p>
        </p:txBody>
      </p:sp>
    </p:spTree>
    <p:extLst>
      <p:ext uri="{BB962C8B-B14F-4D97-AF65-F5344CB8AC3E}">
        <p14:creationId xmlns:p14="http://schemas.microsoft.com/office/powerpoint/2010/main" val="21070644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Narkoloģisks Reģistrs</a:t>
            </a:r>
            <a:endParaRPr lang="en-US" dirty="0"/>
          </a:p>
        </p:txBody>
      </p:sp>
      <p:sp>
        <p:nvSpPr>
          <p:cNvPr id="3" name="Content Placeholder 2"/>
          <p:cNvSpPr>
            <a:spLocks noGrp="1"/>
          </p:cNvSpPr>
          <p:nvPr>
            <p:ph idx="1"/>
          </p:nvPr>
        </p:nvSpPr>
        <p:spPr>
          <a:xfrm>
            <a:off x="838200" y="1825624"/>
            <a:ext cx="11014494" cy="5032375"/>
          </a:xfrm>
        </p:spPr>
        <p:txBody>
          <a:bodyPr>
            <a:normAutofit lnSpcReduction="10000"/>
          </a:bodyPr>
          <a:lstStyle/>
          <a:p>
            <a:pPr>
              <a:lnSpc>
                <a:spcPct val="115000"/>
              </a:lnSpc>
              <a:spcAft>
                <a:spcPts val="1000"/>
              </a:spcAft>
            </a:pPr>
            <a:r>
              <a:rPr lang="lv-LV" sz="4000" dirty="0" smtClean="0">
                <a:latin typeface="Calibri" charset="0"/>
                <a:ea typeface="Calibri" charset="0"/>
                <a:cs typeface="Calibri" charset="0"/>
              </a:rPr>
              <a:t>Informāciju Reģistram sniedz narkologi/ ārstniecības personas par katru pacientu, kuram ir noteikta diagnoze ar kodiem F10 – F19 (psihiski un uzvedības traucējumi </a:t>
            </a:r>
            <a:r>
              <a:rPr lang="lv-LV" sz="4000" dirty="0" err="1" smtClean="0">
                <a:latin typeface="Calibri" charset="0"/>
                <a:ea typeface="Calibri" charset="0"/>
                <a:cs typeface="Calibri" charset="0"/>
              </a:rPr>
              <a:t>psihoaktīvu</a:t>
            </a:r>
            <a:r>
              <a:rPr lang="lv-LV" sz="4000" dirty="0" smtClean="0">
                <a:latin typeface="Calibri" charset="0"/>
                <a:ea typeface="Calibri" charset="0"/>
                <a:cs typeface="Calibri" charset="0"/>
              </a:rPr>
              <a:t> vielu lietošanas dēļ);  F63.0 (paradumu un dziņu traucējumi) saskaņā SSK-10 , un kuram ir uzsākta ārstēšanas epizode. </a:t>
            </a:r>
          </a:p>
          <a:p>
            <a:endParaRPr lang="ru-RU" dirty="0" smtClean="0"/>
          </a:p>
          <a:p>
            <a:endParaRPr lang="en-US" dirty="0"/>
          </a:p>
        </p:txBody>
      </p:sp>
    </p:spTree>
    <p:extLst>
      <p:ext uri="{BB962C8B-B14F-4D97-AF65-F5344CB8AC3E}">
        <p14:creationId xmlns:p14="http://schemas.microsoft.com/office/powerpoint/2010/main" val="1140676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Kur </a:t>
            </a:r>
            <a:r>
              <a:rPr lang="en-US" dirty="0" err="1" smtClean="0"/>
              <a:t>mekl</a:t>
            </a:r>
            <a:r>
              <a:rPr lang="lv-LV" dirty="0" err="1" smtClean="0"/>
              <a:t>ēt</a:t>
            </a:r>
            <a:r>
              <a:rPr lang="lv-LV" dirty="0" smtClean="0"/>
              <a:t> informāciju:</a:t>
            </a:r>
            <a:endParaRPr lang="en-US" dirty="0"/>
          </a:p>
        </p:txBody>
      </p:sp>
      <p:sp>
        <p:nvSpPr>
          <p:cNvPr id="3" name="Content Placeholder 2"/>
          <p:cNvSpPr>
            <a:spLocks noGrp="1"/>
          </p:cNvSpPr>
          <p:nvPr>
            <p:ph idx="1"/>
          </p:nvPr>
        </p:nvSpPr>
        <p:spPr/>
        <p:txBody>
          <a:bodyPr/>
          <a:lstStyle/>
          <a:p>
            <a:r>
              <a:rPr lang="en-US" dirty="0" smtClean="0">
                <a:hlinkClick r:id="rId2"/>
              </a:rPr>
              <a:t>Vesel</a:t>
            </a:r>
            <a:r>
              <a:rPr lang="lv-LV" dirty="0" smtClean="0">
                <a:hlinkClick r:id="rId2"/>
              </a:rPr>
              <a:t>ības Ministrija </a:t>
            </a:r>
            <a:r>
              <a:rPr lang="en-US" dirty="0" smtClean="0">
                <a:hlinkClick r:id="rId2"/>
              </a:rPr>
              <a:t>http://www.vmnvd.gov.lv/</a:t>
            </a:r>
            <a:endParaRPr lang="en-US" dirty="0" smtClean="0"/>
          </a:p>
          <a:p>
            <a:endParaRPr lang="en-US" dirty="0"/>
          </a:p>
          <a:p>
            <a:r>
              <a:rPr lang="en-US" dirty="0" smtClean="0">
                <a:hlinkClick r:id="rId3"/>
              </a:rPr>
              <a:t>https://www.eveseliba.gov.lv</a:t>
            </a:r>
            <a:r>
              <a:rPr lang="en-US" dirty="0" smtClean="0"/>
              <a:t> </a:t>
            </a:r>
          </a:p>
          <a:p>
            <a:endParaRPr lang="en-US" dirty="0" smtClean="0"/>
          </a:p>
          <a:p>
            <a:r>
              <a:rPr lang="en-US" dirty="0" smtClean="0">
                <a:hlinkClick r:id="rId4"/>
              </a:rPr>
              <a:t>www.nenoversies.lv</a:t>
            </a:r>
            <a:endParaRPr lang="en-US" dirty="0" smtClean="0"/>
          </a:p>
          <a:p>
            <a:endParaRPr lang="en-US" dirty="0"/>
          </a:p>
          <a:p>
            <a:r>
              <a:rPr lang="en-US" dirty="0" smtClean="0">
                <a:hlinkClick r:id="rId5"/>
              </a:rPr>
              <a:t>www.depresija.lv</a:t>
            </a: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960822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Paldies</a:t>
            </a:r>
            <a:r>
              <a:rPr lang="en-US" dirty="0" smtClean="0"/>
              <a:t> par </a:t>
            </a:r>
            <a:r>
              <a:rPr lang="en-US" dirty="0" err="1" smtClean="0"/>
              <a:t>uzman</a:t>
            </a:r>
            <a:r>
              <a:rPr lang="lv-LV" dirty="0" err="1" smtClean="0"/>
              <a:t>ību</a:t>
            </a:r>
            <a:r>
              <a:rPr lang="lv-LV" dirty="0" smtClean="0"/>
              <a:t>!</a:t>
            </a:r>
            <a:endParaRPr lang="en-US" dirty="0"/>
          </a:p>
        </p:txBody>
      </p:sp>
      <p:sp>
        <p:nvSpPr>
          <p:cNvPr id="3" name="Subtitle 2"/>
          <p:cNvSpPr>
            <a:spLocks noGrp="1"/>
          </p:cNvSpPr>
          <p:nvPr>
            <p:ph type="subTitle" idx="1"/>
          </p:nvPr>
        </p:nvSpPr>
        <p:spPr>
          <a:xfrm>
            <a:off x="902898" y="4723472"/>
            <a:ext cx="9144000" cy="1655762"/>
          </a:xfrm>
        </p:spPr>
        <p:txBody>
          <a:bodyPr/>
          <a:lstStyle/>
          <a:p>
            <a:r>
              <a:rPr lang="en-US" dirty="0" err="1" smtClean="0"/>
              <a:t>karinaokk@gmail.com</a:t>
            </a:r>
            <a:endParaRPr lang="en-US" dirty="0"/>
          </a:p>
        </p:txBody>
      </p:sp>
    </p:spTree>
    <p:extLst>
      <p:ext uri="{BB962C8B-B14F-4D97-AF65-F5344CB8AC3E}">
        <p14:creationId xmlns:p14="http://schemas.microsoft.com/office/powerpoint/2010/main" val="862876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nvPr>
        </p:nvGraphicFramePr>
        <p:xfrm>
          <a:off x="1190445" y="0"/>
          <a:ext cx="10299940" cy="6331789"/>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p:cNvSpPr>
            <a:spLocks noGrp="1"/>
          </p:cNvSpPr>
          <p:nvPr>
            <p:ph type="ftr" sz="quarter" idx="11"/>
          </p:nvPr>
        </p:nvSpPr>
        <p:spPr/>
        <p:txBody>
          <a:bodyPr/>
          <a:lstStyle/>
          <a:p>
            <a:r>
              <a:rPr lang="en-US" sz="1600" dirty="0" smtClean="0">
                <a:solidFill>
                  <a:schemeClr val="tx1"/>
                </a:solidFill>
              </a:rPr>
              <a:t>SPKC </a:t>
            </a:r>
            <a:r>
              <a:rPr lang="en-US" sz="1600" dirty="0" err="1" smtClean="0">
                <a:solidFill>
                  <a:schemeClr val="tx1"/>
                </a:solidFill>
              </a:rPr>
              <a:t>Statistikas</a:t>
            </a:r>
            <a:r>
              <a:rPr lang="en-US" sz="1600" dirty="0" smtClean="0">
                <a:solidFill>
                  <a:schemeClr val="tx1"/>
                </a:solidFill>
              </a:rPr>
              <a:t> </a:t>
            </a:r>
            <a:r>
              <a:rPr lang="en-US" sz="1600" dirty="0" err="1" smtClean="0">
                <a:solidFill>
                  <a:schemeClr val="tx1"/>
                </a:solidFill>
              </a:rPr>
              <a:t>dati</a:t>
            </a:r>
            <a:r>
              <a:rPr lang="en-US" sz="1600" dirty="0" smtClean="0">
                <a:solidFill>
                  <a:schemeClr val="tx1"/>
                </a:solidFill>
              </a:rPr>
              <a:t> par 2017.gadu; </a:t>
            </a:r>
            <a:endParaRPr lang="en-US" sz="1600" dirty="0">
              <a:solidFill>
                <a:schemeClr val="tx1"/>
              </a:solidFill>
            </a:endParaRPr>
          </a:p>
        </p:txBody>
      </p:sp>
      <p:sp>
        <p:nvSpPr>
          <p:cNvPr id="4" name="Slide Number Placeholder 3"/>
          <p:cNvSpPr>
            <a:spLocks noGrp="1"/>
          </p:cNvSpPr>
          <p:nvPr>
            <p:ph type="sldNum" sz="quarter" idx="12"/>
          </p:nvPr>
        </p:nvSpPr>
        <p:spPr/>
        <p:txBody>
          <a:bodyPr/>
          <a:lstStyle/>
          <a:p>
            <a:fld id="{038A640C-7B5D-2646-A03F-354AE37AB611}" type="slidenum">
              <a:rPr lang="en-US" smtClean="0"/>
              <a:t>49</a:t>
            </a:fld>
            <a:endParaRPr lang="en-US" dirty="0"/>
          </a:p>
        </p:txBody>
      </p:sp>
    </p:spTree>
    <p:extLst>
      <p:ext uri="{BB962C8B-B14F-4D97-AF65-F5344CB8AC3E}">
        <p14:creationId xmlns:p14="http://schemas.microsoft.com/office/powerpoint/2010/main" val="11868579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7637" y="324063"/>
            <a:ext cx="6965950" cy="5032341"/>
          </a:xfrm>
          <a:prstGeom prst="rect">
            <a:avLst/>
          </a:prstGeom>
        </p:spPr>
      </p:pic>
      <p:sp>
        <p:nvSpPr>
          <p:cNvPr id="6" name="Subtitle 5"/>
          <p:cNvSpPr>
            <a:spLocks noGrp="1"/>
          </p:cNvSpPr>
          <p:nvPr>
            <p:ph type="subTitle" idx="1"/>
          </p:nvPr>
        </p:nvSpPr>
        <p:spPr>
          <a:xfrm>
            <a:off x="954657" y="5202238"/>
            <a:ext cx="9144000" cy="1655762"/>
          </a:xfrm>
        </p:spPr>
        <p:txBody>
          <a:bodyPr>
            <a:normAutofit/>
          </a:bodyPr>
          <a:lstStyle/>
          <a:p>
            <a:r>
              <a:rPr lang="lv-LV" sz="2800" dirty="0" err="1"/>
              <a:t>Psihoemocionālās</a:t>
            </a:r>
            <a:r>
              <a:rPr lang="lv-LV" sz="2800" dirty="0"/>
              <a:t> labklājības veicināšanā ļoti būtiska loma ir psiholoģiski labvēlīgas, atbalstošas un izpratnē balstītas vides veidošanai ģimenē, skolā, attiecībās ar draugiem, attiecībās ar līdzcilvēkiem, sabiedrībā u.c. </a:t>
            </a:r>
            <a:endParaRPr lang="en-US" sz="2800" dirty="0"/>
          </a:p>
        </p:txBody>
      </p:sp>
    </p:spTree>
    <p:extLst>
      <p:ext uri="{BB962C8B-B14F-4D97-AF65-F5344CB8AC3E}">
        <p14:creationId xmlns:p14="http://schemas.microsoft.com/office/powerpoint/2010/main" val="1822129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Veselības</a:t>
            </a:r>
            <a:r>
              <a:rPr lang="en-US" dirty="0"/>
              <a:t> </a:t>
            </a:r>
            <a:r>
              <a:rPr lang="en-US" dirty="0" err="1" smtClean="0"/>
              <a:t>aprūpes</a:t>
            </a:r>
            <a:r>
              <a:rPr lang="en-US" dirty="0" smtClean="0"/>
              <a:t> </a:t>
            </a:r>
            <a:r>
              <a:rPr lang="en-US" dirty="0" err="1"/>
              <a:t>iedalījums</a:t>
            </a:r>
            <a:r>
              <a:rPr lang="en-US" dirty="0"/>
              <a:t>:</a:t>
            </a:r>
          </a:p>
        </p:txBody>
      </p:sp>
      <p:sp>
        <p:nvSpPr>
          <p:cNvPr id="3" name="Content Placeholder 2"/>
          <p:cNvSpPr>
            <a:spLocks noGrp="1"/>
          </p:cNvSpPr>
          <p:nvPr>
            <p:ph idx="1"/>
          </p:nvPr>
        </p:nvSpPr>
        <p:spPr/>
        <p:txBody>
          <a:bodyPr>
            <a:normAutofit fontScale="92500" lnSpcReduction="20000"/>
          </a:bodyPr>
          <a:lstStyle/>
          <a:p>
            <a:r>
              <a:rPr lang="en-US" b="1" dirty="0" err="1"/>
              <a:t>Neatliekamā</a:t>
            </a:r>
            <a:r>
              <a:rPr lang="en-US" b="1" dirty="0"/>
              <a:t> </a:t>
            </a:r>
            <a:r>
              <a:rPr lang="en-US" b="1" dirty="0" err="1"/>
              <a:t>medicīniskā</a:t>
            </a:r>
            <a:r>
              <a:rPr lang="en-US" b="1" dirty="0"/>
              <a:t> </a:t>
            </a:r>
            <a:r>
              <a:rPr lang="en-US" b="1" dirty="0" err="1"/>
              <a:t>palīdzība</a:t>
            </a:r>
            <a:r>
              <a:rPr lang="en-US" b="1" dirty="0"/>
              <a:t> </a:t>
            </a:r>
            <a:r>
              <a:rPr lang="en-US" dirty="0" smtClean="0"/>
              <a:t>– </a:t>
            </a:r>
            <a:r>
              <a:rPr lang="en-US" dirty="0" err="1" smtClean="0"/>
              <a:t>pēkšņa</a:t>
            </a:r>
            <a:r>
              <a:rPr lang="en-US" dirty="0" smtClean="0"/>
              <a:t> </a:t>
            </a:r>
            <a:r>
              <a:rPr lang="en-US" dirty="0" err="1" smtClean="0"/>
              <a:t>saslimšana</a:t>
            </a:r>
            <a:r>
              <a:rPr lang="en-US" dirty="0" smtClean="0"/>
              <a:t> </a:t>
            </a:r>
            <a:r>
              <a:rPr lang="en-US" dirty="0" err="1" smtClean="0"/>
              <a:t>vai</a:t>
            </a:r>
            <a:r>
              <a:rPr lang="en-US" dirty="0" smtClean="0"/>
              <a:t> trauma, </a:t>
            </a:r>
            <a:r>
              <a:rPr lang="en-US" dirty="0" err="1" smtClean="0"/>
              <a:t>kuras</a:t>
            </a:r>
            <a:r>
              <a:rPr lang="en-US" dirty="0" smtClean="0"/>
              <a:t> </a:t>
            </a:r>
            <a:r>
              <a:rPr lang="en-US" dirty="0" err="1" smtClean="0"/>
              <a:t>rezultātā</a:t>
            </a:r>
            <a:r>
              <a:rPr lang="en-US" dirty="0" smtClean="0"/>
              <a:t> </a:t>
            </a:r>
            <a:r>
              <a:rPr lang="en-US" dirty="0" err="1" smtClean="0"/>
              <a:t>ir</a:t>
            </a:r>
            <a:r>
              <a:rPr lang="en-US" dirty="0" smtClean="0"/>
              <a:t> </a:t>
            </a:r>
            <a:r>
              <a:rPr lang="en-US" dirty="0" err="1" smtClean="0"/>
              <a:t>apdraudēta</a:t>
            </a:r>
            <a:r>
              <a:rPr lang="en-US" dirty="0" smtClean="0"/>
              <a:t> </a:t>
            </a:r>
            <a:r>
              <a:rPr lang="en-US" dirty="0" err="1" smtClean="0"/>
              <a:t>cietušā</a:t>
            </a:r>
            <a:r>
              <a:rPr lang="en-US" dirty="0" smtClean="0"/>
              <a:t> </a:t>
            </a:r>
            <a:r>
              <a:rPr lang="en-US" dirty="0" err="1" smtClean="0"/>
              <a:t>dzīvība</a:t>
            </a:r>
            <a:r>
              <a:rPr lang="en-US" dirty="0" smtClean="0"/>
              <a:t>;</a:t>
            </a:r>
          </a:p>
          <a:p>
            <a:r>
              <a:rPr lang="en-US" b="1" dirty="0" err="1" smtClean="0"/>
              <a:t>Primārā</a:t>
            </a:r>
            <a:r>
              <a:rPr lang="en-US" b="1" dirty="0" smtClean="0"/>
              <a:t> </a:t>
            </a:r>
            <a:r>
              <a:rPr lang="en-US" b="1" dirty="0" err="1" smtClean="0"/>
              <a:t>veselības</a:t>
            </a:r>
            <a:r>
              <a:rPr lang="en-US" b="1" dirty="0" smtClean="0"/>
              <a:t> </a:t>
            </a:r>
            <a:r>
              <a:rPr lang="en-US" b="1" dirty="0" err="1" smtClean="0"/>
              <a:t>aprūpe</a:t>
            </a:r>
            <a:r>
              <a:rPr lang="en-US" b="1" dirty="0" smtClean="0"/>
              <a:t> </a:t>
            </a:r>
            <a:r>
              <a:rPr lang="en-US" dirty="0" smtClean="0"/>
              <a:t>- </a:t>
            </a:r>
            <a:r>
              <a:rPr lang="en-US" dirty="0" err="1" smtClean="0"/>
              <a:t>pirmais</a:t>
            </a:r>
            <a:r>
              <a:rPr lang="en-US" dirty="0" smtClean="0"/>
              <a:t> </a:t>
            </a:r>
            <a:r>
              <a:rPr lang="en-US" dirty="0" err="1" smtClean="0"/>
              <a:t>saskarsmes</a:t>
            </a:r>
            <a:r>
              <a:rPr lang="en-US" dirty="0" smtClean="0"/>
              <a:t> </a:t>
            </a:r>
            <a:r>
              <a:rPr lang="en-US" dirty="0" err="1" smtClean="0"/>
              <a:t>posms</a:t>
            </a:r>
            <a:r>
              <a:rPr lang="en-US" dirty="0" smtClean="0"/>
              <a:t> </a:t>
            </a:r>
            <a:r>
              <a:rPr lang="en-US" dirty="0" err="1" smtClean="0"/>
              <a:t>starp</a:t>
            </a:r>
            <a:r>
              <a:rPr lang="en-US" dirty="0" smtClean="0"/>
              <a:t> </a:t>
            </a:r>
            <a:r>
              <a:rPr lang="en-US" dirty="0" err="1" smtClean="0"/>
              <a:t>pacientu</a:t>
            </a:r>
            <a:r>
              <a:rPr lang="en-US" dirty="0" smtClean="0"/>
              <a:t> un </a:t>
            </a:r>
            <a:r>
              <a:rPr lang="en-US" dirty="0" err="1" smtClean="0"/>
              <a:t>veselības</a:t>
            </a:r>
            <a:r>
              <a:rPr lang="en-US" dirty="0" smtClean="0"/>
              <a:t> </a:t>
            </a:r>
            <a:r>
              <a:rPr lang="en-US" dirty="0" err="1" smtClean="0"/>
              <a:t>aprūpes</a:t>
            </a:r>
            <a:r>
              <a:rPr lang="en-US" dirty="0" smtClean="0"/>
              <a:t> </a:t>
            </a:r>
            <a:r>
              <a:rPr lang="en-US" dirty="0" err="1" smtClean="0"/>
              <a:t>pakalpojumu</a:t>
            </a:r>
            <a:r>
              <a:rPr lang="en-US" dirty="0" smtClean="0"/>
              <a:t> </a:t>
            </a:r>
            <a:r>
              <a:rPr lang="en-US" dirty="0" err="1" smtClean="0"/>
              <a:t>sniedzēju</a:t>
            </a:r>
            <a:r>
              <a:rPr lang="en-US" dirty="0" smtClean="0"/>
              <a:t> (</a:t>
            </a:r>
            <a:r>
              <a:rPr lang="en-US" dirty="0" err="1" smtClean="0"/>
              <a:t>ģimenes</a:t>
            </a:r>
            <a:r>
              <a:rPr lang="en-US" dirty="0" smtClean="0"/>
              <a:t> </a:t>
            </a:r>
            <a:r>
              <a:rPr lang="en-US" dirty="0" err="1" smtClean="0"/>
              <a:t>ārsts</a:t>
            </a:r>
            <a:r>
              <a:rPr lang="en-US" dirty="0" smtClean="0"/>
              <a:t>, </a:t>
            </a:r>
            <a:r>
              <a:rPr lang="en-US" dirty="0" err="1" smtClean="0"/>
              <a:t>ārsta</a:t>
            </a:r>
            <a:r>
              <a:rPr lang="en-US" dirty="0" smtClean="0"/>
              <a:t> </a:t>
            </a:r>
            <a:r>
              <a:rPr lang="en-US" dirty="0" err="1" smtClean="0"/>
              <a:t>palīgs</a:t>
            </a:r>
            <a:r>
              <a:rPr lang="en-US" dirty="0" smtClean="0"/>
              <a:t>, </a:t>
            </a:r>
            <a:r>
              <a:rPr lang="en-US" dirty="0" err="1" smtClean="0"/>
              <a:t>māsa</a:t>
            </a:r>
            <a:r>
              <a:rPr lang="en-US" dirty="0" smtClean="0"/>
              <a:t>, </a:t>
            </a:r>
            <a:r>
              <a:rPr lang="en-US" dirty="0" err="1" smtClean="0"/>
              <a:t>vecmāte</a:t>
            </a:r>
            <a:r>
              <a:rPr lang="en-US" dirty="0" smtClean="0"/>
              <a:t>, </a:t>
            </a:r>
            <a:r>
              <a:rPr lang="en-US" dirty="0" err="1" smtClean="0"/>
              <a:t>zobārsts</a:t>
            </a:r>
            <a:r>
              <a:rPr lang="en-US" dirty="0" smtClean="0"/>
              <a:t>, </a:t>
            </a:r>
            <a:r>
              <a:rPr lang="en-US" dirty="0" err="1" smtClean="0"/>
              <a:t>zobārsta</a:t>
            </a:r>
            <a:r>
              <a:rPr lang="en-US" dirty="0" smtClean="0"/>
              <a:t> </a:t>
            </a:r>
            <a:r>
              <a:rPr lang="en-US" dirty="0" err="1" smtClean="0"/>
              <a:t>asistents</a:t>
            </a:r>
            <a:r>
              <a:rPr lang="en-US" dirty="0" smtClean="0"/>
              <a:t>, </a:t>
            </a:r>
            <a:r>
              <a:rPr lang="en-US" dirty="0" err="1" smtClean="0"/>
              <a:t>zobārsta</a:t>
            </a:r>
            <a:r>
              <a:rPr lang="en-US" dirty="0" smtClean="0"/>
              <a:t> </a:t>
            </a:r>
            <a:r>
              <a:rPr lang="en-US" dirty="0" err="1" smtClean="0"/>
              <a:t>māsa</a:t>
            </a:r>
            <a:r>
              <a:rPr lang="en-US" dirty="0" smtClean="0"/>
              <a:t> un </a:t>
            </a:r>
            <a:r>
              <a:rPr lang="en-US" dirty="0" err="1" smtClean="0"/>
              <a:t>higiēnists</a:t>
            </a:r>
            <a:r>
              <a:rPr lang="en-US" dirty="0" smtClean="0"/>
              <a:t>);</a:t>
            </a:r>
          </a:p>
          <a:p>
            <a:r>
              <a:rPr lang="en-US" b="1" dirty="0" err="1" smtClean="0"/>
              <a:t>Sekundārā</a:t>
            </a:r>
            <a:r>
              <a:rPr lang="en-US" b="1" dirty="0" smtClean="0"/>
              <a:t> </a:t>
            </a:r>
            <a:r>
              <a:rPr lang="en-US" b="1" dirty="0" err="1"/>
              <a:t>veselības</a:t>
            </a:r>
            <a:r>
              <a:rPr lang="en-US" b="1" dirty="0"/>
              <a:t> </a:t>
            </a:r>
            <a:r>
              <a:rPr lang="en-US" b="1" dirty="0" err="1"/>
              <a:t>aprūpe</a:t>
            </a:r>
            <a:r>
              <a:rPr lang="en-US" b="1" dirty="0"/>
              <a:t> </a:t>
            </a:r>
            <a:r>
              <a:rPr lang="en-US" dirty="0"/>
              <a:t>- </a:t>
            </a:r>
            <a:r>
              <a:rPr lang="en-US" dirty="0" err="1"/>
              <a:t>specializēta</a:t>
            </a:r>
            <a:r>
              <a:rPr lang="en-US" dirty="0"/>
              <a:t> </a:t>
            </a:r>
            <a:r>
              <a:rPr lang="en-US" dirty="0" err="1"/>
              <a:t>ambulatorā</a:t>
            </a:r>
            <a:r>
              <a:rPr lang="en-US" dirty="0"/>
              <a:t> un </a:t>
            </a:r>
            <a:r>
              <a:rPr lang="en-US" dirty="0" err="1"/>
              <a:t>stacionārā</a:t>
            </a:r>
            <a:r>
              <a:rPr lang="en-US" dirty="0"/>
              <a:t> </a:t>
            </a:r>
            <a:r>
              <a:rPr lang="en-US" dirty="0" err="1"/>
              <a:t>veselības</a:t>
            </a:r>
            <a:r>
              <a:rPr lang="en-US" dirty="0"/>
              <a:t> </a:t>
            </a:r>
            <a:r>
              <a:rPr lang="en-US" dirty="0" err="1"/>
              <a:t>aprūpe</a:t>
            </a:r>
            <a:r>
              <a:rPr lang="en-US" dirty="0"/>
              <a:t>, </a:t>
            </a:r>
            <a:r>
              <a:rPr lang="en-US" dirty="0" err="1"/>
              <a:t>kas</a:t>
            </a:r>
            <a:r>
              <a:rPr lang="en-US" dirty="0"/>
              <a:t> </a:t>
            </a:r>
            <a:r>
              <a:rPr lang="en-US" dirty="0" err="1"/>
              <a:t>orientēta</a:t>
            </a:r>
            <a:r>
              <a:rPr lang="en-US" dirty="0"/>
              <a:t> </a:t>
            </a:r>
            <a:r>
              <a:rPr lang="en-US" dirty="0" err="1"/>
              <a:t>uz</a:t>
            </a:r>
            <a:r>
              <a:rPr lang="en-US" dirty="0"/>
              <a:t> </a:t>
            </a:r>
            <a:r>
              <a:rPr lang="en-US" dirty="0" err="1"/>
              <a:t>neatliekamu</a:t>
            </a:r>
            <a:r>
              <a:rPr lang="en-US" dirty="0"/>
              <a:t>, </a:t>
            </a:r>
            <a:r>
              <a:rPr lang="en-US" dirty="0" err="1"/>
              <a:t>akūtu</a:t>
            </a:r>
            <a:r>
              <a:rPr lang="en-US" dirty="0"/>
              <a:t> </a:t>
            </a:r>
            <a:r>
              <a:rPr lang="en-US" dirty="0" err="1"/>
              <a:t>vai</a:t>
            </a:r>
            <a:r>
              <a:rPr lang="en-US" dirty="0"/>
              <a:t> </a:t>
            </a:r>
            <a:r>
              <a:rPr lang="en-US" dirty="0" err="1"/>
              <a:t>plānveida</a:t>
            </a:r>
            <a:r>
              <a:rPr lang="en-US" dirty="0"/>
              <a:t> </a:t>
            </a:r>
            <a:r>
              <a:rPr lang="en-US" dirty="0" err="1"/>
              <a:t>veselības</a:t>
            </a:r>
            <a:r>
              <a:rPr lang="en-US" dirty="0"/>
              <a:t> </a:t>
            </a:r>
            <a:r>
              <a:rPr lang="en-US" dirty="0" err="1"/>
              <a:t>aprūpi</a:t>
            </a:r>
            <a:r>
              <a:rPr lang="en-US" dirty="0"/>
              <a:t> (kuru </a:t>
            </a:r>
            <a:r>
              <a:rPr lang="en-US" dirty="0" err="1"/>
              <a:t>sniedz</a:t>
            </a:r>
            <a:r>
              <a:rPr lang="en-US" dirty="0"/>
              <a:t> </a:t>
            </a:r>
            <a:r>
              <a:rPr lang="en-US" dirty="0" err="1"/>
              <a:t>ambulatorajā</a:t>
            </a:r>
            <a:r>
              <a:rPr lang="en-US" dirty="0"/>
              <a:t> </a:t>
            </a:r>
            <a:r>
              <a:rPr lang="en-US" dirty="0" err="1"/>
              <a:t>ārstniecības</a:t>
            </a:r>
            <a:r>
              <a:rPr lang="en-US" dirty="0"/>
              <a:t> </a:t>
            </a:r>
            <a:r>
              <a:rPr lang="en-US" dirty="0" err="1"/>
              <a:t>iestādē</a:t>
            </a:r>
            <a:r>
              <a:rPr lang="en-US" dirty="0"/>
              <a:t>, </a:t>
            </a:r>
            <a:r>
              <a:rPr lang="en-US" dirty="0" err="1"/>
              <a:t>slimnīcas</a:t>
            </a:r>
            <a:r>
              <a:rPr lang="en-US" dirty="0"/>
              <a:t> </a:t>
            </a:r>
            <a:r>
              <a:rPr lang="en-US" dirty="0" err="1"/>
              <a:t>ambulatorajā</a:t>
            </a:r>
            <a:r>
              <a:rPr lang="en-US" dirty="0"/>
              <a:t> </a:t>
            </a:r>
            <a:r>
              <a:rPr lang="en-US" dirty="0" err="1"/>
              <a:t>nodaļā</a:t>
            </a:r>
            <a:r>
              <a:rPr lang="en-US" dirty="0"/>
              <a:t>, </a:t>
            </a:r>
            <a:r>
              <a:rPr lang="en-US" dirty="0" err="1"/>
              <a:t>neatliekamās</a:t>
            </a:r>
            <a:r>
              <a:rPr lang="en-US" dirty="0"/>
              <a:t> </a:t>
            </a:r>
            <a:r>
              <a:rPr lang="en-US" dirty="0" err="1"/>
              <a:t>medicīniskās</a:t>
            </a:r>
            <a:r>
              <a:rPr lang="en-US" dirty="0"/>
              <a:t> </a:t>
            </a:r>
            <a:r>
              <a:rPr lang="en-US" dirty="0" err="1"/>
              <a:t>palīdzības</a:t>
            </a:r>
            <a:r>
              <a:rPr lang="en-US" dirty="0"/>
              <a:t> </a:t>
            </a:r>
            <a:r>
              <a:rPr lang="en-US" dirty="0" err="1"/>
              <a:t>iestādē</a:t>
            </a:r>
            <a:r>
              <a:rPr lang="en-US" dirty="0"/>
              <a:t>, </a:t>
            </a:r>
            <a:r>
              <a:rPr lang="en-US" dirty="0" err="1"/>
              <a:t>dienas</a:t>
            </a:r>
            <a:r>
              <a:rPr lang="en-US" dirty="0"/>
              <a:t> </a:t>
            </a:r>
            <a:r>
              <a:rPr lang="en-US" dirty="0" err="1"/>
              <a:t>stacionārā</a:t>
            </a:r>
            <a:r>
              <a:rPr lang="en-US" dirty="0"/>
              <a:t>, </a:t>
            </a:r>
            <a:r>
              <a:rPr lang="en-US" dirty="0" err="1"/>
              <a:t>slimnīcā</a:t>
            </a:r>
            <a:r>
              <a:rPr lang="en-US" dirty="0"/>
              <a:t>);</a:t>
            </a:r>
          </a:p>
          <a:p>
            <a:r>
              <a:rPr lang="en-US" b="1" dirty="0" err="1"/>
              <a:t>Terciārā</a:t>
            </a:r>
            <a:r>
              <a:rPr lang="en-US" b="1" dirty="0"/>
              <a:t> </a:t>
            </a:r>
            <a:r>
              <a:rPr lang="en-US" b="1" dirty="0" err="1"/>
              <a:t>veselības</a:t>
            </a:r>
            <a:r>
              <a:rPr lang="en-US" b="1" dirty="0"/>
              <a:t> </a:t>
            </a:r>
            <a:r>
              <a:rPr lang="en-US" b="1" dirty="0" err="1"/>
              <a:t>aprūpe</a:t>
            </a:r>
            <a:r>
              <a:rPr lang="en-US" b="1" dirty="0"/>
              <a:t> </a:t>
            </a:r>
            <a:r>
              <a:rPr lang="en-US" dirty="0"/>
              <a:t>- </a:t>
            </a:r>
            <a:r>
              <a:rPr lang="en-US" dirty="0" err="1"/>
              <a:t>augsti</a:t>
            </a:r>
            <a:r>
              <a:rPr lang="en-US" dirty="0"/>
              <a:t> </a:t>
            </a:r>
            <a:r>
              <a:rPr lang="en-US" dirty="0" err="1"/>
              <a:t>specializēti</a:t>
            </a:r>
            <a:r>
              <a:rPr lang="en-US" dirty="0"/>
              <a:t> </a:t>
            </a:r>
            <a:r>
              <a:rPr lang="en-US" dirty="0" err="1"/>
              <a:t>veselības</a:t>
            </a:r>
            <a:r>
              <a:rPr lang="en-US" dirty="0"/>
              <a:t> </a:t>
            </a:r>
            <a:r>
              <a:rPr lang="en-US" dirty="0" err="1"/>
              <a:t>aprūpes</a:t>
            </a:r>
            <a:r>
              <a:rPr lang="en-US" dirty="0"/>
              <a:t> </a:t>
            </a:r>
            <a:r>
              <a:rPr lang="en-US" dirty="0" err="1"/>
              <a:t>pakalpojumi</a:t>
            </a:r>
            <a:r>
              <a:rPr lang="en-US" dirty="0"/>
              <a:t>, </a:t>
            </a:r>
            <a:r>
              <a:rPr lang="en-US" dirty="0" err="1"/>
              <a:t>kurus</a:t>
            </a:r>
            <a:r>
              <a:rPr lang="en-US" dirty="0"/>
              <a:t> </a:t>
            </a:r>
            <a:r>
              <a:rPr lang="en-US" dirty="0" err="1"/>
              <a:t>specializētās</a:t>
            </a:r>
            <a:r>
              <a:rPr lang="en-US" dirty="0"/>
              <a:t> </a:t>
            </a:r>
            <a:r>
              <a:rPr lang="en-US" dirty="0" err="1"/>
              <a:t>ārstniecības</a:t>
            </a:r>
            <a:r>
              <a:rPr lang="en-US" dirty="0"/>
              <a:t> </a:t>
            </a:r>
            <a:r>
              <a:rPr lang="en-US" dirty="0" err="1"/>
              <a:t>iestādēs</a:t>
            </a:r>
            <a:r>
              <a:rPr lang="en-US" dirty="0"/>
              <a:t> </a:t>
            </a:r>
            <a:r>
              <a:rPr lang="en-US" dirty="0" err="1"/>
              <a:t>nodrošina</a:t>
            </a:r>
            <a:r>
              <a:rPr lang="en-US" dirty="0"/>
              <a:t> </a:t>
            </a:r>
            <a:r>
              <a:rPr lang="en-US" dirty="0" err="1"/>
              <a:t>vienas</a:t>
            </a:r>
            <a:r>
              <a:rPr lang="en-US" dirty="0"/>
              <a:t> </a:t>
            </a:r>
            <a:r>
              <a:rPr lang="en-US" dirty="0" err="1"/>
              <a:t>vai</a:t>
            </a:r>
            <a:r>
              <a:rPr lang="en-US" dirty="0"/>
              <a:t> </a:t>
            </a:r>
            <a:r>
              <a:rPr lang="en-US" dirty="0" err="1"/>
              <a:t>vairāku</a:t>
            </a:r>
            <a:r>
              <a:rPr lang="en-US" dirty="0"/>
              <a:t> </a:t>
            </a:r>
            <a:r>
              <a:rPr lang="en-US" dirty="0" err="1"/>
              <a:t>medicīnas</a:t>
            </a:r>
            <a:r>
              <a:rPr lang="en-US" dirty="0"/>
              <a:t> </a:t>
            </a:r>
            <a:r>
              <a:rPr lang="en-US" dirty="0" err="1"/>
              <a:t>nozaru</a:t>
            </a:r>
            <a:r>
              <a:rPr lang="en-US" dirty="0"/>
              <a:t> </a:t>
            </a:r>
            <a:r>
              <a:rPr lang="en-US" dirty="0" err="1"/>
              <a:t>speciālisti</a:t>
            </a:r>
            <a:r>
              <a:rPr lang="en-US" dirty="0"/>
              <a:t> </a:t>
            </a:r>
            <a:r>
              <a:rPr lang="en-US" dirty="0" err="1"/>
              <a:t>ar</a:t>
            </a:r>
            <a:r>
              <a:rPr lang="en-US" dirty="0"/>
              <a:t> </a:t>
            </a:r>
            <a:r>
              <a:rPr lang="en-US" dirty="0" err="1"/>
              <a:t>papildus</a:t>
            </a:r>
            <a:r>
              <a:rPr lang="en-US" dirty="0"/>
              <a:t> </a:t>
            </a:r>
            <a:r>
              <a:rPr lang="en-US" dirty="0" err="1"/>
              <a:t>kvalifikāciju</a:t>
            </a:r>
            <a:r>
              <a:rPr lang="en-US" dirty="0"/>
              <a:t>.</a:t>
            </a:r>
          </a:p>
        </p:txBody>
      </p:sp>
      <p:sp>
        <p:nvSpPr>
          <p:cNvPr id="4" name="Footer Placeholder 3"/>
          <p:cNvSpPr>
            <a:spLocks noGrp="1"/>
          </p:cNvSpPr>
          <p:nvPr>
            <p:ph type="ftr" sz="quarter" idx="11"/>
          </p:nvPr>
        </p:nvSpPr>
        <p:spPr/>
        <p:txBody>
          <a:bodyPr/>
          <a:lstStyle/>
          <a:p>
            <a:r>
              <a:rPr lang="en-US" sz="1800" dirty="0" smtClean="0">
                <a:solidFill>
                  <a:schemeClr val="tx1"/>
                </a:solidFill>
              </a:rPr>
              <a:t>http://</a:t>
            </a:r>
            <a:r>
              <a:rPr lang="en-US" sz="1800" dirty="0" err="1" smtClean="0">
                <a:solidFill>
                  <a:schemeClr val="tx1"/>
                </a:solidFill>
              </a:rPr>
              <a:t>www.vmnvd.gov.lv</a:t>
            </a:r>
            <a:r>
              <a:rPr lang="en-US" sz="1800" dirty="0" smtClean="0">
                <a:solidFill>
                  <a:schemeClr val="tx1"/>
                </a:solidFill>
              </a:rPr>
              <a:t>/</a:t>
            </a:r>
            <a:endParaRPr lang="en-US" sz="1800" dirty="0">
              <a:solidFill>
                <a:schemeClr val="tx1"/>
              </a:solidFill>
            </a:endParaRPr>
          </a:p>
        </p:txBody>
      </p:sp>
      <p:sp>
        <p:nvSpPr>
          <p:cNvPr id="5" name="Slide Number Placeholder 4"/>
          <p:cNvSpPr>
            <a:spLocks noGrp="1"/>
          </p:cNvSpPr>
          <p:nvPr>
            <p:ph type="sldNum" sz="quarter" idx="12"/>
          </p:nvPr>
        </p:nvSpPr>
        <p:spPr/>
        <p:txBody>
          <a:bodyPr/>
          <a:lstStyle/>
          <a:p>
            <a:fld id="{038A640C-7B5D-2646-A03F-354AE37AB611}" type="slidenum">
              <a:rPr lang="en-US" smtClean="0"/>
              <a:t>51</a:t>
            </a:fld>
            <a:endParaRPr lang="en-US" dirty="0"/>
          </a:p>
        </p:txBody>
      </p:sp>
    </p:spTree>
    <p:extLst>
      <p:ext uri="{BB962C8B-B14F-4D97-AF65-F5344CB8AC3E}">
        <p14:creationId xmlns:p14="http://schemas.microsoft.com/office/powerpoint/2010/main" val="4344200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604" y="704190"/>
            <a:ext cx="10515600" cy="5782873"/>
          </a:xfrm>
        </p:spPr>
        <p:txBody>
          <a:bodyPr>
            <a:normAutofit lnSpcReduction="10000"/>
          </a:bodyPr>
          <a:lstStyle/>
          <a:p>
            <a:r>
              <a:rPr lang="en-US" sz="3600" dirty="0" err="1"/>
              <a:t>Primārās</a:t>
            </a:r>
            <a:r>
              <a:rPr lang="en-US" sz="3600" dirty="0"/>
              <a:t> </a:t>
            </a:r>
            <a:r>
              <a:rPr lang="en-US" sz="3600" dirty="0" err="1"/>
              <a:t>veselības</a:t>
            </a:r>
            <a:r>
              <a:rPr lang="en-US" sz="3600" dirty="0"/>
              <a:t> </a:t>
            </a:r>
            <a:r>
              <a:rPr lang="en-US" sz="3600" dirty="0" err="1"/>
              <a:t>aprūpes</a:t>
            </a:r>
            <a:r>
              <a:rPr lang="en-US" sz="3600" dirty="0"/>
              <a:t> </a:t>
            </a:r>
            <a:r>
              <a:rPr lang="en-US" sz="3600" dirty="0" err="1"/>
              <a:t>vai</a:t>
            </a:r>
            <a:r>
              <a:rPr lang="en-US" sz="3600" dirty="0"/>
              <a:t> </a:t>
            </a:r>
            <a:r>
              <a:rPr lang="en-US" sz="3600" dirty="0" err="1"/>
              <a:t>sekundaras</a:t>
            </a:r>
            <a:r>
              <a:rPr lang="en-US" sz="3600" dirty="0"/>
              <a:t> (</a:t>
            </a:r>
            <a:r>
              <a:rPr lang="en-US" sz="3600" dirty="0" err="1"/>
              <a:t>piem</a:t>
            </a:r>
            <a:r>
              <a:rPr lang="en-US" sz="3600" dirty="0"/>
              <a:t>., </a:t>
            </a:r>
            <a:r>
              <a:rPr lang="en-US" sz="3600" dirty="0" err="1"/>
              <a:t>psihiatrijas</a:t>
            </a:r>
            <a:r>
              <a:rPr lang="en-US" sz="3600" dirty="0"/>
              <a:t>) </a:t>
            </a:r>
            <a:r>
              <a:rPr lang="en-US" sz="3600" dirty="0" err="1"/>
              <a:t>jomā</a:t>
            </a:r>
            <a:r>
              <a:rPr lang="en-US" sz="3600" dirty="0"/>
              <a:t> persona </a:t>
            </a:r>
            <a:r>
              <a:rPr lang="en-US" sz="3600" dirty="0" err="1"/>
              <a:t>saņem</a:t>
            </a:r>
            <a:r>
              <a:rPr lang="en-US" sz="3600" dirty="0"/>
              <a:t> </a:t>
            </a:r>
            <a:r>
              <a:rPr lang="en-US" sz="3600" dirty="0" err="1"/>
              <a:t>v</a:t>
            </a:r>
            <a:r>
              <a:rPr lang="en-US" sz="3600" dirty="0" err="1" smtClean="0"/>
              <a:t>alsts</a:t>
            </a:r>
            <a:r>
              <a:rPr lang="en-US" sz="3600" dirty="0" smtClean="0"/>
              <a:t> </a:t>
            </a:r>
            <a:r>
              <a:rPr lang="en-US" sz="3600" dirty="0" err="1"/>
              <a:t>nodrošināto</a:t>
            </a:r>
            <a:r>
              <a:rPr lang="en-US" sz="3600" dirty="0"/>
              <a:t> </a:t>
            </a:r>
            <a:r>
              <a:rPr lang="en-US" sz="3600" dirty="0" err="1"/>
              <a:t>veselības</a:t>
            </a:r>
            <a:r>
              <a:rPr lang="en-US" sz="3600" dirty="0"/>
              <a:t> </a:t>
            </a:r>
            <a:r>
              <a:rPr lang="en-US" sz="3600" dirty="0" err="1"/>
              <a:t>aprūpes</a:t>
            </a:r>
            <a:r>
              <a:rPr lang="en-US" sz="3600" dirty="0"/>
              <a:t> </a:t>
            </a:r>
            <a:r>
              <a:rPr lang="en-US" sz="3600" dirty="0" err="1"/>
              <a:t>pakalpojumu</a:t>
            </a:r>
            <a:r>
              <a:rPr lang="en-US" sz="3600" dirty="0"/>
              <a:t>, </a:t>
            </a:r>
            <a:r>
              <a:rPr lang="en-US" sz="3600" dirty="0" err="1"/>
              <a:t>kas</a:t>
            </a:r>
            <a:r>
              <a:rPr lang="en-US" sz="3600" dirty="0"/>
              <a:t> </a:t>
            </a:r>
            <a:r>
              <a:rPr lang="en-US" sz="3600" dirty="0" err="1"/>
              <a:t>tiek</a:t>
            </a:r>
            <a:r>
              <a:rPr lang="en-US" sz="3600" dirty="0"/>
              <a:t> </a:t>
            </a:r>
            <a:r>
              <a:rPr lang="en-US" sz="3600" dirty="0" err="1"/>
              <a:t>sniegts</a:t>
            </a:r>
            <a:r>
              <a:rPr lang="en-US" sz="3600" dirty="0"/>
              <a:t> </a:t>
            </a:r>
            <a:r>
              <a:rPr lang="en-US" sz="3600" dirty="0" err="1"/>
              <a:t>saskaņā</a:t>
            </a:r>
            <a:r>
              <a:rPr lang="en-US" sz="3600" dirty="0"/>
              <a:t> </a:t>
            </a:r>
            <a:r>
              <a:rPr lang="en-US" sz="3600" dirty="0" err="1"/>
              <a:t>ar</a:t>
            </a:r>
            <a:r>
              <a:rPr lang="en-US" sz="3600" dirty="0"/>
              <a:t> </a:t>
            </a:r>
            <a:r>
              <a:rPr lang="en-US" sz="3600" dirty="0" err="1"/>
              <a:t>likumu</a:t>
            </a:r>
            <a:r>
              <a:rPr lang="en-US" sz="3600" dirty="0"/>
              <a:t> "Par </a:t>
            </a:r>
            <a:r>
              <a:rPr lang="en-US" sz="3600" dirty="0" err="1"/>
              <a:t>sociālo</a:t>
            </a:r>
            <a:r>
              <a:rPr lang="en-US" sz="3600" dirty="0"/>
              <a:t> </a:t>
            </a:r>
            <a:r>
              <a:rPr lang="en-US" sz="3600" dirty="0" err="1"/>
              <a:t>drošību</a:t>
            </a:r>
            <a:r>
              <a:rPr lang="en-US" sz="3600" dirty="0"/>
              <a:t>", tam </a:t>
            </a:r>
            <a:r>
              <a:rPr lang="en-US" sz="3600" dirty="0" err="1"/>
              <a:t>pakārtoto</a:t>
            </a:r>
            <a:r>
              <a:rPr lang="en-US" sz="3600" dirty="0"/>
              <a:t> </a:t>
            </a:r>
            <a:r>
              <a:rPr lang="en-US" sz="3600" dirty="0" err="1"/>
              <a:t>Veselības</a:t>
            </a:r>
            <a:r>
              <a:rPr lang="en-US" sz="3600" dirty="0"/>
              <a:t> </a:t>
            </a:r>
            <a:r>
              <a:rPr lang="en-US" sz="3600" dirty="0" err="1"/>
              <a:t>aprūpes</a:t>
            </a:r>
            <a:r>
              <a:rPr lang="en-US" sz="3600" dirty="0"/>
              <a:t> </a:t>
            </a:r>
            <a:r>
              <a:rPr lang="en-US" sz="3600" dirty="0" err="1"/>
              <a:t>finansēšanas</a:t>
            </a:r>
            <a:r>
              <a:rPr lang="en-US" sz="3600" dirty="0"/>
              <a:t> </a:t>
            </a:r>
            <a:r>
              <a:rPr lang="en-US" sz="3600" dirty="0" err="1"/>
              <a:t>likumu</a:t>
            </a:r>
            <a:r>
              <a:rPr lang="en-US" sz="3600" dirty="0"/>
              <a:t> un </a:t>
            </a:r>
            <a:r>
              <a:rPr lang="en-US" sz="3600" dirty="0" err="1"/>
              <a:t>saskaņā</a:t>
            </a:r>
            <a:r>
              <a:rPr lang="en-US" sz="3600" dirty="0"/>
              <a:t> </a:t>
            </a:r>
            <a:r>
              <a:rPr lang="en-US" sz="3600" dirty="0" err="1"/>
              <a:t>ar</a:t>
            </a:r>
            <a:r>
              <a:rPr lang="en-US" sz="3600" dirty="0"/>
              <a:t> to </a:t>
            </a:r>
            <a:r>
              <a:rPr lang="en-US" sz="3600" dirty="0" err="1"/>
              <a:t>izdotajiem</a:t>
            </a:r>
            <a:r>
              <a:rPr lang="en-US" sz="3600" dirty="0"/>
              <a:t> MK </a:t>
            </a:r>
            <a:r>
              <a:rPr lang="en-US" sz="3600" dirty="0" err="1"/>
              <a:t>noteikumiem</a:t>
            </a:r>
            <a:r>
              <a:rPr lang="en-US" sz="3600" dirty="0"/>
              <a:t> par </a:t>
            </a:r>
            <a:r>
              <a:rPr lang="en-US" sz="3600" dirty="0" err="1"/>
              <a:t>veselības</a:t>
            </a:r>
            <a:r>
              <a:rPr lang="en-US" sz="3600" dirty="0"/>
              <a:t> </a:t>
            </a:r>
            <a:r>
              <a:rPr lang="en-US" sz="3600" dirty="0" err="1"/>
              <a:t>aprūpes</a:t>
            </a:r>
            <a:r>
              <a:rPr lang="en-US" sz="3600" dirty="0"/>
              <a:t> </a:t>
            </a:r>
            <a:r>
              <a:rPr lang="en-US" sz="3600" dirty="0" err="1"/>
              <a:t>orgnizēšanas</a:t>
            </a:r>
            <a:r>
              <a:rPr lang="en-US" sz="3600" dirty="0"/>
              <a:t> un </a:t>
            </a:r>
            <a:r>
              <a:rPr lang="en-US" sz="3600" dirty="0" err="1"/>
              <a:t>finansēšanas</a:t>
            </a:r>
            <a:r>
              <a:rPr lang="en-US" sz="3600" dirty="0"/>
              <a:t> </a:t>
            </a:r>
            <a:r>
              <a:rPr lang="en-US" sz="3600" dirty="0" err="1"/>
              <a:t>kārtību</a:t>
            </a:r>
            <a:r>
              <a:rPr lang="en-US" sz="3600" dirty="0"/>
              <a:t>. </a:t>
            </a:r>
            <a:r>
              <a:rPr lang="en-US" sz="3600" dirty="0" err="1"/>
              <a:t>Līgumi</a:t>
            </a:r>
            <a:r>
              <a:rPr lang="en-US" sz="3600" dirty="0"/>
              <a:t> </a:t>
            </a:r>
            <a:r>
              <a:rPr lang="en-US" sz="3600" dirty="0" err="1"/>
              <a:t>starp</a:t>
            </a:r>
            <a:r>
              <a:rPr lang="en-US" sz="3600" dirty="0"/>
              <a:t> NVD un </a:t>
            </a:r>
            <a:r>
              <a:rPr lang="en-US" sz="3600" dirty="0" err="1"/>
              <a:t>ārstniecības</a:t>
            </a:r>
            <a:r>
              <a:rPr lang="en-US" sz="3600" dirty="0"/>
              <a:t> </a:t>
            </a:r>
            <a:r>
              <a:rPr lang="en-US" sz="3600" dirty="0" err="1"/>
              <a:t>iestādēm</a:t>
            </a:r>
            <a:r>
              <a:rPr lang="en-US" sz="3600" dirty="0"/>
              <a:t> </a:t>
            </a:r>
            <a:r>
              <a:rPr lang="en-US" sz="3600" dirty="0" err="1"/>
              <a:t>tiek</a:t>
            </a:r>
            <a:r>
              <a:rPr lang="en-US" sz="3600" dirty="0"/>
              <a:t> </a:t>
            </a:r>
            <a:r>
              <a:rPr lang="en-US" sz="3600" dirty="0" err="1" smtClean="0"/>
              <a:t>sl</a:t>
            </a:r>
            <a:r>
              <a:rPr lang="lv-LV" sz="3600" dirty="0" err="1" smtClean="0"/>
              <a:t>ē</a:t>
            </a:r>
            <a:r>
              <a:rPr lang="en-US" sz="3600" dirty="0" err="1" smtClean="0"/>
              <a:t>gti</a:t>
            </a:r>
            <a:r>
              <a:rPr lang="en-US" sz="3600" dirty="0" smtClean="0"/>
              <a:t> </a:t>
            </a:r>
            <a:r>
              <a:rPr lang="en-US" sz="3600" dirty="0" err="1"/>
              <a:t>konkursa</a:t>
            </a:r>
            <a:r>
              <a:rPr lang="en-US" sz="3600" dirty="0"/>
              <a:t> </a:t>
            </a:r>
            <a:r>
              <a:rPr lang="en-US" sz="3600" dirty="0" smtClean="0"/>
              <a:t>kart</a:t>
            </a:r>
            <a:r>
              <a:rPr lang="lv-LV" sz="3600" dirty="0" err="1" smtClean="0"/>
              <a:t>ī</a:t>
            </a:r>
            <a:r>
              <a:rPr lang="en-US" sz="3600" dirty="0" smtClean="0"/>
              <a:t>b</a:t>
            </a:r>
            <a:r>
              <a:rPr lang="lv-LV" sz="3600" dirty="0" err="1" smtClean="0"/>
              <a:t>ā</a:t>
            </a:r>
            <a:r>
              <a:rPr lang="lv-LV" sz="3600" dirty="0" smtClean="0"/>
              <a:t>.</a:t>
            </a:r>
          </a:p>
          <a:p>
            <a:r>
              <a:rPr lang="en-US" sz="3600" dirty="0" err="1" smtClean="0"/>
              <a:t>Valsts</a:t>
            </a:r>
            <a:r>
              <a:rPr lang="en-US" sz="3600" dirty="0" smtClean="0"/>
              <a:t> </a:t>
            </a:r>
            <a:r>
              <a:rPr lang="en-US" sz="3600" dirty="0" err="1"/>
              <a:t>apmaksāto</a:t>
            </a:r>
            <a:r>
              <a:rPr lang="en-US" sz="3600" dirty="0"/>
              <a:t> </a:t>
            </a:r>
            <a:r>
              <a:rPr lang="en-US" sz="3600" dirty="0" err="1"/>
              <a:t>veselības</a:t>
            </a:r>
            <a:r>
              <a:rPr lang="en-US" sz="3600" dirty="0"/>
              <a:t> </a:t>
            </a:r>
            <a:r>
              <a:rPr lang="en-US" sz="3600" dirty="0" err="1"/>
              <a:t>aprūpes</a:t>
            </a:r>
            <a:r>
              <a:rPr lang="en-US" sz="3600" dirty="0"/>
              <a:t> </a:t>
            </a:r>
            <a:r>
              <a:rPr lang="en-US" sz="3600" dirty="0" err="1"/>
              <a:t>pakalpojumu</a:t>
            </a:r>
            <a:r>
              <a:rPr lang="en-US" sz="3600" dirty="0"/>
              <a:t> </a:t>
            </a:r>
            <a:r>
              <a:rPr lang="en-US" sz="3600" dirty="0" err="1"/>
              <a:t>nodrošina</a:t>
            </a:r>
            <a:r>
              <a:rPr lang="en-US" sz="3600" dirty="0"/>
              <a:t> </a:t>
            </a:r>
            <a:r>
              <a:rPr lang="en-US" sz="3600" dirty="0" err="1"/>
              <a:t>valsts</a:t>
            </a:r>
            <a:r>
              <a:rPr lang="en-US" sz="3600" dirty="0"/>
              <a:t>, </a:t>
            </a:r>
            <a:r>
              <a:rPr lang="en-US" sz="3600" dirty="0" err="1"/>
              <a:t>pašvaldību</a:t>
            </a:r>
            <a:r>
              <a:rPr lang="en-US" sz="3600" dirty="0"/>
              <a:t> un </a:t>
            </a:r>
            <a:r>
              <a:rPr lang="en-US" sz="3600" dirty="0" err="1"/>
              <a:t>privātajās</a:t>
            </a:r>
            <a:r>
              <a:rPr lang="en-US" sz="3600" dirty="0"/>
              <a:t> </a:t>
            </a:r>
            <a:r>
              <a:rPr lang="en-US" sz="3600" dirty="0" err="1"/>
              <a:t>ārstniecības</a:t>
            </a:r>
            <a:r>
              <a:rPr lang="en-US" sz="3600" dirty="0"/>
              <a:t> </a:t>
            </a:r>
            <a:r>
              <a:rPr lang="en-US" sz="3600" dirty="0" err="1"/>
              <a:t>iestādēs</a:t>
            </a:r>
            <a:r>
              <a:rPr lang="en-US" sz="3600" dirty="0"/>
              <a:t>.</a:t>
            </a:r>
          </a:p>
          <a:p>
            <a:pPr marL="0" indent="0">
              <a:buNone/>
            </a:pPr>
            <a:endParaRPr lang="lv-LV" sz="3600" dirty="0"/>
          </a:p>
          <a:p>
            <a:pPr marL="0" indent="0">
              <a:buNone/>
            </a:pPr>
            <a:endParaRPr lang="en-US" sz="3600" dirty="0"/>
          </a:p>
        </p:txBody>
      </p:sp>
    </p:spTree>
    <p:extLst>
      <p:ext uri="{BB962C8B-B14F-4D97-AF65-F5344CB8AC3E}">
        <p14:creationId xmlns:p14="http://schemas.microsoft.com/office/powerpoint/2010/main" val="20988244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2130</TotalTime>
  <Words>4335</Words>
  <Application>Microsoft Macintosh PowerPoint</Application>
  <PresentationFormat>Widescreen</PresentationFormat>
  <Paragraphs>265</Paragraphs>
  <Slides>52</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Calibri</vt:lpstr>
      <vt:lpstr>Calibri Light</vt:lpstr>
      <vt:lpstr>Times New Roman</vt:lpstr>
      <vt:lpstr>Arial</vt:lpstr>
      <vt:lpstr>Office Theme</vt:lpstr>
      <vt:lpstr>Psihiskās veselības aprūpes organizācija Latvijā</vt:lpstr>
      <vt:lpstr>PowerPoint Presentation</vt:lpstr>
      <vt:lpstr>Sabiedrības psihiskā veselība ir būtisks nosacījums stabilas, drošas un labklājības sabiedrības veidošanai. </vt:lpstr>
      <vt:lpstr>Psihiskā veselība pasaulē</vt:lpstr>
      <vt:lpstr>Psihiskā veselība Latvijā (2016. g., 2017.g. dati)</vt:lpstr>
      <vt:lpstr>PowerPoint Presentation</vt:lpstr>
      <vt:lpstr>PowerPoint Presentation</vt:lpstr>
      <vt:lpstr>Veselības aprūpes iedalījums:</vt:lpstr>
      <vt:lpstr>PowerPoint Presentation</vt:lpstr>
      <vt:lpstr>PowerPoint Presentation</vt:lpstr>
      <vt:lpstr>PowerPoint Presentation</vt:lpstr>
      <vt:lpstr>  Ja apdraudēta veselība vai dzīvība iespējams:  </vt:lpstr>
      <vt:lpstr>     Izmantojot mobilo lietotni eVeselībasPunkts (eHealthPoint) līdz ar zvanu uz ārkārtas tālruni 113 NMP dienestam var nodot arī zvanītāja atrašanās vietas datus (GPS koordinātes) un izsaucēja informāciju (vārds, uzvārds, personas kods), ja tāda ir ievadīta. Daudzos gadījumos šī informācija var būtiski paātrināt mediķu brigādes izsūtīšanu un palīdzības saņemšanu. Tāpat lietotne parādīs tuvāko ārstniecības iestādi, kontaktinformāciju un pakalpojumus, ko tā sniedz, kā arī navigācijas karti ar maršrutu uz tuvāko ārstniecības iestādi. Mobilo lietoti bez maksas var lejupielādēt Google Play un Apple Appstore.</vt:lpstr>
      <vt:lpstr>Neatliekamā psihiatrija</vt:lpstr>
      <vt:lpstr>Visbiežākie NP stāvokļi/situācijas (1)</vt:lpstr>
      <vt:lpstr>Visbiežākie NP stāvokļi/situācijas (2)</vt:lpstr>
      <vt:lpstr>Pirms doties- zvani!</vt:lpstr>
      <vt:lpstr>Ārpus ģimenes ārsta darba laika: </vt:lpstr>
      <vt:lpstr> Ģimenes ārsta mājas vizītes (1)  </vt:lpstr>
      <vt:lpstr> Ģimenes ārsta mājas vizītes (2) </vt:lpstr>
      <vt:lpstr>Tiešās pieejamības speciālisti- 4.27 EUR apmērā</vt:lpstr>
      <vt:lpstr>Psihiatriskā palīdzība (1)</vt:lpstr>
      <vt:lpstr>Psihiatriskā palīdzība (2)</vt:lpstr>
      <vt:lpstr>Psihiatriskā palīdzība (3)</vt:lpstr>
      <vt:lpstr>Struktūra (1)</vt:lpstr>
      <vt:lpstr>Struktūra (2)</vt:lpstr>
      <vt:lpstr>Struktūra (3)</vt:lpstr>
      <vt:lpstr>Sniedzot psihiatrisko palīdzību…</vt:lpstr>
      <vt:lpstr>PowerPoint Presentation</vt:lpstr>
      <vt:lpstr>Kā notiek psihiatriskās palīdzības sniegšana bez pacienta piekrišanas? </vt:lpstr>
      <vt:lpstr>Rīcībspēja</vt:lpstr>
      <vt:lpstr>Lemtspēja - spēju patstāvīgi pieņemt lēmumus ārstniecības un sociālos jautāujumos, budžeta plānošanā.</vt:lpstr>
      <vt:lpstr>Statistika </vt:lpstr>
      <vt:lpstr>Situācija Latvijā (šeit un zemāk no Psihiskās veselības aprūpes pieejamības uzlabošanas plāna un spkc.gov.lv) </vt:lpstr>
      <vt:lpstr>Kas efektīvi samazina hospitalizāciju skaitu? (1) </vt:lpstr>
      <vt:lpstr>Kas efektīvi samazina hospitalizāciju skaitu? (2)</vt:lpstr>
      <vt:lpstr>Rehabilitācijas iespējas Latvijā </vt:lpstr>
      <vt:lpstr>Rehabilitācijas veidi (siva.gov.lv)  </vt:lpstr>
      <vt:lpstr>Psihiatriskā rehabilitācija  </vt:lpstr>
      <vt:lpstr>Rehabilitācijas mērķi</vt:lpstr>
      <vt:lpstr>PowerPoint Presentation</vt:lpstr>
      <vt:lpstr>PowerPoint Presentation</vt:lpstr>
      <vt:lpstr>SB Pakalpojumi personām ar psihiskiem traucējumiem Rīgā </vt:lpstr>
      <vt:lpstr>Biedrība “Rīgas Pilsētas Rūpju bērns”</vt:lpstr>
      <vt:lpstr>Narkoloģiskā palīdzība (1)</vt:lpstr>
      <vt:lpstr>Atkarība ir slimība, kas ietekmē klienta fizisko, psihisko un sociālo veselību – personību kopumā: </vt:lpstr>
      <vt:lpstr>Narkoloģiskā palīdzība (2)</vt:lpstr>
      <vt:lpstr>Narkoloģiskā palīdzība (3)</vt:lpstr>
      <vt:lpstr>Palīdzības iespējas</vt:lpstr>
      <vt:lpstr>Narkoloģisks Reģistrs</vt:lpstr>
      <vt:lpstr>Kur meklēt informāciju:</vt:lpstr>
      <vt:lpstr>Paldies par uzmanību!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110</cp:revision>
  <dcterms:created xsi:type="dcterms:W3CDTF">2020-09-28T18:42:13Z</dcterms:created>
  <dcterms:modified xsi:type="dcterms:W3CDTF">2020-10-26T07:30:03Z</dcterms:modified>
</cp:coreProperties>
</file>