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98151A-8FFA-4E55-B28C-01E7CA07FAF6}" v="801" dt="2020-02-19T07:56:02.812"/>
    <p1510:client id="{42A4FC4A-10B5-EB99-3012-2AD91A58DBF7}" v="690" dt="2020-02-24T08:12:51.841"/>
    <p1510:client id="{A43FD17C-513D-88D6-C4D2-949902A895CA}" v="1259" dt="2020-02-23T15:09:09.302"/>
    <p1510:client id="{D508EE6A-01A3-90F8-1CE5-213093DE62C9}" v="287" dt="2020-02-25T05:10:26.758"/>
    <p1510:client id="{FA521004-AFC6-4882-AED9-660F2C940710}" v="164" dt="2020-02-25T05:11:34.0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36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hyperlink" Target="mailto:martins.moors@riga.lv"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mailto:martins.moors@riga.lv"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A70E79-6004-4DF0-AC66-7E2750ADBF08}"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lv-LV"/>
        </a:p>
      </dgm:t>
    </dgm:pt>
    <dgm:pt modelId="{7AEAA490-52EA-4CFB-97E3-D086A699B7E1}">
      <dgm:prSet/>
      <dgm:spPr/>
      <dgm:t>
        <a:bodyPr/>
        <a:lstStyle/>
        <a:p>
          <a:endParaRPr lang="lv-LV"/>
        </a:p>
      </dgm:t>
    </dgm:pt>
    <dgm:pt modelId="{5BB54FF6-53DC-4AF1-97A9-B6CBFE0F5935}" type="parTrans" cxnId="{D1CF495A-0C7E-43E7-B46F-5E68171E99A5}">
      <dgm:prSet/>
      <dgm:spPr/>
      <dgm:t>
        <a:bodyPr/>
        <a:lstStyle/>
        <a:p>
          <a:endParaRPr lang="lv-LV"/>
        </a:p>
      </dgm:t>
    </dgm:pt>
    <dgm:pt modelId="{9C1B3FA5-A710-46FB-AF31-1903B3E6BA79}" type="sibTrans" cxnId="{D1CF495A-0C7E-43E7-B46F-5E68171E99A5}">
      <dgm:prSet/>
      <dgm:spPr/>
      <dgm:t>
        <a:bodyPr/>
        <a:lstStyle/>
        <a:p>
          <a:endParaRPr lang="lv-LV"/>
        </a:p>
      </dgm:t>
    </dgm:pt>
    <dgm:pt modelId="{401C25B8-051F-4C76-BE82-5CFA8EFB5994}">
      <dgm:prSet/>
      <dgm:spPr/>
      <dgm:t>
        <a:bodyPr/>
        <a:lstStyle/>
        <a:p>
          <a:r>
            <a:rPr lang="lv-LV"/>
            <a:t>Paldies par uzmanību!</a:t>
          </a:r>
        </a:p>
      </dgm:t>
    </dgm:pt>
    <dgm:pt modelId="{911B40C9-95C0-4068-BD73-22A0AA9E9626}" type="parTrans" cxnId="{3D40CAE7-2169-482B-BE22-6F335AEC1540}">
      <dgm:prSet/>
      <dgm:spPr/>
      <dgm:t>
        <a:bodyPr/>
        <a:lstStyle/>
        <a:p>
          <a:endParaRPr lang="lv-LV"/>
        </a:p>
      </dgm:t>
    </dgm:pt>
    <dgm:pt modelId="{59CEDAA4-0146-4850-A725-0AA1028EDBCA}" type="sibTrans" cxnId="{3D40CAE7-2169-482B-BE22-6F335AEC1540}">
      <dgm:prSet/>
      <dgm:spPr/>
      <dgm:t>
        <a:bodyPr/>
        <a:lstStyle/>
        <a:p>
          <a:endParaRPr lang="lv-LV"/>
        </a:p>
      </dgm:t>
    </dgm:pt>
    <dgm:pt modelId="{F1F4AB4B-ABDF-4495-85BC-F3BF8C1B89FD}">
      <dgm:prSet/>
      <dgm:spPr/>
      <dgm:t>
        <a:bodyPr/>
        <a:lstStyle/>
        <a:p>
          <a:r>
            <a:rPr lang="lv-LV">
              <a:hlinkClick xmlns:r="http://schemas.openxmlformats.org/officeDocument/2006/relationships" r:id="rId1"/>
            </a:rPr>
            <a:t>martins.moors@riga.lv</a:t>
          </a:r>
          <a:endParaRPr lang="lv-LV"/>
        </a:p>
      </dgm:t>
    </dgm:pt>
    <dgm:pt modelId="{36B2885A-1746-4731-827B-AA9F94E6592A}" type="parTrans" cxnId="{E80D9AFA-A6C2-493D-B1CC-54C5DCE5284E}">
      <dgm:prSet/>
      <dgm:spPr/>
      <dgm:t>
        <a:bodyPr/>
        <a:lstStyle/>
        <a:p>
          <a:endParaRPr lang="lv-LV"/>
        </a:p>
      </dgm:t>
    </dgm:pt>
    <dgm:pt modelId="{A002677F-997C-4042-8B5C-797AA9350608}" type="sibTrans" cxnId="{E80D9AFA-A6C2-493D-B1CC-54C5DCE5284E}">
      <dgm:prSet/>
      <dgm:spPr/>
      <dgm:t>
        <a:bodyPr/>
        <a:lstStyle/>
        <a:p>
          <a:endParaRPr lang="lv-LV"/>
        </a:p>
      </dgm:t>
    </dgm:pt>
    <dgm:pt modelId="{23DD89FE-DBCA-44C3-B55C-D2F9BF2CF176}">
      <dgm:prSet/>
      <dgm:spPr/>
      <dgm:t>
        <a:bodyPr/>
        <a:lstStyle/>
        <a:p>
          <a:r>
            <a:rPr lang="lv-LV"/>
            <a:t>www.ld.riga.lv</a:t>
          </a:r>
        </a:p>
      </dgm:t>
    </dgm:pt>
    <dgm:pt modelId="{518E241B-45BE-48CD-BC64-392F818F1345}" type="parTrans" cxnId="{A2A4D476-AAEE-4592-B683-588F25B7EB24}">
      <dgm:prSet/>
      <dgm:spPr/>
      <dgm:t>
        <a:bodyPr/>
        <a:lstStyle/>
        <a:p>
          <a:endParaRPr lang="lv-LV"/>
        </a:p>
      </dgm:t>
    </dgm:pt>
    <dgm:pt modelId="{03E5A59B-765C-4BC7-945F-4ACE51B0BC76}" type="sibTrans" cxnId="{A2A4D476-AAEE-4592-B683-588F25B7EB24}">
      <dgm:prSet/>
      <dgm:spPr/>
      <dgm:t>
        <a:bodyPr/>
        <a:lstStyle/>
        <a:p>
          <a:endParaRPr lang="lv-LV"/>
        </a:p>
      </dgm:t>
    </dgm:pt>
    <dgm:pt modelId="{6CC4D3A5-A942-4014-B9CC-2E9608B125D4}" type="pres">
      <dgm:prSet presAssocID="{09A70E79-6004-4DF0-AC66-7E2750ADBF08}" presName="vert0" presStyleCnt="0">
        <dgm:presLayoutVars>
          <dgm:dir/>
          <dgm:animOne val="branch"/>
          <dgm:animLvl val="lvl"/>
        </dgm:presLayoutVars>
      </dgm:prSet>
      <dgm:spPr/>
    </dgm:pt>
    <dgm:pt modelId="{E02B194F-F6A7-42E0-BB44-FED0CA5EA3C2}" type="pres">
      <dgm:prSet presAssocID="{7AEAA490-52EA-4CFB-97E3-D086A699B7E1}" presName="thickLine" presStyleLbl="alignNode1" presStyleIdx="0" presStyleCnt="4"/>
      <dgm:spPr/>
    </dgm:pt>
    <dgm:pt modelId="{D718D652-2640-4A2F-81AA-527A24482D6E}" type="pres">
      <dgm:prSet presAssocID="{7AEAA490-52EA-4CFB-97E3-D086A699B7E1}" presName="horz1" presStyleCnt="0"/>
      <dgm:spPr/>
    </dgm:pt>
    <dgm:pt modelId="{531C63A3-E3E5-4806-844C-76E05F0D573A}" type="pres">
      <dgm:prSet presAssocID="{7AEAA490-52EA-4CFB-97E3-D086A699B7E1}" presName="tx1" presStyleLbl="revTx" presStyleIdx="0" presStyleCnt="4"/>
      <dgm:spPr/>
    </dgm:pt>
    <dgm:pt modelId="{D2933BC5-8EA2-4785-8A2F-22B0461437F9}" type="pres">
      <dgm:prSet presAssocID="{7AEAA490-52EA-4CFB-97E3-D086A699B7E1}" presName="vert1" presStyleCnt="0"/>
      <dgm:spPr/>
    </dgm:pt>
    <dgm:pt modelId="{62D9D9BB-498D-460C-8309-1BB86AEC4707}" type="pres">
      <dgm:prSet presAssocID="{401C25B8-051F-4C76-BE82-5CFA8EFB5994}" presName="thickLine" presStyleLbl="alignNode1" presStyleIdx="1" presStyleCnt="4"/>
      <dgm:spPr/>
    </dgm:pt>
    <dgm:pt modelId="{6B0536C2-4F9E-4BFE-8044-D32414C0F7F2}" type="pres">
      <dgm:prSet presAssocID="{401C25B8-051F-4C76-BE82-5CFA8EFB5994}" presName="horz1" presStyleCnt="0"/>
      <dgm:spPr/>
    </dgm:pt>
    <dgm:pt modelId="{A121E24A-A5B4-4ECB-B6FB-BA834FFFC5D7}" type="pres">
      <dgm:prSet presAssocID="{401C25B8-051F-4C76-BE82-5CFA8EFB5994}" presName="tx1" presStyleLbl="revTx" presStyleIdx="1" presStyleCnt="4"/>
      <dgm:spPr/>
    </dgm:pt>
    <dgm:pt modelId="{CBBEB369-1C5A-4EB6-8415-9C192112791E}" type="pres">
      <dgm:prSet presAssocID="{401C25B8-051F-4C76-BE82-5CFA8EFB5994}" presName="vert1" presStyleCnt="0"/>
      <dgm:spPr/>
    </dgm:pt>
    <dgm:pt modelId="{0F61465E-7AC6-445C-A429-516BE67D5CDC}" type="pres">
      <dgm:prSet presAssocID="{F1F4AB4B-ABDF-4495-85BC-F3BF8C1B89FD}" presName="thickLine" presStyleLbl="alignNode1" presStyleIdx="2" presStyleCnt="4"/>
      <dgm:spPr/>
    </dgm:pt>
    <dgm:pt modelId="{43BB6587-DF22-418B-8948-2CA0B84C745E}" type="pres">
      <dgm:prSet presAssocID="{F1F4AB4B-ABDF-4495-85BC-F3BF8C1B89FD}" presName="horz1" presStyleCnt="0"/>
      <dgm:spPr/>
    </dgm:pt>
    <dgm:pt modelId="{AB34ED5C-AB3F-4408-92EA-5B11A57239FE}" type="pres">
      <dgm:prSet presAssocID="{F1F4AB4B-ABDF-4495-85BC-F3BF8C1B89FD}" presName="tx1" presStyleLbl="revTx" presStyleIdx="2" presStyleCnt="4"/>
      <dgm:spPr/>
    </dgm:pt>
    <dgm:pt modelId="{352708B3-CB4A-4722-8A12-5E0D4895C44D}" type="pres">
      <dgm:prSet presAssocID="{F1F4AB4B-ABDF-4495-85BC-F3BF8C1B89FD}" presName="vert1" presStyleCnt="0"/>
      <dgm:spPr/>
    </dgm:pt>
    <dgm:pt modelId="{3A9062B6-9A51-4B4B-A329-629D0E3A9879}" type="pres">
      <dgm:prSet presAssocID="{23DD89FE-DBCA-44C3-B55C-D2F9BF2CF176}" presName="thickLine" presStyleLbl="alignNode1" presStyleIdx="3" presStyleCnt="4"/>
      <dgm:spPr/>
    </dgm:pt>
    <dgm:pt modelId="{925BCB12-7D57-4348-AD18-8C93FD8804D0}" type="pres">
      <dgm:prSet presAssocID="{23DD89FE-DBCA-44C3-B55C-D2F9BF2CF176}" presName="horz1" presStyleCnt="0"/>
      <dgm:spPr/>
    </dgm:pt>
    <dgm:pt modelId="{89C02229-BFF1-4246-BC07-35492550A0B7}" type="pres">
      <dgm:prSet presAssocID="{23DD89FE-DBCA-44C3-B55C-D2F9BF2CF176}" presName="tx1" presStyleLbl="revTx" presStyleIdx="3" presStyleCnt="4"/>
      <dgm:spPr/>
    </dgm:pt>
    <dgm:pt modelId="{7A8C6C36-7484-4449-9A9E-6749DC848E4D}" type="pres">
      <dgm:prSet presAssocID="{23DD89FE-DBCA-44C3-B55C-D2F9BF2CF176}" presName="vert1" presStyleCnt="0"/>
      <dgm:spPr/>
    </dgm:pt>
  </dgm:ptLst>
  <dgm:cxnLst>
    <dgm:cxn modelId="{F0F90835-89C7-45C9-84F5-18AFC79B89E4}" type="presOf" srcId="{09A70E79-6004-4DF0-AC66-7E2750ADBF08}" destId="{6CC4D3A5-A942-4014-B9CC-2E9608B125D4}" srcOrd="0" destOrd="0" presId="urn:microsoft.com/office/officeart/2008/layout/LinedList"/>
    <dgm:cxn modelId="{A2A4D476-AAEE-4592-B683-588F25B7EB24}" srcId="{09A70E79-6004-4DF0-AC66-7E2750ADBF08}" destId="{23DD89FE-DBCA-44C3-B55C-D2F9BF2CF176}" srcOrd="3" destOrd="0" parTransId="{518E241B-45BE-48CD-BC64-392F818F1345}" sibTransId="{03E5A59B-765C-4BC7-945F-4ACE51B0BC76}"/>
    <dgm:cxn modelId="{D1CF495A-0C7E-43E7-B46F-5E68171E99A5}" srcId="{09A70E79-6004-4DF0-AC66-7E2750ADBF08}" destId="{7AEAA490-52EA-4CFB-97E3-D086A699B7E1}" srcOrd="0" destOrd="0" parTransId="{5BB54FF6-53DC-4AF1-97A9-B6CBFE0F5935}" sibTransId="{9C1B3FA5-A710-46FB-AF31-1903B3E6BA79}"/>
    <dgm:cxn modelId="{1BD3EB8C-4A80-4AA2-965B-AD19CFAF06E2}" type="presOf" srcId="{7AEAA490-52EA-4CFB-97E3-D086A699B7E1}" destId="{531C63A3-E3E5-4806-844C-76E05F0D573A}" srcOrd="0" destOrd="0" presId="urn:microsoft.com/office/officeart/2008/layout/LinedList"/>
    <dgm:cxn modelId="{55174C8D-4D51-4476-922B-2CDAB69E6FC2}" type="presOf" srcId="{F1F4AB4B-ABDF-4495-85BC-F3BF8C1B89FD}" destId="{AB34ED5C-AB3F-4408-92EA-5B11A57239FE}" srcOrd="0" destOrd="0" presId="urn:microsoft.com/office/officeart/2008/layout/LinedList"/>
    <dgm:cxn modelId="{49B99BBC-E6B0-4FC9-B8CB-5D6D8B3145B7}" type="presOf" srcId="{23DD89FE-DBCA-44C3-B55C-D2F9BF2CF176}" destId="{89C02229-BFF1-4246-BC07-35492550A0B7}" srcOrd="0" destOrd="0" presId="urn:microsoft.com/office/officeart/2008/layout/LinedList"/>
    <dgm:cxn modelId="{3D40CAE7-2169-482B-BE22-6F335AEC1540}" srcId="{09A70E79-6004-4DF0-AC66-7E2750ADBF08}" destId="{401C25B8-051F-4C76-BE82-5CFA8EFB5994}" srcOrd="1" destOrd="0" parTransId="{911B40C9-95C0-4068-BD73-22A0AA9E9626}" sibTransId="{59CEDAA4-0146-4850-A725-0AA1028EDBCA}"/>
    <dgm:cxn modelId="{5D0AC4F2-2D0A-4263-8E60-98178E222B35}" type="presOf" srcId="{401C25B8-051F-4C76-BE82-5CFA8EFB5994}" destId="{A121E24A-A5B4-4ECB-B6FB-BA834FFFC5D7}" srcOrd="0" destOrd="0" presId="urn:microsoft.com/office/officeart/2008/layout/LinedList"/>
    <dgm:cxn modelId="{E80D9AFA-A6C2-493D-B1CC-54C5DCE5284E}" srcId="{09A70E79-6004-4DF0-AC66-7E2750ADBF08}" destId="{F1F4AB4B-ABDF-4495-85BC-F3BF8C1B89FD}" srcOrd="2" destOrd="0" parTransId="{36B2885A-1746-4731-827B-AA9F94E6592A}" sibTransId="{A002677F-997C-4042-8B5C-797AA9350608}"/>
    <dgm:cxn modelId="{501AE833-C81B-4AAD-909C-547732BD1CDA}" type="presParOf" srcId="{6CC4D3A5-A942-4014-B9CC-2E9608B125D4}" destId="{E02B194F-F6A7-42E0-BB44-FED0CA5EA3C2}" srcOrd="0" destOrd="0" presId="urn:microsoft.com/office/officeart/2008/layout/LinedList"/>
    <dgm:cxn modelId="{114E7442-410B-4DF8-840F-FC96421F6DFA}" type="presParOf" srcId="{6CC4D3A5-A942-4014-B9CC-2E9608B125D4}" destId="{D718D652-2640-4A2F-81AA-527A24482D6E}" srcOrd="1" destOrd="0" presId="urn:microsoft.com/office/officeart/2008/layout/LinedList"/>
    <dgm:cxn modelId="{01AE7CCE-3E45-4535-B9BA-E2D9E189EB8F}" type="presParOf" srcId="{D718D652-2640-4A2F-81AA-527A24482D6E}" destId="{531C63A3-E3E5-4806-844C-76E05F0D573A}" srcOrd="0" destOrd="0" presId="urn:microsoft.com/office/officeart/2008/layout/LinedList"/>
    <dgm:cxn modelId="{1A0A6F5F-3847-415F-BE08-C2EBE62BBC4C}" type="presParOf" srcId="{D718D652-2640-4A2F-81AA-527A24482D6E}" destId="{D2933BC5-8EA2-4785-8A2F-22B0461437F9}" srcOrd="1" destOrd="0" presId="urn:microsoft.com/office/officeart/2008/layout/LinedList"/>
    <dgm:cxn modelId="{0945CE68-2DC0-463B-B086-7EDC609A7BE8}" type="presParOf" srcId="{6CC4D3A5-A942-4014-B9CC-2E9608B125D4}" destId="{62D9D9BB-498D-460C-8309-1BB86AEC4707}" srcOrd="2" destOrd="0" presId="urn:microsoft.com/office/officeart/2008/layout/LinedList"/>
    <dgm:cxn modelId="{CCC1C3E9-B55D-4F84-841D-60059F58E909}" type="presParOf" srcId="{6CC4D3A5-A942-4014-B9CC-2E9608B125D4}" destId="{6B0536C2-4F9E-4BFE-8044-D32414C0F7F2}" srcOrd="3" destOrd="0" presId="urn:microsoft.com/office/officeart/2008/layout/LinedList"/>
    <dgm:cxn modelId="{DA4D55AE-0293-4A0D-9644-916E2909A836}" type="presParOf" srcId="{6B0536C2-4F9E-4BFE-8044-D32414C0F7F2}" destId="{A121E24A-A5B4-4ECB-B6FB-BA834FFFC5D7}" srcOrd="0" destOrd="0" presId="urn:microsoft.com/office/officeart/2008/layout/LinedList"/>
    <dgm:cxn modelId="{24BA3C09-8D0B-4A8B-9DAF-AE544A8B3993}" type="presParOf" srcId="{6B0536C2-4F9E-4BFE-8044-D32414C0F7F2}" destId="{CBBEB369-1C5A-4EB6-8415-9C192112791E}" srcOrd="1" destOrd="0" presId="urn:microsoft.com/office/officeart/2008/layout/LinedList"/>
    <dgm:cxn modelId="{1ED6BE88-6D73-4DDE-994D-B57332723495}" type="presParOf" srcId="{6CC4D3A5-A942-4014-B9CC-2E9608B125D4}" destId="{0F61465E-7AC6-445C-A429-516BE67D5CDC}" srcOrd="4" destOrd="0" presId="urn:microsoft.com/office/officeart/2008/layout/LinedList"/>
    <dgm:cxn modelId="{234BBADB-95AC-44FB-B461-7FACACC632B9}" type="presParOf" srcId="{6CC4D3A5-A942-4014-B9CC-2E9608B125D4}" destId="{43BB6587-DF22-418B-8948-2CA0B84C745E}" srcOrd="5" destOrd="0" presId="urn:microsoft.com/office/officeart/2008/layout/LinedList"/>
    <dgm:cxn modelId="{ED95F0D1-F4FA-4F12-850C-8DB01890CD0C}" type="presParOf" srcId="{43BB6587-DF22-418B-8948-2CA0B84C745E}" destId="{AB34ED5C-AB3F-4408-92EA-5B11A57239FE}" srcOrd="0" destOrd="0" presId="urn:microsoft.com/office/officeart/2008/layout/LinedList"/>
    <dgm:cxn modelId="{55720AB9-9556-4B49-AC5D-288D1CD1880A}" type="presParOf" srcId="{43BB6587-DF22-418B-8948-2CA0B84C745E}" destId="{352708B3-CB4A-4722-8A12-5E0D4895C44D}" srcOrd="1" destOrd="0" presId="urn:microsoft.com/office/officeart/2008/layout/LinedList"/>
    <dgm:cxn modelId="{AAD00D12-0B6A-49AC-8DE0-F73A3D29BA54}" type="presParOf" srcId="{6CC4D3A5-A942-4014-B9CC-2E9608B125D4}" destId="{3A9062B6-9A51-4B4B-A329-629D0E3A9879}" srcOrd="6" destOrd="0" presId="urn:microsoft.com/office/officeart/2008/layout/LinedList"/>
    <dgm:cxn modelId="{CEE7F8E1-ADF6-433A-9820-A315D58A1E39}" type="presParOf" srcId="{6CC4D3A5-A942-4014-B9CC-2E9608B125D4}" destId="{925BCB12-7D57-4348-AD18-8C93FD8804D0}" srcOrd="7" destOrd="0" presId="urn:microsoft.com/office/officeart/2008/layout/LinedList"/>
    <dgm:cxn modelId="{1C3B3861-3DC2-4A3C-8978-6F85D96753BA}" type="presParOf" srcId="{925BCB12-7D57-4348-AD18-8C93FD8804D0}" destId="{89C02229-BFF1-4246-BC07-35492550A0B7}" srcOrd="0" destOrd="0" presId="urn:microsoft.com/office/officeart/2008/layout/LinedList"/>
    <dgm:cxn modelId="{3F477881-AA1C-45E6-AEBB-246DF92CA3C9}" type="presParOf" srcId="{925BCB12-7D57-4348-AD18-8C93FD8804D0}" destId="{7A8C6C36-7484-4449-9A9E-6749DC848E4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2B194F-F6A7-42E0-BB44-FED0CA5EA3C2}">
      <dsp:nvSpPr>
        <dsp:cNvPr id="0" name=""/>
        <dsp:cNvSpPr/>
      </dsp:nvSpPr>
      <dsp:spPr>
        <a:xfrm>
          <a:off x="0" y="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1C63A3-E3E5-4806-844C-76E05F0D573A}">
      <dsp:nvSpPr>
        <dsp:cNvPr id="0" name=""/>
        <dsp:cNvSpPr/>
      </dsp:nvSpPr>
      <dsp:spPr>
        <a:xfrm>
          <a:off x="0" y="0"/>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l" defTabSz="2222500">
            <a:lnSpc>
              <a:spcPct val="90000"/>
            </a:lnSpc>
            <a:spcBef>
              <a:spcPct val="0"/>
            </a:spcBef>
            <a:spcAft>
              <a:spcPct val="35000"/>
            </a:spcAft>
            <a:buNone/>
          </a:pPr>
          <a:endParaRPr lang="lv-LV" sz="5000" kern="1200"/>
        </a:p>
      </dsp:txBody>
      <dsp:txXfrm>
        <a:off x="0" y="0"/>
        <a:ext cx="10515600" cy="1087834"/>
      </dsp:txXfrm>
    </dsp:sp>
    <dsp:sp modelId="{62D9D9BB-498D-460C-8309-1BB86AEC4707}">
      <dsp:nvSpPr>
        <dsp:cNvPr id="0" name=""/>
        <dsp:cNvSpPr/>
      </dsp:nvSpPr>
      <dsp:spPr>
        <a:xfrm>
          <a:off x="0" y="108783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21E24A-A5B4-4ECB-B6FB-BA834FFFC5D7}">
      <dsp:nvSpPr>
        <dsp:cNvPr id="0" name=""/>
        <dsp:cNvSpPr/>
      </dsp:nvSpPr>
      <dsp:spPr>
        <a:xfrm>
          <a:off x="0" y="1087834"/>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l" defTabSz="2222500">
            <a:lnSpc>
              <a:spcPct val="90000"/>
            </a:lnSpc>
            <a:spcBef>
              <a:spcPct val="0"/>
            </a:spcBef>
            <a:spcAft>
              <a:spcPct val="35000"/>
            </a:spcAft>
            <a:buNone/>
          </a:pPr>
          <a:r>
            <a:rPr lang="lv-LV" sz="5000" kern="1200"/>
            <a:t>Paldies par uzmanību!</a:t>
          </a:r>
        </a:p>
      </dsp:txBody>
      <dsp:txXfrm>
        <a:off x="0" y="1087834"/>
        <a:ext cx="10515600" cy="1087834"/>
      </dsp:txXfrm>
    </dsp:sp>
    <dsp:sp modelId="{0F61465E-7AC6-445C-A429-516BE67D5CDC}">
      <dsp:nvSpPr>
        <dsp:cNvPr id="0" name=""/>
        <dsp:cNvSpPr/>
      </dsp:nvSpPr>
      <dsp:spPr>
        <a:xfrm>
          <a:off x="0" y="2175669"/>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34ED5C-AB3F-4408-92EA-5B11A57239FE}">
      <dsp:nvSpPr>
        <dsp:cNvPr id="0" name=""/>
        <dsp:cNvSpPr/>
      </dsp:nvSpPr>
      <dsp:spPr>
        <a:xfrm>
          <a:off x="0" y="2175669"/>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l" defTabSz="2222500">
            <a:lnSpc>
              <a:spcPct val="90000"/>
            </a:lnSpc>
            <a:spcBef>
              <a:spcPct val="0"/>
            </a:spcBef>
            <a:spcAft>
              <a:spcPct val="35000"/>
            </a:spcAft>
            <a:buNone/>
          </a:pPr>
          <a:r>
            <a:rPr lang="lv-LV" sz="5000" kern="1200">
              <a:hlinkClick xmlns:r="http://schemas.openxmlformats.org/officeDocument/2006/relationships" r:id="rId1"/>
            </a:rPr>
            <a:t>martins.moors@riga.lv</a:t>
          </a:r>
          <a:endParaRPr lang="lv-LV" sz="5000" kern="1200"/>
        </a:p>
      </dsp:txBody>
      <dsp:txXfrm>
        <a:off x="0" y="2175669"/>
        <a:ext cx="10515600" cy="1087834"/>
      </dsp:txXfrm>
    </dsp:sp>
    <dsp:sp modelId="{3A9062B6-9A51-4B4B-A329-629D0E3A9879}">
      <dsp:nvSpPr>
        <dsp:cNvPr id="0" name=""/>
        <dsp:cNvSpPr/>
      </dsp:nvSpPr>
      <dsp:spPr>
        <a:xfrm>
          <a:off x="0" y="3263503"/>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C02229-BFF1-4246-BC07-35492550A0B7}">
      <dsp:nvSpPr>
        <dsp:cNvPr id="0" name=""/>
        <dsp:cNvSpPr/>
      </dsp:nvSpPr>
      <dsp:spPr>
        <a:xfrm>
          <a:off x="0" y="3263503"/>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l" defTabSz="2222500">
            <a:lnSpc>
              <a:spcPct val="90000"/>
            </a:lnSpc>
            <a:spcBef>
              <a:spcPct val="0"/>
            </a:spcBef>
            <a:spcAft>
              <a:spcPct val="35000"/>
            </a:spcAft>
            <a:buNone/>
          </a:pPr>
          <a:r>
            <a:rPr lang="lv-LV" sz="5000" kern="1200"/>
            <a:t>www.ld.riga.lv</a:t>
          </a:r>
        </a:p>
      </dsp:txBody>
      <dsp:txXfrm>
        <a:off x="0" y="3263503"/>
        <a:ext cx="10515600" cy="108783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89769AB-F7E1-4DA6-A9E7-ECC77CB33A3E}"/>
              </a:ext>
            </a:extLst>
          </p:cNvPr>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p>
        </p:txBody>
      </p:sp>
      <p:sp>
        <p:nvSpPr>
          <p:cNvPr id="3" name="Apakšvirsraksts 2">
            <a:extLst>
              <a:ext uri="{FF2B5EF4-FFF2-40B4-BE49-F238E27FC236}">
                <a16:creationId xmlns:a16="http://schemas.microsoft.com/office/drawing/2014/main" id="{AA9B4839-CCBD-4ABC-8DFC-9851CFD987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a:extLst>
              <a:ext uri="{FF2B5EF4-FFF2-40B4-BE49-F238E27FC236}">
                <a16:creationId xmlns:a16="http://schemas.microsoft.com/office/drawing/2014/main" id="{9DA6B011-C2E2-4DC9-81D1-6617B9544D72}"/>
              </a:ext>
            </a:extLst>
          </p:cNvPr>
          <p:cNvSpPr>
            <a:spLocks noGrp="1"/>
          </p:cNvSpPr>
          <p:nvPr>
            <p:ph type="dt" sz="half" idx="10"/>
          </p:nvPr>
        </p:nvSpPr>
        <p:spPr/>
        <p:txBody>
          <a:bodyPr/>
          <a:lstStyle/>
          <a:p>
            <a:fld id="{E24696FB-C2ED-4C11-8384-AD7AE9496FEE}" type="datetimeFigureOut">
              <a:rPr lang="lv-LV" smtClean="0"/>
              <a:t>25.02.2020</a:t>
            </a:fld>
            <a:endParaRPr lang="lv-LV"/>
          </a:p>
        </p:txBody>
      </p:sp>
      <p:sp>
        <p:nvSpPr>
          <p:cNvPr id="5" name="Kājenes vietturis 4">
            <a:extLst>
              <a:ext uri="{FF2B5EF4-FFF2-40B4-BE49-F238E27FC236}">
                <a16:creationId xmlns:a16="http://schemas.microsoft.com/office/drawing/2014/main" id="{147798E7-A738-4503-BB19-F5FF25788AC9}"/>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4E9D0D96-87C5-44A1-9178-8846B9C6E99C}"/>
              </a:ext>
            </a:extLst>
          </p:cNvPr>
          <p:cNvSpPr>
            <a:spLocks noGrp="1"/>
          </p:cNvSpPr>
          <p:nvPr>
            <p:ph type="sldNum" sz="quarter" idx="12"/>
          </p:nvPr>
        </p:nvSpPr>
        <p:spPr/>
        <p:txBody>
          <a:bodyPr/>
          <a:lstStyle/>
          <a:p>
            <a:fld id="{88713C9B-B986-4853-BC53-F94DD1835C90}" type="slidenum">
              <a:rPr lang="lv-LV" smtClean="0"/>
              <a:t>‹#›</a:t>
            </a:fld>
            <a:endParaRPr lang="lv-LV"/>
          </a:p>
        </p:txBody>
      </p:sp>
    </p:spTree>
    <p:extLst>
      <p:ext uri="{BB962C8B-B14F-4D97-AF65-F5344CB8AC3E}">
        <p14:creationId xmlns:p14="http://schemas.microsoft.com/office/powerpoint/2010/main" val="2661312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3244DB7-4A95-41E7-ACE8-5DB192A97D20}"/>
              </a:ext>
            </a:extLst>
          </p:cNvPr>
          <p:cNvSpPr>
            <a:spLocks noGrp="1"/>
          </p:cNvSpPr>
          <p:nvPr>
            <p:ph type="title"/>
          </p:nvPr>
        </p:nvSpPr>
        <p:spPr/>
        <p:txBody>
          <a:bodyPr/>
          <a:lstStyle/>
          <a:p>
            <a:r>
              <a:rPr lang="lv-LV"/>
              <a:t>Rediģēt šablona virsraksta stilu</a:t>
            </a:r>
          </a:p>
        </p:txBody>
      </p:sp>
      <p:sp>
        <p:nvSpPr>
          <p:cNvPr id="3" name="Vertikāls teksta vietturis 2">
            <a:extLst>
              <a:ext uri="{FF2B5EF4-FFF2-40B4-BE49-F238E27FC236}">
                <a16:creationId xmlns:a16="http://schemas.microsoft.com/office/drawing/2014/main" id="{DCBBC76D-02C7-4690-AD86-1ECE7233705F}"/>
              </a:ext>
            </a:extLst>
          </p:cNvPr>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B47965DA-E711-4B03-AE49-5B704381C7F6}"/>
              </a:ext>
            </a:extLst>
          </p:cNvPr>
          <p:cNvSpPr>
            <a:spLocks noGrp="1"/>
          </p:cNvSpPr>
          <p:nvPr>
            <p:ph type="dt" sz="half" idx="10"/>
          </p:nvPr>
        </p:nvSpPr>
        <p:spPr/>
        <p:txBody>
          <a:bodyPr/>
          <a:lstStyle/>
          <a:p>
            <a:fld id="{E24696FB-C2ED-4C11-8384-AD7AE9496FEE}" type="datetimeFigureOut">
              <a:rPr lang="lv-LV" smtClean="0"/>
              <a:t>25.02.2020</a:t>
            </a:fld>
            <a:endParaRPr lang="lv-LV"/>
          </a:p>
        </p:txBody>
      </p:sp>
      <p:sp>
        <p:nvSpPr>
          <p:cNvPr id="5" name="Kājenes vietturis 4">
            <a:extLst>
              <a:ext uri="{FF2B5EF4-FFF2-40B4-BE49-F238E27FC236}">
                <a16:creationId xmlns:a16="http://schemas.microsoft.com/office/drawing/2014/main" id="{2A6AD445-4785-4CB4-8C99-59517CD4F05A}"/>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CB712C8A-97AF-4F63-85ED-7B601CE782BD}"/>
              </a:ext>
            </a:extLst>
          </p:cNvPr>
          <p:cNvSpPr>
            <a:spLocks noGrp="1"/>
          </p:cNvSpPr>
          <p:nvPr>
            <p:ph type="sldNum" sz="quarter" idx="12"/>
          </p:nvPr>
        </p:nvSpPr>
        <p:spPr/>
        <p:txBody>
          <a:bodyPr/>
          <a:lstStyle/>
          <a:p>
            <a:fld id="{88713C9B-B986-4853-BC53-F94DD1835C90}" type="slidenum">
              <a:rPr lang="lv-LV" smtClean="0"/>
              <a:t>‹#›</a:t>
            </a:fld>
            <a:endParaRPr lang="lv-LV"/>
          </a:p>
        </p:txBody>
      </p:sp>
    </p:spTree>
    <p:extLst>
      <p:ext uri="{BB962C8B-B14F-4D97-AF65-F5344CB8AC3E}">
        <p14:creationId xmlns:p14="http://schemas.microsoft.com/office/powerpoint/2010/main" val="2584435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a:extLst>
              <a:ext uri="{FF2B5EF4-FFF2-40B4-BE49-F238E27FC236}">
                <a16:creationId xmlns:a16="http://schemas.microsoft.com/office/drawing/2014/main" id="{8EF19900-ABC0-43EF-9B6A-6C7DD7ADECAF}"/>
              </a:ext>
            </a:extLst>
          </p:cNvPr>
          <p:cNvSpPr>
            <a:spLocks noGrp="1"/>
          </p:cNvSpPr>
          <p:nvPr>
            <p:ph type="title" orient="vert"/>
          </p:nvPr>
        </p:nvSpPr>
        <p:spPr>
          <a:xfrm>
            <a:off x="8724900" y="365125"/>
            <a:ext cx="2628900" cy="5811838"/>
          </a:xfrm>
        </p:spPr>
        <p:txBody>
          <a:bodyPr vert="eaVert"/>
          <a:lstStyle/>
          <a:p>
            <a:r>
              <a:rPr lang="lv-LV"/>
              <a:t>Rediģēt šablona virsraksta stilu</a:t>
            </a:r>
          </a:p>
        </p:txBody>
      </p:sp>
      <p:sp>
        <p:nvSpPr>
          <p:cNvPr id="3" name="Vertikāls teksta vietturis 2">
            <a:extLst>
              <a:ext uri="{FF2B5EF4-FFF2-40B4-BE49-F238E27FC236}">
                <a16:creationId xmlns:a16="http://schemas.microsoft.com/office/drawing/2014/main" id="{BBA5B046-B5AB-42B0-B6B8-0FF6975EE41D}"/>
              </a:ext>
            </a:extLst>
          </p:cNvPr>
          <p:cNvSpPr>
            <a:spLocks noGrp="1"/>
          </p:cNvSpPr>
          <p:nvPr>
            <p:ph type="body" orient="vert" idx="1"/>
          </p:nvPr>
        </p:nvSpPr>
        <p:spPr>
          <a:xfrm>
            <a:off x="838200" y="365125"/>
            <a:ext cx="7734300" cy="5811838"/>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61CB4E57-C82E-4FC2-832B-C25090A94812}"/>
              </a:ext>
            </a:extLst>
          </p:cNvPr>
          <p:cNvSpPr>
            <a:spLocks noGrp="1"/>
          </p:cNvSpPr>
          <p:nvPr>
            <p:ph type="dt" sz="half" idx="10"/>
          </p:nvPr>
        </p:nvSpPr>
        <p:spPr/>
        <p:txBody>
          <a:bodyPr/>
          <a:lstStyle/>
          <a:p>
            <a:fld id="{E24696FB-C2ED-4C11-8384-AD7AE9496FEE}" type="datetimeFigureOut">
              <a:rPr lang="lv-LV" smtClean="0"/>
              <a:t>25.02.2020</a:t>
            </a:fld>
            <a:endParaRPr lang="lv-LV"/>
          </a:p>
        </p:txBody>
      </p:sp>
      <p:sp>
        <p:nvSpPr>
          <p:cNvPr id="5" name="Kājenes vietturis 4">
            <a:extLst>
              <a:ext uri="{FF2B5EF4-FFF2-40B4-BE49-F238E27FC236}">
                <a16:creationId xmlns:a16="http://schemas.microsoft.com/office/drawing/2014/main" id="{9B6B43E4-0DE8-444D-8511-A442EED01BB6}"/>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4BA57F7A-CE65-425F-BC47-40F713783357}"/>
              </a:ext>
            </a:extLst>
          </p:cNvPr>
          <p:cNvSpPr>
            <a:spLocks noGrp="1"/>
          </p:cNvSpPr>
          <p:nvPr>
            <p:ph type="sldNum" sz="quarter" idx="12"/>
          </p:nvPr>
        </p:nvSpPr>
        <p:spPr/>
        <p:txBody>
          <a:bodyPr/>
          <a:lstStyle/>
          <a:p>
            <a:fld id="{88713C9B-B986-4853-BC53-F94DD1835C90}" type="slidenum">
              <a:rPr lang="lv-LV" smtClean="0"/>
              <a:t>‹#›</a:t>
            </a:fld>
            <a:endParaRPr lang="lv-LV"/>
          </a:p>
        </p:txBody>
      </p:sp>
    </p:spTree>
    <p:extLst>
      <p:ext uri="{BB962C8B-B14F-4D97-AF65-F5344CB8AC3E}">
        <p14:creationId xmlns:p14="http://schemas.microsoft.com/office/powerpoint/2010/main" val="1706656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CF31357-72B7-48EF-AB9F-86DB01D458AA}"/>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652C163A-2B8C-40E6-BECD-AA459D68119B}"/>
              </a:ext>
            </a:extLst>
          </p:cNvPr>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2D200A9D-C5D2-42A4-87AC-63FFA98C1C87}"/>
              </a:ext>
            </a:extLst>
          </p:cNvPr>
          <p:cNvSpPr>
            <a:spLocks noGrp="1"/>
          </p:cNvSpPr>
          <p:nvPr>
            <p:ph type="dt" sz="half" idx="10"/>
          </p:nvPr>
        </p:nvSpPr>
        <p:spPr/>
        <p:txBody>
          <a:bodyPr/>
          <a:lstStyle/>
          <a:p>
            <a:fld id="{E24696FB-C2ED-4C11-8384-AD7AE9496FEE}" type="datetimeFigureOut">
              <a:rPr lang="lv-LV" smtClean="0"/>
              <a:t>25.02.2020</a:t>
            </a:fld>
            <a:endParaRPr lang="lv-LV"/>
          </a:p>
        </p:txBody>
      </p:sp>
      <p:sp>
        <p:nvSpPr>
          <p:cNvPr id="5" name="Kājenes vietturis 4">
            <a:extLst>
              <a:ext uri="{FF2B5EF4-FFF2-40B4-BE49-F238E27FC236}">
                <a16:creationId xmlns:a16="http://schemas.microsoft.com/office/drawing/2014/main" id="{940C1E2F-AAB7-451F-8DFC-44A77B62DA63}"/>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0F0C7B77-E464-4B56-BE49-B115C034E9E2}"/>
              </a:ext>
            </a:extLst>
          </p:cNvPr>
          <p:cNvSpPr>
            <a:spLocks noGrp="1"/>
          </p:cNvSpPr>
          <p:nvPr>
            <p:ph type="sldNum" sz="quarter" idx="12"/>
          </p:nvPr>
        </p:nvSpPr>
        <p:spPr/>
        <p:txBody>
          <a:bodyPr/>
          <a:lstStyle/>
          <a:p>
            <a:fld id="{88713C9B-B986-4853-BC53-F94DD1835C90}" type="slidenum">
              <a:rPr lang="lv-LV" smtClean="0"/>
              <a:t>‹#›</a:t>
            </a:fld>
            <a:endParaRPr lang="lv-LV"/>
          </a:p>
        </p:txBody>
      </p:sp>
    </p:spTree>
    <p:extLst>
      <p:ext uri="{BB962C8B-B14F-4D97-AF65-F5344CB8AC3E}">
        <p14:creationId xmlns:p14="http://schemas.microsoft.com/office/powerpoint/2010/main" val="3923010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6BC508E-41D6-4AB1-A8AD-08E384C5EB5D}"/>
              </a:ext>
            </a:extLst>
          </p:cNvPr>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p>
        </p:txBody>
      </p:sp>
      <p:sp>
        <p:nvSpPr>
          <p:cNvPr id="3" name="Teksta vietturis 2">
            <a:extLst>
              <a:ext uri="{FF2B5EF4-FFF2-40B4-BE49-F238E27FC236}">
                <a16:creationId xmlns:a16="http://schemas.microsoft.com/office/drawing/2014/main" id="{568123C7-07A4-43A7-A7E3-1CFBE566A3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uma vietturis 3">
            <a:extLst>
              <a:ext uri="{FF2B5EF4-FFF2-40B4-BE49-F238E27FC236}">
                <a16:creationId xmlns:a16="http://schemas.microsoft.com/office/drawing/2014/main" id="{1FF6FA0B-3B32-49D7-AD88-A70800B2FD3A}"/>
              </a:ext>
            </a:extLst>
          </p:cNvPr>
          <p:cNvSpPr>
            <a:spLocks noGrp="1"/>
          </p:cNvSpPr>
          <p:nvPr>
            <p:ph type="dt" sz="half" idx="10"/>
          </p:nvPr>
        </p:nvSpPr>
        <p:spPr/>
        <p:txBody>
          <a:bodyPr/>
          <a:lstStyle/>
          <a:p>
            <a:fld id="{E24696FB-C2ED-4C11-8384-AD7AE9496FEE}" type="datetimeFigureOut">
              <a:rPr lang="lv-LV" smtClean="0"/>
              <a:t>25.02.2020</a:t>
            </a:fld>
            <a:endParaRPr lang="lv-LV"/>
          </a:p>
        </p:txBody>
      </p:sp>
      <p:sp>
        <p:nvSpPr>
          <p:cNvPr id="5" name="Kājenes vietturis 4">
            <a:extLst>
              <a:ext uri="{FF2B5EF4-FFF2-40B4-BE49-F238E27FC236}">
                <a16:creationId xmlns:a16="http://schemas.microsoft.com/office/drawing/2014/main" id="{79828F54-4E7B-4EF8-B730-F8C545568191}"/>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116AFDEF-DDA3-4E1D-876B-ECAAE714DE25}"/>
              </a:ext>
            </a:extLst>
          </p:cNvPr>
          <p:cNvSpPr>
            <a:spLocks noGrp="1"/>
          </p:cNvSpPr>
          <p:nvPr>
            <p:ph type="sldNum" sz="quarter" idx="12"/>
          </p:nvPr>
        </p:nvSpPr>
        <p:spPr/>
        <p:txBody>
          <a:bodyPr/>
          <a:lstStyle/>
          <a:p>
            <a:fld id="{88713C9B-B986-4853-BC53-F94DD1835C90}" type="slidenum">
              <a:rPr lang="lv-LV" smtClean="0"/>
              <a:t>‹#›</a:t>
            </a:fld>
            <a:endParaRPr lang="lv-LV"/>
          </a:p>
        </p:txBody>
      </p:sp>
    </p:spTree>
    <p:extLst>
      <p:ext uri="{BB962C8B-B14F-4D97-AF65-F5344CB8AC3E}">
        <p14:creationId xmlns:p14="http://schemas.microsoft.com/office/powerpoint/2010/main" val="1696667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0A1E063-3E45-4EE3-BA4D-7AEA437FB0AE}"/>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4DB02508-DF95-4B93-B01A-9E2879B4724E}"/>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a:extLst>
              <a:ext uri="{FF2B5EF4-FFF2-40B4-BE49-F238E27FC236}">
                <a16:creationId xmlns:a16="http://schemas.microsoft.com/office/drawing/2014/main" id="{8B31B3F6-1DA8-4B0A-B4CA-256BFFC2151A}"/>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a:extLst>
              <a:ext uri="{FF2B5EF4-FFF2-40B4-BE49-F238E27FC236}">
                <a16:creationId xmlns:a16="http://schemas.microsoft.com/office/drawing/2014/main" id="{B8FA23C8-3DFD-41DF-B11B-27CE3FAAFA11}"/>
              </a:ext>
            </a:extLst>
          </p:cNvPr>
          <p:cNvSpPr>
            <a:spLocks noGrp="1"/>
          </p:cNvSpPr>
          <p:nvPr>
            <p:ph type="dt" sz="half" idx="10"/>
          </p:nvPr>
        </p:nvSpPr>
        <p:spPr/>
        <p:txBody>
          <a:bodyPr/>
          <a:lstStyle/>
          <a:p>
            <a:fld id="{E24696FB-C2ED-4C11-8384-AD7AE9496FEE}" type="datetimeFigureOut">
              <a:rPr lang="lv-LV" smtClean="0"/>
              <a:t>25.02.2020</a:t>
            </a:fld>
            <a:endParaRPr lang="lv-LV"/>
          </a:p>
        </p:txBody>
      </p:sp>
      <p:sp>
        <p:nvSpPr>
          <p:cNvPr id="6" name="Kājenes vietturis 5">
            <a:extLst>
              <a:ext uri="{FF2B5EF4-FFF2-40B4-BE49-F238E27FC236}">
                <a16:creationId xmlns:a16="http://schemas.microsoft.com/office/drawing/2014/main" id="{07817D73-B6E2-4DB7-BBA2-25F355320C69}"/>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4C647209-F6C2-41C4-93C8-E2FEBFB53A1E}"/>
              </a:ext>
            </a:extLst>
          </p:cNvPr>
          <p:cNvSpPr>
            <a:spLocks noGrp="1"/>
          </p:cNvSpPr>
          <p:nvPr>
            <p:ph type="sldNum" sz="quarter" idx="12"/>
          </p:nvPr>
        </p:nvSpPr>
        <p:spPr/>
        <p:txBody>
          <a:bodyPr/>
          <a:lstStyle/>
          <a:p>
            <a:fld id="{88713C9B-B986-4853-BC53-F94DD1835C90}" type="slidenum">
              <a:rPr lang="lv-LV" smtClean="0"/>
              <a:t>‹#›</a:t>
            </a:fld>
            <a:endParaRPr lang="lv-LV"/>
          </a:p>
        </p:txBody>
      </p:sp>
    </p:spTree>
    <p:extLst>
      <p:ext uri="{BB962C8B-B14F-4D97-AF65-F5344CB8AC3E}">
        <p14:creationId xmlns:p14="http://schemas.microsoft.com/office/powerpoint/2010/main" val="3433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F5E0985-DB0B-4562-93A9-ACF7473B5CD6}"/>
              </a:ext>
            </a:extLst>
          </p:cNvPr>
          <p:cNvSpPr>
            <a:spLocks noGrp="1"/>
          </p:cNvSpPr>
          <p:nvPr>
            <p:ph type="title"/>
          </p:nvPr>
        </p:nvSpPr>
        <p:spPr>
          <a:xfrm>
            <a:off x="839788" y="365125"/>
            <a:ext cx="10515600" cy="1325563"/>
          </a:xfrm>
        </p:spPr>
        <p:txBody>
          <a:bodyPr/>
          <a:lstStyle/>
          <a:p>
            <a:r>
              <a:rPr lang="lv-LV"/>
              <a:t>Rediģēt šablona virsraksta stilu</a:t>
            </a:r>
          </a:p>
        </p:txBody>
      </p:sp>
      <p:sp>
        <p:nvSpPr>
          <p:cNvPr id="3" name="Teksta vietturis 2">
            <a:extLst>
              <a:ext uri="{FF2B5EF4-FFF2-40B4-BE49-F238E27FC236}">
                <a16:creationId xmlns:a16="http://schemas.microsoft.com/office/drawing/2014/main" id="{B7143B33-FDFC-41CF-9266-4E93300906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Satura vietturis 3">
            <a:extLst>
              <a:ext uri="{FF2B5EF4-FFF2-40B4-BE49-F238E27FC236}">
                <a16:creationId xmlns:a16="http://schemas.microsoft.com/office/drawing/2014/main" id="{76253577-0322-48FA-9743-B1401C233A72}"/>
              </a:ext>
            </a:extLst>
          </p:cNvPr>
          <p:cNvSpPr>
            <a:spLocks noGrp="1"/>
          </p:cNvSpPr>
          <p:nvPr>
            <p:ph sz="half" idx="2"/>
          </p:nvPr>
        </p:nvSpPr>
        <p:spPr>
          <a:xfrm>
            <a:off x="839788" y="2505075"/>
            <a:ext cx="5157787"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Teksta vietturis 4">
            <a:extLst>
              <a:ext uri="{FF2B5EF4-FFF2-40B4-BE49-F238E27FC236}">
                <a16:creationId xmlns:a16="http://schemas.microsoft.com/office/drawing/2014/main" id="{01D3F672-8A9B-4C01-8249-723FA870C6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Satura vietturis 5">
            <a:extLst>
              <a:ext uri="{FF2B5EF4-FFF2-40B4-BE49-F238E27FC236}">
                <a16:creationId xmlns:a16="http://schemas.microsoft.com/office/drawing/2014/main" id="{743F7547-5923-4577-8ABB-02A0843D2408}"/>
              </a:ext>
            </a:extLst>
          </p:cNvPr>
          <p:cNvSpPr>
            <a:spLocks noGrp="1"/>
          </p:cNvSpPr>
          <p:nvPr>
            <p:ph sz="quarter" idx="4"/>
          </p:nvPr>
        </p:nvSpPr>
        <p:spPr>
          <a:xfrm>
            <a:off x="6172200" y="2505075"/>
            <a:ext cx="5183188"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a:extLst>
              <a:ext uri="{FF2B5EF4-FFF2-40B4-BE49-F238E27FC236}">
                <a16:creationId xmlns:a16="http://schemas.microsoft.com/office/drawing/2014/main" id="{184AE8B7-D279-4C52-81BC-B21BDE705177}"/>
              </a:ext>
            </a:extLst>
          </p:cNvPr>
          <p:cNvSpPr>
            <a:spLocks noGrp="1"/>
          </p:cNvSpPr>
          <p:nvPr>
            <p:ph type="dt" sz="half" idx="10"/>
          </p:nvPr>
        </p:nvSpPr>
        <p:spPr/>
        <p:txBody>
          <a:bodyPr/>
          <a:lstStyle/>
          <a:p>
            <a:fld id="{E24696FB-C2ED-4C11-8384-AD7AE9496FEE}" type="datetimeFigureOut">
              <a:rPr lang="lv-LV" smtClean="0"/>
              <a:t>25.02.2020</a:t>
            </a:fld>
            <a:endParaRPr lang="lv-LV"/>
          </a:p>
        </p:txBody>
      </p:sp>
      <p:sp>
        <p:nvSpPr>
          <p:cNvPr id="8" name="Kājenes vietturis 7">
            <a:extLst>
              <a:ext uri="{FF2B5EF4-FFF2-40B4-BE49-F238E27FC236}">
                <a16:creationId xmlns:a16="http://schemas.microsoft.com/office/drawing/2014/main" id="{D2769BAE-0E07-41D4-AAB9-46643BEA4C34}"/>
              </a:ext>
            </a:extLst>
          </p:cNvPr>
          <p:cNvSpPr>
            <a:spLocks noGrp="1"/>
          </p:cNvSpPr>
          <p:nvPr>
            <p:ph type="ftr" sz="quarter" idx="11"/>
          </p:nvPr>
        </p:nvSpPr>
        <p:spPr/>
        <p:txBody>
          <a:bodyPr/>
          <a:lstStyle/>
          <a:p>
            <a:endParaRPr lang="lv-LV"/>
          </a:p>
        </p:txBody>
      </p:sp>
      <p:sp>
        <p:nvSpPr>
          <p:cNvPr id="9" name="Slaida numura vietturis 8">
            <a:extLst>
              <a:ext uri="{FF2B5EF4-FFF2-40B4-BE49-F238E27FC236}">
                <a16:creationId xmlns:a16="http://schemas.microsoft.com/office/drawing/2014/main" id="{C8D664CF-5994-4084-8A94-41C6F6B118D0}"/>
              </a:ext>
            </a:extLst>
          </p:cNvPr>
          <p:cNvSpPr>
            <a:spLocks noGrp="1"/>
          </p:cNvSpPr>
          <p:nvPr>
            <p:ph type="sldNum" sz="quarter" idx="12"/>
          </p:nvPr>
        </p:nvSpPr>
        <p:spPr/>
        <p:txBody>
          <a:bodyPr/>
          <a:lstStyle/>
          <a:p>
            <a:fld id="{88713C9B-B986-4853-BC53-F94DD1835C90}" type="slidenum">
              <a:rPr lang="lv-LV" smtClean="0"/>
              <a:t>‹#›</a:t>
            </a:fld>
            <a:endParaRPr lang="lv-LV"/>
          </a:p>
        </p:txBody>
      </p:sp>
    </p:spTree>
    <p:extLst>
      <p:ext uri="{BB962C8B-B14F-4D97-AF65-F5344CB8AC3E}">
        <p14:creationId xmlns:p14="http://schemas.microsoft.com/office/powerpoint/2010/main" val="3904344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4640E16-5849-4FAB-9622-DB501C4C6725}"/>
              </a:ext>
            </a:extLst>
          </p:cNvPr>
          <p:cNvSpPr>
            <a:spLocks noGrp="1"/>
          </p:cNvSpPr>
          <p:nvPr>
            <p:ph type="title"/>
          </p:nvPr>
        </p:nvSpPr>
        <p:spPr/>
        <p:txBody>
          <a:bodyPr/>
          <a:lstStyle/>
          <a:p>
            <a:r>
              <a:rPr lang="lv-LV"/>
              <a:t>Rediģēt šablona virsraksta stilu</a:t>
            </a:r>
          </a:p>
        </p:txBody>
      </p:sp>
      <p:sp>
        <p:nvSpPr>
          <p:cNvPr id="3" name="Datuma vietturis 2">
            <a:extLst>
              <a:ext uri="{FF2B5EF4-FFF2-40B4-BE49-F238E27FC236}">
                <a16:creationId xmlns:a16="http://schemas.microsoft.com/office/drawing/2014/main" id="{737D754C-61FF-4045-BB94-A43E62133410}"/>
              </a:ext>
            </a:extLst>
          </p:cNvPr>
          <p:cNvSpPr>
            <a:spLocks noGrp="1"/>
          </p:cNvSpPr>
          <p:nvPr>
            <p:ph type="dt" sz="half" idx="10"/>
          </p:nvPr>
        </p:nvSpPr>
        <p:spPr/>
        <p:txBody>
          <a:bodyPr/>
          <a:lstStyle/>
          <a:p>
            <a:fld id="{E24696FB-C2ED-4C11-8384-AD7AE9496FEE}" type="datetimeFigureOut">
              <a:rPr lang="lv-LV" smtClean="0"/>
              <a:t>25.02.2020</a:t>
            </a:fld>
            <a:endParaRPr lang="lv-LV"/>
          </a:p>
        </p:txBody>
      </p:sp>
      <p:sp>
        <p:nvSpPr>
          <p:cNvPr id="4" name="Kājenes vietturis 3">
            <a:extLst>
              <a:ext uri="{FF2B5EF4-FFF2-40B4-BE49-F238E27FC236}">
                <a16:creationId xmlns:a16="http://schemas.microsoft.com/office/drawing/2014/main" id="{53036360-936D-4AF6-BF3D-2DEED3804282}"/>
              </a:ext>
            </a:extLst>
          </p:cNvPr>
          <p:cNvSpPr>
            <a:spLocks noGrp="1"/>
          </p:cNvSpPr>
          <p:nvPr>
            <p:ph type="ftr" sz="quarter" idx="11"/>
          </p:nvPr>
        </p:nvSpPr>
        <p:spPr/>
        <p:txBody>
          <a:bodyPr/>
          <a:lstStyle/>
          <a:p>
            <a:endParaRPr lang="lv-LV"/>
          </a:p>
        </p:txBody>
      </p:sp>
      <p:sp>
        <p:nvSpPr>
          <p:cNvPr id="5" name="Slaida numura vietturis 4">
            <a:extLst>
              <a:ext uri="{FF2B5EF4-FFF2-40B4-BE49-F238E27FC236}">
                <a16:creationId xmlns:a16="http://schemas.microsoft.com/office/drawing/2014/main" id="{2CC5B6B2-1066-435B-A16F-67EC63EE72E3}"/>
              </a:ext>
            </a:extLst>
          </p:cNvPr>
          <p:cNvSpPr>
            <a:spLocks noGrp="1"/>
          </p:cNvSpPr>
          <p:nvPr>
            <p:ph type="sldNum" sz="quarter" idx="12"/>
          </p:nvPr>
        </p:nvSpPr>
        <p:spPr/>
        <p:txBody>
          <a:bodyPr/>
          <a:lstStyle/>
          <a:p>
            <a:fld id="{88713C9B-B986-4853-BC53-F94DD1835C90}" type="slidenum">
              <a:rPr lang="lv-LV" smtClean="0"/>
              <a:t>‹#›</a:t>
            </a:fld>
            <a:endParaRPr lang="lv-LV"/>
          </a:p>
        </p:txBody>
      </p:sp>
    </p:spTree>
    <p:extLst>
      <p:ext uri="{BB962C8B-B14F-4D97-AF65-F5344CB8AC3E}">
        <p14:creationId xmlns:p14="http://schemas.microsoft.com/office/powerpoint/2010/main" val="2075450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id="{9F4658B0-902B-4AA8-8A95-D297CD33CEF3}"/>
              </a:ext>
            </a:extLst>
          </p:cNvPr>
          <p:cNvSpPr>
            <a:spLocks noGrp="1"/>
          </p:cNvSpPr>
          <p:nvPr>
            <p:ph type="dt" sz="half" idx="10"/>
          </p:nvPr>
        </p:nvSpPr>
        <p:spPr/>
        <p:txBody>
          <a:bodyPr/>
          <a:lstStyle/>
          <a:p>
            <a:fld id="{E24696FB-C2ED-4C11-8384-AD7AE9496FEE}" type="datetimeFigureOut">
              <a:rPr lang="lv-LV" smtClean="0"/>
              <a:t>25.02.2020</a:t>
            </a:fld>
            <a:endParaRPr lang="lv-LV"/>
          </a:p>
        </p:txBody>
      </p:sp>
      <p:sp>
        <p:nvSpPr>
          <p:cNvPr id="3" name="Kājenes vietturis 2">
            <a:extLst>
              <a:ext uri="{FF2B5EF4-FFF2-40B4-BE49-F238E27FC236}">
                <a16:creationId xmlns:a16="http://schemas.microsoft.com/office/drawing/2014/main" id="{6259FF2C-D6A4-4009-B431-8299B5474BB7}"/>
              </a:ext>
            </a:extLst>
          </p:cNvPr>
          <p:cNvSpPr>
            <a:spLocks noGrp="1"/>
          </p:cNvSpPr>
          <p:nvPr>
            <p:ph type="ftr" sz="quarter" idx="11"/>
          </p:nvPr>
        </p:nvSpPr>
        <p:spPr/>
        <p:txBody>
          <a:bodyPr/>
          <a:lstStyle/>
          <a:p>
            <a:endParaRPr lang="lv-LV"/>
          </a:p>
        </p:txBody>
      </p:sp>
      <p:sp>
        <p:nvSpPr>
          <p:cNvPr id="4" name="Slaida numura vietturis 3">
            <a:extLst>
              <a:ext uri="{FF2B5EF4-FFF2-40B4-BE49-F238E27FC236}">
                <a16:creationId xmlns:a16="http://schemas.microsoft.com/office/drawing/2014/main" id="{31065FDA-95F7-418E-B5E6-A6F604EF2A50}"/>
              </a:ext>
            </a:extLst>
          </p:cNvPr>
          <p:cNvSpPr>
            <a:spLocks noGrp="1"/>
          </p:cNvSpPr>
          <p:nvPr>
            <p:ph type="sldNum" sz="quarter" idx="12"/>
          </p:nvPr>
        </p:nvSpPr>
        <p:spPr/>
        <p:txBody>
          <a:bodyPr/>
          <a:lstStyle/>
          <a:p>
            <a:fld id="{88713C9B-B986-4853-BC53-F94DD1835C90}" type="slidenum">
              <a:rPr lang="lv-LV" smtClean="0"/>
              <a:t>‹#›</a:t>
            </a:fld>
            <a:endParaRPr lang="lv-LV"/>
          </a:p>
        </p:txBody>
      </p:sp>
    </p:spTree>
    <p:extLst>
      <p:ext uri="{BB962C8B-B14F-4D97-AF65-F5344CB8AC3E}">
        <p14:creationId xmlns:p14="http://schemas.microsoft.com/office/powerpoint/2010/main" val="409782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6C4BC3C-7F25-40D2-9359-B60B230501A3}"/>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Satura vietturis 2">
            <a:extLst>
              <a:ext uri="{FF2B5EF4-FFF2-40B4-BE49-F238E27FC236}">
                <a16:creationId xmlns:a16="http://schemas.microsoft.com/office/drawing/2014/main" id="{42E60169-0027-46B0-AA96-CA795CB225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Teksta vietturis 3">
            <a:extLst>
              <a:ext uri="{FF2B5EF4-FFF2-40B4-BE49-F238E27FC236}">
                <a16:creationId xmlns:a16="http://schemas.microsoft.com/office/drawing/2014/main" id="{65E52DA9-1323-4497-84FD-DE3CE90F56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E8020DA3-82ED-4BF4-80E1-31D61AF1C26B}"/>
              </a:ext>
            </a:extLst>
          </p:cNvPr>
          <p:cNvSpPr>
            <a:spLocks noGrp="1"/>
          </p:cNvSpPr>
          <p:nvPr>
            <p:ph type="dt" sz="half" idx="10"/>
          </p:nvPr>
        </p:nvSpPr>
        <p:spPr/>
        <p:txBody>
          <a:bodyPr/>
          <a:lstStyle/>
          <a:p>
            <a:fld id="{E24696FB-C2ED-4C11-8384-AD7AE9496FEE}" type="datetimeFigureOut">
              <a:rPr lang="lv-LV" smtClean="0"/>
              <a:t>25.02.2020</a:t>
            </a:fld>
            <a:endParaRPr lang="lv-LV"/>
          </a:p>
        </p:txBody>
      </p:sp>
      <p:sp>
        <p:nvSpPr>
          <p:cNvPr id="6" name="Kājenes vietturis 5">
            <a:extLst>
              <a:ext uri="{FF2B5EF4-FFF2-40B4-BE49-F238E27FC236}">
                <a16:creationId xmlns:a16="http://schemas.microsoft.com/office/drawing/2014/main" id="{45CCA862-EC2D-4B3A-A2E3-0AC779B30114}"/>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4B8B78BF-792F-4243-8D3E-463A71572D9B}"/>
              </a:ext>
            </a:extLst>
          </p:cNvPr>
          <p:cNvSpPr>
            <a:spLocks noGrp="1"/>
          </p:cNvSpPr>
          <p:nvPr>
            <p:ph type="sldNum" sz="quarter" idx="12"/>
          </p:nvPr>
        </p:nvSpPr>
        <p:spPr/>
        <p:txBody>
          <a:bodyPr/>
          <a:lstStyle/>
          <a:p>
            <a:fld id="{88713C9B-B986-4853-BC53-F94DD1835C90}" type="slidenum">
              <a:rPr lang="lv-LV" smtClean="0"/>
              <a:t>‹#›</a:t>
            </a:fld>
            <a:endParaRPr lang="lv-LV"/>
          </a:p>
        </p:txBody>
      </p:sp>
    </p:spTree>
    <p:extLst>
      <p:ext uri="{BB962C8B-B14F-4D97-AF65-F5344CB8AC3E}">
        <p14:creationId xmlns:p14="http://schemas.microsoft.com/office/powerpoint/2010/main" val="3243645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E800B09-3F5E-4AD1-B69D-92A2270D031A}"/>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Attēla vietturis 2">
            <a:extLst>
              <a:ext uri="{FF2B5EF4-FFF2-40B4-BE49-F238E27FC236}">
                <a16:creationId xmlns:a16="http://schemas.microsoft.com/office/drawing/2014/main" id="{52762428-16C2-4171-9EBD-FD52038A05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a:extLst>
              <a:ext uri="{FF2B5EF4-FFF2-40B4-BE49-F238E27FC236}">
                <a16:creationId xmlns:a16="http://schemas.microsoft.com/office/drawing/2014/main" id="{2C90DDC5-987B-4069-948F-6BBF89E3CD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00F2D149-9548-4CC2-8DAC-EB386C856C98}"/>
              </a:ext>
            </a:extLst>
          </p:cNvPr>
          <p:cNvSpPr>
            <a:spLocks noGrp="1"/>
          </p:cNvSpPr>
          <p:nvPr>
            <p:ph type="dt" sz="half" idx="10"/>
          </p:nvPr>
        </p:nvSpPr>
        <p:spPr/>
        <p:txBody>
          <a:bodyPr/>
          <a:lstStyle/>
          <a:p>
            <a:fld id="{E24696FB-C2ED-4C11-8384-AD7AE9496FEE}" type="datetimeFigureOut">
              <a:rPr lang="lv-LV" smtClean="0"/>
              <a:t>25.02.2020</a:t>
            </a:fld>
            <a:endParaRPr lang="lv-LV"/>
          </a:p>
        </p:txBody>
      </p:sp>
      <p:sp>
        <p:nvSpPr>
          <p:cNvPr id="6" name="Kājenes vietturis 5">
            <a:extLst>
              <a:ext uri="{FF2B5EF4-FFF2-40B4-BE49-F238E27FC236}">
                <a16:creationId xmlns:a16="http://schemas.microsoft.com/office/drawing/2014/main" id="{5D513D9B-60E0-4F54-8EE0-EB6EA5109E77}"/>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53512AA2-0029-40E6-938F-FD64F651D7E2}"/>
              </a:ext>
            </a:extLst>
          </p:cNvPr>
          <p:cNvSpPr>
            <a:spLocks noGrp="1"/>
          </p:cNvSpPr>
          <p:nvPr>
            <p:ph type="sldNum" sz="quarter" idx="12"/>
          </p:nvPr>
        </p:nvSpPr>
        <p:spPr/>
        <p:txBody>
          <a:bodyPr/>
          <a:lstStyle/>
          <a:p>
            <a:fld id="{88713C9B-B986-4853-BC53-F94DD1835C90}" type="slidenum">
              <a:rPr lang="lv-LV" smtClean="0"/>
              <a:t>‹#›</a:t>
            </a:fld>
            <a:endParaRPr lang="lv-LV"/>
          </a:p>
        </p:txBody>
      </p:sp>
    </p:spTree>
    <p:extLst>
      <p:ext uri="{BB962C8B-B14F-4D97-AF65-F5344CB8AC3E}">
        <p14:creationId xmlns:p14="http://schemas.microsoft.com/office/powerpoint/2010/main" val="662355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a:extLst>
              <a:ext uri="{FF2B5EF4-FFF2-40B4-BE49-F238E27FC236}">
                <a16:creationId xmlns:a16="http://schemas.microsoft.com/office/drawing/2014/main" id="{91E7ADA7-79D7-41EE-A714-8F63B247DA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p>
        </p:txBody>
      </p:sp>
      <p:sp>
        <p:nvSpPr>
          <p:cNvPr id="3" name="Teksta vietturis 2">
            <a:extLst>
              <a:ext uri="{FF2B5EF4-FFF2-40B4-BE49-F238E27FC236}">
                <a16:creationId xmlns:a16="http://schemas.microsoft.com/office/drawing/2014/main" id="{9ECE2687-5485-4D2E-BB69-ABAFE97782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AC0B6040-2788-447C-AF8D-4BA54ECFE0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4696FB-C2ED-4C11-8384-AD7AE9496FEE}" type="datetimeFigureOut">
              <a:rPr lang="lv-LV" smtClean="0"/>
              <a:t>25.02.2020</a:t>
            </a:fld>
            <a:endParaRPr lang="lv-LV"/>
          </a:p>
        </p:txBody>
      </p:sp>
      <p:sp>
        <p:nvSpPr>
          <p:cNvPr id="5" name="Kājenes vietturis 4">
            <a:extLst>
              <a:ext uri="{FF2B5EF4-FFF2-40B4-BE49-F238E27FC236}">
                <a16:creationId xmlns:a16="http://schemas.microsoft.com/office/drawing/2014/main" id="{C4F7933B-E3CE-43A3-AD8B-4EF9712318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a:extLst>
              <a:ext uri="{FF2B5EF4-FFF2-40B4-BE49-F238E27FC236}">
                <a16:creationId xmlns:a16="http://schemas.microsoft.com/office/drawing/2014/main" id="{D500A292-D7EB-4D17-B9E1-7E615493C2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713C9B-B986-4853-BC53-F94DD1835C90}" type="slidenum">
              <a:rPr lang="lv-LV" smtClean="0"/>
              <a:t>‹#›</a:t>
            </a:fld>
            <a:endParaRPr lang="lv-LV"/>
          </a:p>
        </p:txBody>
      </p:sp>
    </p:spTree>
    <p:extLst>
      <p:ext uri="{BB962C8B-B14F-4D97-AF65-F5344CB8AC3E}">
        <p14:creationId xmlns:p14="http://schemas.microsoft.com/office/powerpoint/2010/main" val="1921130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ocialwork.lv/raksti/"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socialwork.lv/wp-content/uploads/2017/04/izdevums_socialaisdarbslatvija_2016_1.pdf" TargetMode="Externa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7FA32A2B-9F2D-4061-938E-B0AF087475C0}"/>
              </a:ext>
            </a:extLst>
          </p:cNvPr>
          <p:cNvSpPr>
            <a:spLocks noGrp="1"/>
          </p:cNvSpPr>
          <p:nvPr>
            <p:ph type="ctrTitle"/>
          </p:nvPr>
        </p:nvSpPr>
        <p:spPr/>
        <p:txBody>
          <a:bodyPr/>
          <a:lstStyle/>
          <a:p>
            <a:r>
              <a:rPr lang="lv-LV"/>
              <a:t>“Nekāp uz mana grābekļa”</a:t>
            </a:r>
          </a:p>
        </p:txBody>
      </p:sp>
      <p:sp>
        <p:nvSpPr>
          <p:cNvPr id="3" name="Apakšvirsraksts 2">
            <a:extLst>
              <a:ext uri="{FF2B5EF4-FFF2-40B4-BE49-F238E27FC236}">
                <a16:creationId xmlns:a16="http://schemas.microsoft.com/office/drawing/2014/main" id="{61DB5914-74A9-44E6-8A5A-E131EE2F5585}"/>
              </a:ext>
            </a:extLst>
          </p:cNvPr>
          <p:cNvSpPr>
            <a:spLocks noGrp="1"/>
          </p:cNvSpPr>
          <p:nvPr>
            <p:ph type="subTitle" idx="1"/>
          </p:nvPr>
        </p:nvSpPr>
        <p:spPr/>
        <p:txBody>
          <a:bodyPr>
            <a:normAutofit lnSpcReduction="10000"/>
          </a:bodyPr>
          <a:lstStyle/>
          <a:p>
            <a:r>
              <a:rPr lang="lv-LV"/>
              <a:t>Rīgas pieredze sociālo pakalpojumu attīstīšanā</a:t>
            </a:r>
          </a:p>
          <a:p>
            <a:endParaRPr lang="lv-LV"/>
          </a:p>
          <a:p>
            <a:r>
              <a:rPr lang="lv-LV"/>
              <a:t>Mārtiņš Moors</a:t>
            </a:r>
          </a:p>
          <a:p>
            <a:r>
              <a:rPr lang="lv-LV"/>
              <a:t>Rīgas domes labklājības departamenta Sociālās pārvaldes priekšnieks</a:t>
            </a:r>
          </a:p>
        </p:txBody>
      </p:sp>
    </p:spTree>
    <p:extLst>
      <p:ext uri="{BB962C8B-B14F-4D97-AF65-F5344CB8AC3E}">
        <p14:creationId xmlns:p14="http://schemas.microsoft.com/office/powerpoint/2010/main" val="2534918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D6504E2-2C11-4242-8EF1-BEDDE486B4F8}"/>
              </a:ext>
            </a:extLst>
          </p:cNvPr>
          <p:cNvSpPr>
            <a:spLocks noGrp="1"/>
          </p:cNvSpPr>
          <p:nvPr>
            <p:ph type="title"/>
          </p:nvPr>
        </p:nvSpPr>
        <p:spPr/>
        <p:txBody>
          <a:bodyPr/>
          <a:lstStyle/>
          <a:p>
            <a:r>
              <a:rPr lang="lv-LV"/>
              <a:t>Lai izdotos:</a:t>
            </a:r>
          </a:p>
        </p:txBody>
      </p:sp>
      <p:sp>
        <p:nvSpPr>
          <p:cNvPr id="3" name="Satura vietturis 2">
            <a:extLst>
              <a:ext uri="{FF2B5EF4-FFF2-40B4-BE49-F238E27FC236}">
                <a16:creationId xmlns:a16="http://schemas.microsoft.com/office/drawing/2014/main" id="{43C693B8-0D24-4EDB-B4F8-2BCA10BA5753}"/>
              </a:ext>
            </a:extLst>
          </p:cNvPr>
          <p:cNvSpPr>
            <a:spLocks noGrp="1"/>
          </p:cNvSpPr>
          <p:nvPr>
            <p:ph idx="1"/>
          </p:nvPr>
        </p:nvSpPr>
        <p:spPr>
          <a:xfrm>
            <a:off x="838200" y="1370542"/>
            <a:ext cx="10515600" cy="5377921"/>
          </a:xfrm>
        </p:spPr>
        <p:txBody>
          <a:bodyPr vert="horz" lIns="91440" tIns="45720" rIns="91440" bIns="45720" rtlCol="0" anchor="t">
            <a:normAutofit fontScale="85000" lnSpcReduction="20000"/>
          </a:bodyPr>
          <a:lstStyle/>
          <a:p>
            <a:r>
              <a:rPr lang="lv-LV" u="sng"/>
              <a:t>Jāapzinās sava </a:t>
            </a:r>
            <a:r>
              <a:rPr lang="lv-LV" b="1" u="sng"/>
              <a:t>kompetence</a:t>
            </a:r>
            <a:r>
              <a:rPr lang="lv-LV"/>
              <a:t>, t.sk., ko es nevaru ietekmēt. Ja problēma ir citā nozarē, tad tā ir jālabo tur. Mēs nevaram labot citu nozaru kļūdas, veidojot kaut ko jaunu/ paralēlu.</a:t>
            </a:r>
          </a:p>
          <a:p>
            <a:r>
              <a:rPr lang="lv-LV"/>
              <a:t>Sociālo pakalpojumu attīstība </a:t>
            </a:r>
            <a:r>
              <a:rPr lang="lv-LV" u="sng"/>
              <a:t>jābalsta </a:t>
            </a:r>
            <a:r>
              <a:rPr lang="lv-LV" b="1" u="sng"/>
              <a:t>pierādījumos</a:t>
            </a:r>
            <a:r>
              <a:rPr lang="lv-LV" u="sng"/>
              <a:t> </a:t>
            </a:r>
            <a:r>
              <a:rPr lang="lv-LV"/>
              <a:t>par neapmierinātām vajadzībām. Tikai izjūtas par vajadzību nevar būt pietiekams pamats.</a:t>
            </a:r>
          </a:p>
          <a:p>
            <a:r>
              <a:rPr lang="lv-LV" u="sng"/>
              <a:t>Agrīni</a:t>
            </a:r>
            <a:r>
              <a:rPr lang="lv-LV"/>
              <a:t> (ne tikai plānošanā un realizēšanā, bet jau vajadzību apzināšanas stadijā) </a:t>
            </a:r>
            <a:r>
              <a:rPr lang="lv-LV" b="1" u="sng"/>
              <a:t>iesaisti</a:t>
            </a:r>
            <a:r>
              <a:rPr lang="lv-LV" u="sng"/>
              <a:t> cilvēkus, no kuriem būs atkarīga sociālā pakalpojuma izveidošana </a:t>
            </a:r>
            <a:r>
              <a:rPr lang="lv-LV"/>
              <a:t>(juristi, finansisti, politiķi, citas ieinteresētās puses). Tā var būt gan tieša klātbūtne, gan vajadzību prezentēšana.</a:t>
            </a:r>
          </a:p>
          <a:p>
            <a:r>
              <a:rPr lang="lv-LV"/>
              <a:t>Izmanto </a:t>
            </a:r>
            <a:r>
              <a:rPr lang="lv-LV" b="1" u="sng"/>
              <a:t>pareizu</a:t>
            </a:r>
            <a:r>
              <a:rPr lang="lv-LV" u="sng"/>
              <a:t> jauna sociālā pakalpojuma ieviešanas </a:t>
            </a:r>
            <a:r>
              <a:rPr lang="lv-LV" b="1" u="sng"/>
              <a:t>procesu</a:t>
            </a:r>
            <a:r>
              <a:rPr lang="lv-LV"/>
              <a:t>: vajadzību izpēte, sociālā pakalpojuma apraksta izveide (kas, </a:t>
            </a:r>
            <a:r>
              <a:rPr lang="lv-LV" err="1"/>
              <a:t>kāpēc,ko</a:t>
            </a:r>
            <a:r>
              <a:rPr lang="lv-LV"/>
              <a:t>, kad un kā darīs?), finansējuma aprēķins, telpas, organizācija- pakalpojuma sniedzējs, finansējuma lēmums, sagatavošanās pakalpojuma uzsākšanai, klientu atlase (pakāpenisks aizpildījums), regulāra uzraudzība – vai viss darbojas kā bija plānots.</a:t>
            </a:r>
          </a:p>
          <a:p>
            <a:r>
              <a:rPr lang="lv-LV"/>
              <a:t>Izveido </a:t>
            </a:r>
            <a:r>
              <a:rPr lang="lv-LV" b="1" u="sng"/>
              <a:t>monitoringa sistēmu </a:t>
            </a:r>
            <a:r>
              <a:rPr lang="lv-LV"/>
              <a:t>– plānotais VS faktiskais; agrīna problēmu identificēšana.</a:t>
            </a:r>
          </a:p>
          <a:p>
            <a:r>
              <a:rPr lang="lv-LV" u="sng">
                <a:cs typeface="Calibri" panose="020F0502020204030204"/>
              </a:rPr>
              <a:t>Līgumā</a:t>
            </a:r>
            <a:r>
              <a:rPr lang="lv-LV">
                <a:cs typeface="Calibri" panose="020F0502020204030204"/>
              </a:rPr>
              <a:t> ar pakalpojuma sniedzēju jāparedz </a:t>
            </a:r>
            <a:r>
              <a:rPr lang="lv-LV" b="1" u="sng">
                <a:cs typeface="Calibri" panose="020F0502020204030204"/>
              </a:rPr>
              <a:t>iespēja mainīt pakalpojuma saturu </a:t>
            </a:r>
            <a:r>
              <a:rPr lang="lv-LV">
                <a:cs typeface="Calibri" panose="020F0502020204030204"/>
              </a:rPr>
              <a:t>esošās cenas ietvaros.</a:t>
            </a:r>
          </a:p>
          <a:p>
            <a:endParaRPr lang="lv-LV"/>
          </a:p>
          <a:p>
            <a:endParaRPr lang="lv-LV">
              <a:cs typeface="Calibri" panose="020F0502020204030204"/>
            </a:endParaRPr>
          </a:p>
        </p:txBody>
      </p:sp>
    </p:spTree>
    <p:extLst>
      <p:ext uri="{BB962C8B-B14F-4D97-AF65-F5344CB8AC3E}">
        <p14:creationId xmlns:p14="http://schemas.microsoft.com/office/powerpoint/2010/main" val="3131304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60C9610-D9E2-4097-B520-1A0BE1B72E6C}"/>
              </a:ext>
            </a:extLst>
          </p:cNvPr>
          <p:cNvSpPr>
            <a:spLocks noGrp="1"/>
          </p:cNvSpPr>
          <p:nvPr>
            <p:ph type="title"/>
          </p:nvPr>
        </p:nvSpPr>
        <p:spPr>
          <a:xfrm>
            <a:off x="838200" y="365125"/>
            <a:ext cx="10515600" cy="521230"/>
          </a:xfrm>
        </p:spPr>
        <p:txBody>
          <a:bodyPr>
            <a:normAutofit fontScale="90000"/>
          </a:bodyPr>
          <a:lstStyle/>
          <a:p>
            <a:r>
              <a:rPr lang="lv-LV"/>
              <a:t>1.piemērs</a:t>
            </a:r>
          </a:p>
        </p:txBody>
      </p:sp>
      <p:sp>
        <p:nvSpPr>
          <p:cNvPr id="3" name="Satura vietturis 2">
            <a:extLst>
              <a:ext uri="{FF2B5EF4-FFF2-40B4-BE49-F238E27FC236}">
                <a16:creationId xmlns:a16="http://schemas.microsoft.com/office/drawing/2014/main" id="{E0DEE897-7F87-49DE-BA67-D4163B067706}"/>
              </a:ext>
            </a:extLst>
          </p:cNvPr>
          <p:cNvSpPr>
            <a:spLocks noGrp="1"/>
          </p:cNvSpPr>
          <p:nvPr>
            <p:ph idx="1"/>
          </p:nvPr>
        </p:nvSpPr>
        <p:spPr>
          <a:xfrm>
            <a:off x="838200" y="894293"/>
            <a:ext cx="10515600" cy="5963707"/>
          </a:xfrm>
        </p:spPr>
        <p:txBody>
          <a:bodyPr vert="horz" lIns="91440" tIns="45720" rIns="91440" bIns="45720" rtlCol="0" anchor="t">
            <a:noAutofit/>
          </a:bodyPr>
          <a:lstStyle/>
          <a:p>
            <a:r>
              <a:rPr lang="lv-LV" sz="2400" b="1"/>
              <a:t>Atelpas brīža pakalpojums bērniem ar funkcionāliem traucējumiem</a:t>
            </a:r>
            <a:endParaRPr lang="lv-LV" sz="2400" b="1">
              <a:cs typeface="Calibri"/>
            </a:endParaRPr>
          </a:p>
          <a:p>
            <a:pPr lvl="1"/>
            <a:r>
              <a:rPr lang="lv-LV" sz="1800"/>
              <a:t>2014.gadā LD konstatē, ka, kaut arī visas pazīmes norāda uz pakalpojuma nepieciešamību, pakalpojuma saņēmēju skaits samazinās, kā rezultātā rodas pieņēmums par vietu skaita samazināšanas nepieciešamību.</a:t>
            </a:r>
            <a:endParaRPr lang="lv-LV" sz="1800">
              <a:cs typeface="Calibri"/>
            </a:endParaRPr>
          </a:p>
          <a:p>
            <a:pPr lvl="1"/>
            <a:r>
              <a:rPr lang="lv-LV" sz="1800">
                <a:ea typeface="+mn-lt"/>
                <a:cs typeface="+mn-lt"/>
              </a:rPr>
              <a:t>Viens no iemesliem – informācijas trūkums, nekorekta informācija</a:t>
            </a:r>
          </a:p>
          <a:p>
            <a:pPr lvl="1"/>
            <a:r>
              <a:rPr lang="lv-LV" sz="1800">
                <a:ea typeface="+mn-lt"/>
                <a:cs typeface="+mn-lt"/>
              </a:rPr>
              <a:t>Pakalpojuma sniedzējs vairāk koncentrējās uz bērniem ar garīga rakstu traucējumiem, jo pakalpojums arī atradās psihiatriskās nodaļas telpās, kas nebija patīkami ne bērniem, ne vecākiem.</a:t>
            </a:r>
            <a:endParaRPr lang="lv-LV" sz="1800">
              <a:cs typeface="Calibri"/>
            </a:endParaRPr>
          </a:p>
          <a:p>
            <a:pPr lvl="1"/>
            <a:r>
              <a:rPr lang="lv-LV" sz="1800">
                <a:ea typeface="+mn-lt"/>
                <a:cs typeface="+mn-lt"/>
              </a:rPr>
              <a:t>Sākotnēji saturā bija iekļauta arī rehabilitācija (fizioterapeita, </a:t>
            </a:r>
            <a:r>
              <a:rPr lang="lv-LV" sz="1800" err="1">
                <a:ea typeface="+mn-lt"/>
                <a:cs typeface="+mn-lt"/>
              </a:rPr>
              <a:t>ergoterapeita</a:t>
            </a:r>
            <a:r>
              <a:rPr lang="lv-LV" sz="1800">
                <a:ea typeface="+mn-lt"/>
                <a:cs typeface="+mn-lt"/>
              </a:rPr>
              <a:t> utt. konsultācijas), bet saturs tika mainīts, kad sākās runas ar cenas palielināšanu un atstāti tikai sociālās aprūpes pakalpojumi.</a:t>
            </a:r>
            <a:endParaRPr lang="lv-LV" sz="1800">
              <a:cs typeface="Calibri"/>
            </a:endParaRPr>
          </a:p>
          <a:p>
            <a:pPr lvl="1"/>
            <a:r>
              <a:rPr lang="lv-LV" sz="1800">
                <a:ea typeface="+mn-lt"/>
                <a:cs typeface="+mn-lt"/>
              </a:rPr>
              <a:t>2016.gadā pakalpojumu sāka sniegt otrs pakalpojuma sniedzējs, kas arī palielināja klientu skaitu, jo viņi uzņēma smagos, guļošos bērnus (vidēji 4-6 bērniem gadā), ko neuzņēma pirmais.</a:t>
            </a:r>
            <a:endParaRPr lang="lv-LV" sz="1800">
              <a:cs typeface="Calibri"/>
            </a:endParaRPr>
          </a:p>
          <a:p>
            <a:pPr lvl="1"/>
            <a:r>
              <a:rPr lang="lv-LV" sz="1800">
                <a:ea typeface="+mn-lt"/>
                <a:cs typeface="+mn-lt"/>
              </a:rPr>
              <a:t>neregulāra klientu plūsma - bija vecāki, kuri centās pakalpojumu izmantot visu vasaru.</a:t>
            </a:r>
            <a:endParaRPr lang="lv-LV" sz="1800">
              <a:cs typeface="Calibri"/>
            </a:endParaRPr>
          </a:p>
          <a:p>
            <a:r>
              <a:rPr lang="lv-LV" sz="2400" b="1"/>
              <a:t>Atziņas</a:t>
            </a:r>
            <a:endParaRPr lang="lv-LV" sz="1800" b="1">
              <a:cs typeface="Calibri"/>
            </a:endParaRPr>
          </a:p>
          <a:p>
            <a:pPr lvl="1" fontAlgn="ctr"/>
            <a:r>
              <a:rPr lang="lv-LV" sz="1800"/>
              <a:t>Administrētājiem ir svarīgi nodrošināt </a:t>
            </a:r>
            <a:r>
              <a:rPr lang="lv-LV" sz="1800" b="1"/>
              <a:t>savienojošās aktivitātes </a:t>
            </a:r>
            <a:r>
              <a:rPr lang="lv-LV" sz="1800"/>
              <a:t>- adekvātu informāciju saprotamā veidā, atjaunota un ticama publiski pieejamā informācija, t.sk. par kontaktpersonām un pakalpojuma saturu.</a:t>
            </a:r>
            <a:endParaRPr lang="lv-LV" sz="1800">
              <a:cs typeface="Calibri"/>
            </a:endParaRPr>
          </a:p>
          <a:p>
            <a:pPr lvl="1"/>
            <a:r>
              <a:rPr lang="lv-LV" sz="1800">
                <a:cs typeface="Calibri"/>
              </a:rPr>
              <a:t>Ir klientu grupas, kuras ir jāuzrunā (t.s. </a:t>
            </a:r>
            <a:r>
              <a:rPr lang="lv-LV" sz="1800" b="1" err="1">
                <a:cs typeface="Calibri"/>
              </a:rPr>
              <a:t>outreach</a:t>
            </a:r>
            <a:r>
              <a:rPr lang="lv-LV" sz="1800">
                <a:cs typeface="Calibri"/>
              </a:rPr>
              <a:t>) sociālajiem darbiniekiem (dienesta vai pakalpojuma sniedzēja).</a:t>
            </a:r>
          </a:p>
          <a:p>
            <a:pPr lvl="1"/>
            <a:r>
              <a:rPr lang="lv-LV" sz="1800">
                <a:cs typeface="Calibri"/>
              </a:rPr>
              <a:t>Regulāri </a:t>
            </a:r>
            <a:r>
              <a:rPr lang="lv-LV" sz="1800" b="1">
                <a:cs typeface="Calibri"/>
              </a:rPr>
              <a:t>jāpārbauda</a:t>
            </a:r>
            <a:r>
              <a:rPr lang="lv-LV" sz="1800">
                <a:cs typeface="Calibri"/>
              </a:rPr>
              <a:t>, vai </a:t>
            </a:r>
            <a:r>
              <a:rPr lang="lv-LV" sz="1800" b="1">
                <a:cs typeface="Calibri"/>
              </a:rPr>
              <a:t>pakalpojuma saturs </a:t>
            </a:r>
            <a:r>
              <a:rPr lang="lv-LV" sz="1800">
                <a:cs typeface="Calibri"/>
              </a:rPr>
              <a:t>un process atbilst klientu (vecāku, bērnu) vajadzībām.</a:t>
            </a:r>
          </a:p>
          <a:p>
            <a:pPr lvl="1"/>
            <a:endParaRPr lang="lv-LV" sz="1600">
              <a:cs typeface="Calibri" panose="020F0502020204030204"/>
            </a:endParaRPr>
          </a:p>
        </p:txBody>
      </p:sp>
    </p:spTree>
    <p:extLst>
      <p:ext uri="{BB962C8B-B14F-4D97-AF65-F5344CB8AC3E}">
        <p14:creationId xmlns:p14="http://schemas.microsoft.com/office/powerpoint/2010/main" val="1788593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435E1FE-CAEF-476B-9E12-D83EF2A34F18}"/>
              </a:ext>
            </a:extLst>
          </p:cNvPr>
          <p:cNvSpPr>
            <a:spLocks noGrp="1"/>
          </p:cNvSpPr>
          <p:nvPr>
            <p:ph type="title"/>
          </p:nvPr>
        </p:nvSpPr>
        <p:spPr>
          <a:xfrm>
            <a:off x="838200" y="365125"/>
            <a:ext cx="10515600" cy="648230"/>
          </a:xfrm>
        </p:spPr>
        <p:txBody>
          <a:bodyPr>
            <a:normAutofit fontScale="90000"/>
          </a:bodyPr>
          <a:lstStyle/>
          <a:p>
            <a:r>
              <a:rPr lang="lv-LV"/>
              <a:t>2.Piemērs</a:t>
            </a:r>
          </a:p>
        </p:txBody>
      </p:sp>
      <p:sp>
        <p:nvSpPr>
          <p:cNvPr id="3" name="Satura vietturis 2">
            <a:extLst>
              <a:ext uri="{FF2B5EF4-FFF2-40B4-BE49-F238E27FC236}">
                <a16:creationId xmlns:a16="http://schemas.microsoft.com/office/drawing/2014/main" id="{6A018480-5B99-4679-A3AB-3D9ABBEB4BA0}"/>
              </a:ext>
            </a:extLst>
          </p:cNvPr>
          <p:cNvSpPr>
            <a:spLocks noGrp="1"/>
          </p:cNvSpPr>
          <p:nvPr>
            <p:ph idx="1"/>
          </p:nvPr>
        </p:nvSpPr>
        <p:spPr>
          <a:xfrm>
            <a:off x="838200" y="1148292"/>
            <a:ext cx="10515600" cy="5716588"/>
          </a:xfrm>
        </p:spPr>
        <p:txBody>
          <a:bodyPr vert="horz" lIns="91440" tIns="45720" rIns="91440" bIns="45720" rtlCol="0" anchor="t">
            <a:normAutofit fontScale="92500" lnSpcReduction="20000"/>
          </a:bodyPr>
          <a:lstStyle/>
          <a:p>
            <a:r>
              <a:rPr lang="lv-LV" b="1"/>
              <a:t>Krīzes centra «Māras centrs» darbības izbeigšana 2019.gadā</a:t>
            </a:r>
            <a:endParaRPr lang="lv-LV" b="1">
              <a:cs typeface="Calibri"/>
            </a:endParaRPr>
          </a:p>
          <a:p>
            <a:pPr lvl="1" fontAlgn="ctr"/>
            <a:r>
              <a:rPr lang="lv-LV"/>
              <a:t>Samazinoties klientu skaitam/ pieprasījumam, pašvaldība un pakalpojuma sniedzējs nespēj pārorientēties uz citu pakalpojumu sniegšanu.  </a:t>
            </a:r>
            <a:endParaRPr lang="lv-LV">
              <a:cs typeface="Calibri"/>
            </a:endParaRPr>
          </a:p>
          <a:p>
            <a:pPr lvl="1"/>
            <a:r>
              <a:rPr lang="lv-LV"/>
              <a:t>Rīga piedāvāja pārorientēties uz ambulatoro pakalpojumu (ģimenes asistents, krīzes intervences pakalpojums, individuālās sociālās rehabilitācijas programmas, grupas nodarbības vecākiem, kuriem pusaudži neapmeklē skolu, </a:t>
            </a:r>
            <a:r>
              <a:rPr lang="lv-LV">
                <a:ea typeface="+mn-lt"/>
                <a:cs typeface="+mn-lt"/>
              </a:rPr>
              <a:t>attīstīt sociālās rehabilitācijas pakalpojumu mātēm ar garīga rakstura traucējumiem kopā ar bērniem</a:t>
            </a:r>
            <a:r>
              <a:rPr lang="lv-LV"/>
              <a:t>) sniegšanu, kam pat bija finansējums, taču pakalpojuma sniedzējs to nebija gatavs uzņemties.</a:t>
            </a:r>
            <a:endParaRPr lang="lv-LV">
              <a:cs typeface="Calibri"/>
            </a:endParaRPr>
          </a:p>
          <a:p>
            <a:pPr lvl="1" fontAlgn="ctr"/>
            <a:r>
              <a:rPr lang="lv-LV"/>
              <a:t>Mums likās, ka tas ir pak sniedzēja </a:t>
            </a:r>
            <a:r>
              <a:rPr lang="lv-LV" err="1"/>
              <a:t>neelastīguma</a:t>
            </a:r>
            <a:r>
              <a:rPr lang="lv-LV"/>
              <a:t> dēļ. </a:t>
            </a:r>
          </a:p>
          <a:p>
            <a:pPr marL="0" indent="0">
              <a:buNone/>
            </a:pPr>
            <a:r>
              <a:rPr lang="lv-LV" b="1">
                <a:cs typeface="Calibri" panose="020F0502020204030204"/>
              </a:rPr>
              <a:t>Atziņas</a:t>
            </a:r>
          </a:p>
          <a:p>
            <a:pPr fontAlgn="ctr"/>
            <a:r>
              <a:rPr lang="lv-LV"/>
              <a:t>Finansēšanas modelis – </a:t>
            </a:r>
            <a:r>
              <a:rPr lang="lv-LV" b="1"/>
              <a:t>nauda seko klientam ne vienmēr attaisnojas</a:t>
            </a:r>
            <a:r>
              <a:rPr lang="lv-LV"/>
              <a:t>. </a:t>
            </a:r>
            <a:r>
              <a:rPr lang="lv-LV" b="1"/>
              <a:t>Pieprasījuma riska sadalījums</a:t>
            </a:r>
            <a:r>
              <a:rPr lang="lv-LV"/>
              <a:t> starp pasūtītāju un izpildītāju. </a:t>
            </a:r>
          </a:p>
          <a:p>
            <a:pPr fontAlgn="ctr"/>
            <a:r>
              <a:rPr lang="lv-LV">
                <a:ea typeface="+mn-lt"/>
                <a:cs typeface="+mn-lt"/>
              </a:rPr>
              <a:t>Attieksme pret pašvaldības pakalpojuma sniedzēju atšķiras no attieksmes pret NVO</a:t>
            </a:r>
            <a:endParaRPr lang="en-US">
              <a:ea typeface="+mn-lt"/>
              <a:cs typeface="+mn-lt"/>
            </a:endParaRPr>
          </a:p>
          <a:p>
            <a:r>
              <a:rPr lang="lv-LV" b="1"/>
              <a:t>Reaģēšanas spējas un ātrums izmaiņu gadījumā</a:t>
            </a:r>
            <a:r>
              <a:rPr lang="lv-LV"/>
              <a:t>. Pakalpojuma sniedzējam jābūt gatavam izmaiņām un sniegt dažādus pakalpojumus tai pašai mērķa grupai. Kaut arī pakalpojuma pirkšanai elastīgums tiek minēts kā viena no priekšrocībām, tas ne vienmēr realitātē notiek.</a:t>
            </a:r>
          </a:p>
          <a:p>
            <a:pPr fontAlgn="ctr"/>
            <a:endParaRPr lang="lv-LV">
              <a:cs typeface="Calibri"/>
            </a:endParaRPr>
          </a:p>
        </p:txBody>
      </p:sp>
    </p:spTree>
    <p:extLst>
      <p:ext uri="{BB962C8B-B14F-4D97-AF65-F5344CB8AC3E}">
        <p14:creationId xmlns:p14="http://schemas.microsoft.com/office/powerpoint/2010/main" val="3266057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E6513C6B-3D8F-4398-BADA-514D1622FD1A}"/>
              </a:ext>
            </a:extLst>
          </p:cNvPr>
          <p:cNvSpPr>
            <a:spLocks noGrp="1"/>
          </p:cNvSpPr>
          <p:nvPr>
            <p:ph type="title"/>
          </p:nvPr>
        </p:nvSpPr>
        <p:spPr>
          <a:xfrm>
            <a:off x="838200" y="365125"/>
            <a:ext cx="10515600" cy="775230"/>
          </a:xfrm>
        </p:spPr>
        <p:txBody>
          <a:bodyPr/>
          <a:lstStyle/>
          <a:p>
            <a:r>
              <a:rPr lang="lv-LV"/>
              <a:t>3.piemērs</a:t>
            </a:r>
          </a:p>
        </p:txBody>
      </p:sp>
      <p:sp>
        <p:nvSpPr>
          <p:cNvPr id="3" name="Satura vietturis 2">
            <a:extLst>
              <a:ext uri="{FF2B5EF4-FFF2-40B4-BE49-F238E27FC236}">
                <a16:creationId xmlns:a16="http://schemas.microsoft.com/office/drawing/2014/main" id="{97C3CF11-0FE8-4DAF-88B2-6F2DF39FDF7F}"/>
              </a:ext>
            </a:extLst>
          </p:cNvPr>
          <p:cNvSpPr>
            <a:spLocks noGrp="1"/>
          </p:cNvSpPr>
          <p:nvPr>
            <p:ph idx="1"/>
          </p:nvPr>
        </p:nvSpPr>
        <p:spPr>
          <a:xfrm>
            <a:off x="838200" y="1201209"/>
            <a:ext cx="10515600" cy="5663670"/>
          </a:xfrm>
        </p:spPr>
        <p:txBody>
          <a:bodyPr vert="horz" lIns="91440" tIns="45720" rIns="91440" bIns="45720" rtlCol="0" anchor="t">
            <a:normAutofit fontScale="92500" lnSpcReduction="20000"/>
          </a:bodyPr>
          <a:lstStyle/>
          <a:p>
            <a:r>
              <a:rPr lang="lv-LV" b="1"/>
              <a:t>Rīgas Bērnu un jauniešu centra struktūrvienība «Ilga» kā slēgta institūcija jauniešiem ar uzvedības traucējumiem.</a:t>
            </a:r>
          </a:p>
          <a:p>
            <a:pPr lvl="1" fontAlgn="ctr"/>
            <a:r>
              <a:rPr lang="lv-LV"/>
              <a:t>2010.gadā tika izstrādāts programmas «Ilgtermiņa sociālās korekcijas un rehabilitācijas programma pusaudžiem ar sociālās uzvedības novirzēm» projekts, kuru uzsāka īstenot 2011.gadā (pēc Tallinas pilsētā esošā pakalpojuma parauga).</a:t>
            </a:r>
          </a:p>
          <a:p>
            <a:pPr lvl="1" fontAlgn="ctr"/>
            <a:r>
              <a:rPr lang="lv-LV"/>
              <a:t>No 2014. gada 2. novembra tiek mainīts struktūrvienības nosaukums uz „Pārdaugava”. Līdz ar nosaukuma maiņu ir mainījušies struktūrvienības darbības principi, pārtraucot ilgstošās sociālās korekcijas programmas nodrošināšanu. Tā vietā struktūrvienībā „Pārdaugava” ir izveidota jauniešu māja jauniešiem ar uzvedības traucējumiem vecumā no 12 līdz 18 gadiem.</a:t>
            </a:r>
          </a:p>
          <a:p>
            <a:pPr lvl="1" fontAlgn="ctr"/>
            <a:r>
              <a:rPr lang="lv-LV"/>
              <a:t>Jauniešu māja darbojas pēc ģimenes modeļa principa, pašiem rūpējoties par ikdienas sadzīvi un kopā veidojot grupas emocionālo mikroklimatu. Jauniešu mājas darbības principi paredz </a:t>
            </a:r>
            <a:r>
              <a:rPr lang="lv-LV" err="1"/>
              <a:t>psihosociālās</a:t>
            </a:r>
            <a:r>
              <a:rPr lang="lv-LV"/>
              <a:t> terapijas un rehabilitācijas, kā arī ilgstošās sociālās aprūpes nodrošinājumu, ņemot vērā jauniešu </a:t>
            </a:r>
            <a:r>
              <a:rPr lang="lv-LV" err="1"/>
              <a:t>psihosociālo</a:t>
            </a:r>
            <a:r>
              <a:rPr lang="lv-LV"/>
              <a:t> raksturojumu un resursus. </a:t>
            </a:r>
          </a:p>
          <a:p>
            <a:pPr marL="457200" lvl="1" indent="0">
              <a:buNone/>
            </a:pPr>
            <a:r>
              <a:rPr lang="lv-LV" b="1"/>
              <a:t>Atziņas</a:t>
            </a:r>
            <a:r>
              <a:rPr lang="lv-LV"/>
              <a:t>:</a:t>
            </a:r>
          </a:p>
          <a:p>
            <a:pPr lvl="1" fontAlgn="ctr"/>
            <a:r>
              <a:rPr lang="lv-LV"/>
              <a:t>Pieņēmums, ka tas, </a:t>
            </a:r>
            <a:r>
              <a:rPr lang="lv-LV" b="1"/>
              <a:t>kas strādā citur</a:t>
            </a:r>
            <a:r>
              <a:rPr lang="lv-LV"/>
              <a:t>, strādās arī pie mums, </a:t>
            </a:r>
            <a:r>
              <a:rPr lang="lv-LV" b="1"/>
              <a:t>ne vienmēr attaisnojas</a:t>
            </a:r>
            <a:r>
              <a:rPr lang="lv-LV"/>
              <a:t>. </a:t>
            </a:r>
          </a:p>
          <a:p>
            <a:pPr lvl="1"/>
            <a:r>
              <a:rPr lang="lv-LV"/>
              <a:t>Nevajag baidīties </a:t>
            </a:r>
            <a:r>
              <a:rPr lang="lv-LV" b="1"/>
              <a:t>atzīt kļūdainus lēmumus</a:t>
            </a:r>
            <a:r>
              <a:rPr lang="lv-LV"/>
              <a:t>.</a:t>
            </a:r>
          </a:p>
          <a:p>
            <a:pPr lvl="1" fontAlgn="ctr"/>
            <a:r>
              <a:rPr lang="lv-LV"/>
              <a:t>Ja gribam pilnīgi </a:t>
            </a:r>
            <a:r>
              <a:rPr lang="lv-LV" b="1"/>
              <a:t>pārorganizēt</a:t>
            </a:r>
            <a:r>
              <a:rPr lang="lv-LV"/>
              <a:t> pakalpojuma būtību, </a:t>
            </a:r>
            <a:r>
              <a:rPr lang="lv-LV" b="1"/>
              <a:t>ir jāiesaista visi (100%) darbinieki</a:t>
            </a:r>
            <a:r>
              <a:rPr lang="lv-LV"/>
              <a:t>, sākot no apkopējas līdz direktoram. Filozofijai ir jāmainās visā organizācijā.</a:t>
            </a:r>
          </a:p>
          <a:p>
            <a:pPr lvl="1"/>
            <a:endParaRPr lang="lv-LV"/>
          </a:p>
          <a:p>
            <a:endParaRPr lang="lv-LV"/>
          </a:p>
        </p:txBody>
      </p:sp>
    </p:spTree>
    <p:extLst>
      <p:ext uri="{BB962C8B-B14F-4D97-AF65-F5344CB8AC3E}">
        <p14:creationId xmlns:p14="http://schemas.microsoft.com/office/powerpoint/2010/main" val="598043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7EEAF9-1765-4E19-A9EC-1ED2D01ACB89}"/>
              </a:ext>
            </a:extLst>
          </p:cNvPr>
          <p:cNvSpPr>
            <a:spLocks noGrp="1"/>
          </p:cNvSpPr>
          <p:nvPr>
            <p:ph type="title"/>
          </p:nvPr>
        </p:nvSpPr>
        <p:spPr>
          <a:xfrm>
            <a:off x="838200" y="365125"/>
            <a:ext cx="10515600" cy="743480"/>
          </a:xfrm>
        </p:spPr>
        <p:txBody>
          <a:bodyPr/>
          <a:lstStyle/>
          <a:p>
            <a:r>
              <a:rPr lang="lv-LV"/>
              <a:t>4.piemērs</a:t>
            </a:r>
          </a:p>
        </p:txBody>
      </p:sp>
      <p:sp>
        <p:nvSpPr>
          <p:cNvPr id="3" name="Satura vietturis 2">
            <a:extLst>
              <a:ext uri="{FF2B5EF4-FFF2-40B4-BE49-F238E27FC236}">
                <a16:creationId xmlns:a16="http://schemas.microsoft.com/office/drawing/2014/main" id="{113C2083-C9DA-4ACF-8396-55765BED9A9E}"/>
              </a:ext>
            </a:extLst>
          </p:cNvPr>
          <p:cNvSpPr>
            <a:spLocks noGrp="1"/>
          </p:cNvSpPr>
          <p:nvPr>
            <p:ph idx="1"/>
          </p:nvPr>
        </p:nvSpPr>
        <p:spPr>
          <a:xfrm>
            <a:off x="838200" y="1254125"/>
            <a:ext cx="10515600" cy="5579004"/>
          </a:xfrm>
        </p:spPr>
        <p:txBody>
          <a:bodyPr vert="horz" lIns="91440" tIns="45720" rIns="91440" bIns="45720" rtlCol="0" anchor="t">
            <a:normAutofit fontScale="92500" lnSpcReduction="20000"/>
          </a:bodyPr>
          <a:lstStyle/>
          <a:p>
            <a:r>
              <a:rPr lang="lv-LV" b="1" u="sng"/>
              <a:t>Profilēšanas un atbalstītā darba pakalpojums pilngadīgām personām ar nediagnosticētām problēmām</a:t>
            </a:r>
            <a:endParaRPr lang="lv-LV"/>
          </a:p>
          <a:p>
            <a:pPr lvl="1"/>
            <a:r>
              <a:rPr lang="lv-LV"/>
              <a:t>2017. gadā sadarbībā ar Biedrību „Rīgas pilsētas “Rūpju bērns”” tika realizēts inovatīvs sociālā darba pakalpojums pilngadīgām personām „Profilēšanas un atbalstītā darba pakalpojums pilngadīgām personām ar nediagnosticētām problēmām”. </a:t>
            </a:r>
          </a:p>
          <a:p>
            <a:pPr lvl="1"/>
            <a:r>
              <a:rPr lang="lv-LV"/>
              <a:t>Pakalpojuma mērķa grupa - personas ar nediagnosticētām problēmām, t.sk. ar viegliem garīga rakstura traucējumiem (ar vai bez diagnozes) </a:t>
            </a:r>
            <a:r>
              <a:rPr lang="lv-LV" u="sng"/>
              <a:t>darbspējas vecumā</a:t>
            </a:r>
            <a:r>
              <a:rPr lang="lv-LV"/>
              <a:t>. </a:t>
            </a:r>
          </a:p>
          <a:p>
            <a:pPr lvl="1"/>
            <a:r>
              <a:rPr lang="lv-LV"/>
              <a:t>Pakalpojuma mērķis - nodrošināt mērķa grupas personu problēmu un vajadzību izvērtēšanu un atbalsta pasākuma īstenošanu, nodrošinot iekļaušanos atklātā darba tirgū uz līdzvērtīgiem noteikumiem ar citiem darbiniekiem, sniedzot nepieciešamo atbalstu darba prasmju apguvē un saglabāšanā, sociālo prasmju pilnveidē un nodrošinot atbalstu darba gaitu uzsākšanas periodā, gan darba ņēmējam, gan darba devējam. </a:t>
            </a:r>
          </a:p>
          <a:p>
            <a:pPr lvl="1"/>
            <a:r>
              <a:rPr lang="lv-LV"/>
              <a:t>Pakalpojumā ietilpa mērķa grupas klientu profilēšana 2 nedēļas, kuru laikā personai tiek piesaistīti trīs speciālisti: sociālais darbinieks, </a:t>
            </a:r>
            <a:r>
              <a:rPr lang="lv-LV" err="1"/>
              <a:t>ergoterapeits</a:t>
            </a:r>
            <a:r>
              <a:rPr lang="lv-LV"/>
              <a:t>, psihiatrs, lai izstrādātu individuālu atbalsta plānu,  un atbalsta pasākumu īstenošana 20 nedēļas. </a:t>
            </a:r>
          </a:p>
          <a:p>
            <a:pPr lvl="1"/>
            <a:r>
              <a:rPr lang="lv-LV"/>
              <a:t>Pakalpojumu saņēma tikai 6 personas.</a:t>
            </a:r>
          </a:p>
          <a:p>
            <a:pPr marL="457200" lvl="1" indent="0">
              <a:buNone/>
            </a:pPr>
            <a:r>
              <a:rPr lang="lv-LV" b="1"/>
              <a:t>Atziņas</a:t>
            </a:r>
            <a:endParaRPr lang="lv-LV" b="1">
              <a:cs typeface="Calibri"/>
            </a:endParaRPr>
          </a:p>
          <a:p>
            <a:pPr lvl="1"/>
            <a:r>
              <a:rPr lang="lv-LV"/>
              <a:t>Ir jāatzīst </a:t>
            </a:r>
            <a:r>
              <a:rPr lang="lv-LV" b="1"/>
              <a:t>nereālu </a:t>
            </a:r>
            <a:r>
              <a:rPr lang="lv-LV" b="1" err="1"/>
              <a:t>ekspektāciju</a:t>
            </a:r>
            <a:r>
              <a:rPr lang="lv-LV" b="1"/>
              <a:t> esamība </a:t>
            </a:r>
            <a:r>
              <a:rPr lang="lv-LV"/>
              <a:t>attiecībā uz sasniedzamo mērķi/ mērķa grupu.</a:t>
            </a:r>
          </a:p>
        </p:txBody>
      </p:sp>
    </p:spTree>
    <p:extLst>
      <p:ext uri="{BB962C8B-B14F-4D97-AF65-F5344CB8AC3E}">
        <p14:creationId xmlns:p14="http://schemas.microsoft.com/office/powerpoint/2010/main" val="3038301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BE51CEA-59FC-42D9-A84B-171D02B76882}"/>
              </a:ext>
            </a:extLst>
          </p:cNvPr>
          <p:cNvSpPr>
            <a:spLocks noGrp="1"/>
          </p:cNvSpPr>
          <p:nvPr>
            <p:ph type="title"/>
          </p:nvPr>
        </p:nvSpPr>
        <p:spPr/>
        <p:txBody>
          <a:bodyPr/>
          <a:lstStyle/>
          <a:p>
            <a:endParaRPr lang="lv-LV"/>
          </a:p>
        </p:txBody>
      </p:sp>
      <p:pic>
        <p:nvPicPr>
          <p:cNvPr id="4" name="Satura vietturis 3">
            <a:extLst>
              <a:ext uri="{FF2B5EF4-FFF2-40B4-BE49-F238E27FC236}">
                <a16:creationId xmlns:a16="http://schemas.microsoft.com/office/drawing/2014/main" id="{4A934D40-5EDE-4B53-AB72-041D419B0DE9}"/>
              </a:ext>
            </a:extLst>
          </p:cNvPr>
          <p:cNvPicPr>
            <a:picLocks noGrp="1" noChangeAspect="1"/>
          </p:cNvPicPr>
          <p:nvPr>
            <p:ph idx="1"/>
          </p:nvPr>
        </p:nvPicPr>
        <p:blipFill>
          <a:blip r:embed="rId2"/>
          <a:stretch>
            <a:fillRect/>
          </a:stretch>
        </p:blipFill>
        <p:spPr>
          <a:xfrm>
            <a:off x="1658885" y="281672"/>
            <a:ext cx="8874229" cy="5811838"/>
          </a:xfrm>
          <a:prstGeom prst="rect">
            <a:avLst/>
          </a:prstGeom>
        </p:spPr>
      </p:pic>
      <p:sp>
        <p:nvSpPr>
          <p:cNvPr id="5" name="Taisnstūris 4">
            <a:extLst>
              <a:ext uri="{FF2B5EF4-FFF2-40B4-BE49-F238E27FC236}">
                <a16:creationId xmlns:a16="http://schemas.microsoft.com/office/drawing/2014/main" id="{FA735195-9F44-4EDD-A738-EB77CFA0C4FC}"/>
              </a:ext>
            </a:extLst>
          </p:cNvPr>
          <p:cNvSpPr/>
          <p:nvPr/>
        </p:nvSpPr>
        <p:spPr>
          <a:xfrm>
            <a:off x="1501152" y="6176963"/>
            <a:ext cx="9189695" cy="646331"/>
          </a:xfrm>
          <a:prstGeom prst="rect">
            <a:avLst/>
          </a:prstGeom>
        </p:spPr>
        <p:txBody>
          <a:bodyPr wrap="none">
            <a:spAutoFit/>
          </a:bodyPr>
          <a:lstStyle/>
          <a:p>
            <a:r>
              <a:rPr lang="lv-LV">
                <a:hlinkClick r:id="rId3"/>
              </a:rPr>
              <a:t>https://www.socialwork.lv/raksti/</a:t>
            </a:r>
            <a:r>
              <a:rPr lang="lv-LV"/>
              <a:t> </a:t>
            </a:r>
          </a:p>
          <a:p>
            <a:r>
              <a:rPr lang="lv-LV">
                <a:hlinkClick r:id="rId4" tooltip="LM periodiskais izdevums Sociālais darbs Latvijā 2016"/>
              </a:rPr>
              <a:t>Labklājības ministrijas periodiskais izdevums “Sociālais darbs Latvijā” 2016. gada pirmais numurs</a:t>
            </a:r>
            <a:endParaRPr lang="lv-LV"/>
          </a:p>
        </p:txBody>
      </p:sp>
    </p:spTree>
    <p:extLst>
      <p:ext uri="{BB962C8B-B14F-4D97-AF65-F5344CB8AC3E}">
        <p14:creationId xmlns:p14="http://schemas.microsoft.com/office/powerpoint/2010/main" val="4240833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2C81952-9691-4583-BA09-688E4760FA24}"/>
              </a:ext>
            </a:extLst>
          </p:cNvPr>
          <p:cNvSpPr>
            <a:spLocks noGrp="1"/>
          </p:cNvSpPr>
          <p:nvPr>
            <p:ph type="title"/>
          </p:nvPr>
        </p:nvSpPr>
        <p:spPr/>
        <p:txBody>
          <a:bodyPr/>
          <a:lstStyle/>
          <a:p>
            <a:endParaRPr lang="lv-LV"/>
          </a:p>
        </p:txBody>
      </p:sp>
      <p:graphicFrame>
        <p:nvGraphicFramePr>
          <p:cNvPr id="4" name="Shēma 3">
            <a:extLst>
              <a:ext uri="{FF2B5EF4-FFF2-40B4-BE49-F238E27FC236}">
                <a16:creationId xmlns:a16="http://schemas.microsoft.com/office/drawing/2014/main" id="{C6C1BEA6-7DEA-4550-AD2A-CB4BDFC53BC0}"/>
              </a:ext>
            </a:extLst>
          </p:cNvPr>
          <p:cNvGraphicFramePr/>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369280"/>
      </p:ext>
    </p:extLst>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s" ma:contentTypeID="0x01010029DAB1C522B29D40A0B233C98995CCA9" ma:contentTypeVersion="5" ma:contentTypeDescription="Izveidot jaunu dokumentu." ma:contentTypeScope="" ma:versionID="ca3b8888a1b2c64164e62c31e62ae59f">
  <xsd:schema xmlns:xsd="http://www.w3.org/2001/XMLSchema" xmlns:xs="http://www.w3.org/2001/XMLSchema" xmlns:p="http://schemas.microsoft.com/office/2006/metadata/properties" xmlns:ns3="e140eea6-5aa3-4a93-9d9e-6a8ab9f1c1b3" xmlns:ns4="e25c2b2d-1997-456b-b500-1a90c517deaf" targetNamespace="http://schemas.microsoft.com/office/2006/metadata/properties" ma:root="true" ma:fieldsID="5626dd6dadc41757ab48109eb3675812" ns3:_="" ns4:_="">
    <xsd:import namespace="e140eea6-5aa3-4a93-9d9e-6a8ab9f1c1b3"/>
    <xsd:import namespace="e25c2b2d-1997-456b-b500-1a90c517dea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40eea6-5aa3-4a93-9d9e-6a8ab9f1c1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25c2b2d-1997-456b-b500-1a90c517deaf" elementFormDefault="qualified">
    <xsd:import namespace="http://schemas.microsoft.com/office/2006/documentManagement/types"/>
    <xsd:import namespace="http://schemas.microsoft.com/office/infopath/2007/PartnerControls"/>
    <xsd:element name="SharedWithUsers" ma:index="10"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Koplietots ar: detalizēti" ma:internalName="SharedWithDetails" ma:readOnly="true">
      <xsd:simpleType>
        <xsd:restriction base="dms:Note">
          <xsd:maxLength value="255"/>
        </xsd:restriction>
      </xsd:simpleType>
    </xsd:element>
    <xsd:element name="SharingHintHash" ma:index="12" nillable="true" ma:displayName="Koplietošanas norādes jaucējkods"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A198AE4-71EE-4D06-9EC8-A15D07219FEE}">
  <ds:schemaRefs>
    <ds:schemaRef ds:uri="e140eea6-5aa3-4a93-9d9e-6a8ab9f1c1b3"/>
    <ds:schemaRef ds:uri="e25c2b2d-1997-456b-b500-1a90c517dea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ADF2354-3E3F-40E5-B309-C7F02EFB8A6F}">
  <ds:schemaRefs>
    <ds:schemaRef ds:uri="http://schemas.microsoft.com/sharepoint/v3/contenttype/forms"/>
  </ds:schemaRefs>
</ds:datastoreItem>
</file>

<file path=customXml/itemProps3.xml><?xml version="1.0" encoding="utf-8"?>
<ds:datastoreItem xmlns:ds="http://schemas.openxmlformats.org/officeDocument/2006/customXml" ds:itemID="{7CEBDAE2-F05A-4A92-9B72-892969A308F7}">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e25c2b2d-1997-456b-b500-1a90c517deaf"/>
    <ds:schemaRef ds:uri="http://purl.org/dc/elements/1.1/"/>
    <ds:schemaRef ds:uri="e140eea6-5aa3-4a93-9d9e-6a8ab9f1c1b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736</Words>
  <Application>Microsoft Office PowerPoint</Application>
  <PresentationFormat>Platekrāna</PresentationFormat>
  <Paragraphs>56</Paragraphs>
  <Slides>8</Slides>
  <Notes>0</Notes>
  <HiddenSlides>0</HiddenSlides>
  <MMClips>0</MMClips>
  <ScaleCrop>false</ScaleCrop>
  <HeadingPairs>
    <vt:vector size="6" baseType="variant">
      <vt:variant>
        <vt:lpstr>Lietotie fonti</vt:lpstr>
      </vt:variant>
      <vt:variant>
        <vt:i4>3</vt:i4>
      </vt:variant>
      <vt:variant>
        <vt:lpstr>Dizains</vt:lpstr>
      </vt:variant>
      <vt:variant>
        <vt:i4>1</vt:i4>
      </vt:variant>
      <vt:variant>
        <vt:lpstr>Slaidu virsraksti</vt:lpstr>
      </vt:variant>
      <vt:variant>
        <vt:i4>8</vt:i4>
      </vt:variant>
    </vt:vector>
  </HeadingPairs>
  <TitlesOfParts>
    <vt:vector size="12" baseType="lpstr">
      <vt:lpstr>Arial</vt:lpstr>
      <vt:lpstr>Calibri</vt:lpstr>
      <vt:lpstr>Calibri Light</vt:lpstr>
      <vt:lpstr>Office dizains</vt:lpstr>
      <vt:lpstr>“Nekāp uz mana grābekļa”</vt:lpstr>
      <vt:lpstr>Lai izdotos:</vt:lpstr>
      <vt:lpstr>1.piemērs</vt:lpstr>
      <vt:lpstr>2.Piemērs</vt:lpstr>
      <vt:lpstr>3.piemērs</vt:lpstr>
      <vt:lpstr>4.piemērs</vt:lpstr>
      <vt:lpstr>PowerPoint prezentācija</vt:lpstr>
      <vt:lpstr>PowerPoint prezentācija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“Nekāp uz mana grābekļa”</dc:title>
  <dc:creator>Mārtiņš Moors</dc:creator>
  <cp:lastModifiedBy>Mārtiņš Moors</cp:lastModifiedBy>
  <cp:revision>1</cp:revision>
  <dcterms:created xsi:type="dcterms:W3CDTF">2020-02-18T13:06:52Z</dcterms:created>
  <dcterms:modified xsi:type="dcterms:W3CDTF">2020-02-25T05:11:34Z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0x01010029DAB1C522B29D40A0B233C98995CCA9</vt:lpwstr>
  </property>
</Properties>
</file>