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1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5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Rediģēt šablona apakšvirsraksta stilu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EF24-BB6D-4C98-962D-33B22828111A}" type="datetimeFigureOut">
              <a:rPr lang="lv-LV" smtClean="0"/>
              <a:t>26.02.2020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B9C6-7E2F-4052-8EF5-AA0916E5E9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316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EF24-BB6D-4C98-962D-33B22828111A}" type="datetimeFigureOut">
              <a:rPr lang="lv-LV" smtClean="0"/>
              <a:t>26.02.2020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B9C6-7E2F-4052-8EF5-AA0916E5E9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15436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EF24-BB6D-4C98-962D-33B22828111A}" type="datetimeFigureOut">
              <a:rPr lang="lv-LV" smtClean="0"/>
              <a:t>26.02.2020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B9C6-7E2F-4052-8EF5-AA0916E5E9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70592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EF24-BB6D-4C98-962D-33B22828111A}" type="datetimeFigureOut">
              <a:rPr lang="lv-LV" smtClean="0"/>
              <a:t>26.02.2020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B9C6-7E2F-4052-8EF5-AA0916E5E9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98257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EF24-BB6D-4C98-962D-33B22828111A}" type="datetimeFigureOut">
              <a:rPr lang="lv-LV" smtClean="0"/>
              <a:t>26.02.2020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B9C6-7E2F-4052-8EF5-AA0916E5E9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323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EF24-BB6D-4C98-962D-33B22828111A}" type="datetimeFigureOut">
              <a:rPr lang="lv-LV" smtClean="0"/>
              <a:t>26.02.2020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B9C6-7E2F-4052-8EF5-AA0916E5E9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35613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EF24-BB6D-4C98-962D-33B22828111A}" type="datetimeFigureOut">
              <a:rPr lang="lv-LV" smtClean="0"/>
              <a:t>26.02.2020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B9C6-7E2F-4052-8EF5-AA0916E5E9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85646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EF24-BB6D-4C98-962D-33B22828111A}" type="datetimeFigureOut">
              <a:rPr lang="lv-LV" smtClean="0"/>
              <a:t>26.02.2020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B9C6-7E2F-4052-8EF5-AA0916E5E9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84757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EF24-BB6D-4C98-962D-33B22828111A}" type="datetimeFigureOut">
              <a:rPr lang="lv-LV" smtClean="0"/>
              <a:t>26.02.2020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B9C6-7E2F-4052-8EF5-AA0916E5E9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45054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EF24-BB6D-4C98-962D-33B22828111A}" type="datetimeFigureOut">
              <a:rPr lang="lv-LV" smtClean="0"/>
              <a:t>26.02.2020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B9C6-7E2F-4052-8EF5-AA0916E5E9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67728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EF24-BB6D-4C98-962D-33B22828111A}" type="datetimeFigureOut">
              <a:rPr lang="lv-LV" smtClean="0"/>
              <a:t>26.02.2020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B9C6-7E2F-4052-8EF5-AA0916E5E9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65268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FEF24-BB6D-4C98-962D-33B22828111A}" type="datetimeFigureOut">
              <a:rPr lang="lv-LV" smtClean="0"/>
              <a:t>26.02.2020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EB9C6-7E2F-4052-8EF5-AA0916E5E9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72946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ttēls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4322" y="1"/>
            <a:ext cx="2597678" cy="3657600"/>
          </a:xfrm>
          <a:prstGeom prst="rect">
            <a:avLst/>
          </a:prstGeom>
        </p:spPr>
      </p:pic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52412" y="132536"/>
            <a:ext cx="10515600" cy="1325563"/>
          </a:xfrm>
        </p:spPr>
        <p:txBody>
          <a:bodyPr/>
          <a:lstStyle/>
          <a:p>
            <a:r>
              <a:rPr lang="lv-LV" b="1" dirty="0"/>
              <a:t>«Māras centra» beigu stāsts  </a:t>
            </a:r>
          </a:p>
        </p:txBody>
      </p:sp>
      <p:sp>
        <p:nvSpPr>
          <p:cNvPr id="4" name="Satura vietturis 3"/>
          <p:cNvSpPr txBox="1">
            <a:spLocks noGrp="1"/>
          </p:cNvSpPr>
          <p:nvPr>
            <p:ph idx="1"/>
          </p:nvPr>
        </p:nvSpPr>
        <p:spPr>
          <a:xfrm>
            <a:off x="252412" y="1359245"/>
            <a:ext cx="11535934" cy="5328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lv-LV" dirty="0"/>
              <a:t>Krīzes centrs bērniem un sievietēm- «Vieta kur dzimst cerība»</a:t>
            </a:r>
          </a:p>
          <a:p>
            <a:pPr marL="457200" lvl="1" indent="0">
              <a:buNone/>
            </a:pPr>
            <a:r>
              <a:rPr lang="lv-LV" sz="2200" dirty="0">
                <a:latin typeface="+mj-lt"/>
              </a:rPr>
              <a:t>Sapnis  - 1999; būvēts no ziedojumiem kopš 2000; </a:t>
            </a:r>
          </a:p>
          <a:p>
            <a:pPr marL="457200" lvl="1" indent="0">
              <a:buNone/>
            </a:pPr>
            <a:r>
              <a:rPr lang="lv-LV" sz="2200" dirty="0">
                <a:latin typeface="+mj-lt"/>
              </a:rPr>
              <a:t>atklāts, reģistrēts un darbību uzsācis 2007; Mērķis – bērnam jābūt ģimenē</a:t>
            </a:r>
          </a:p>
          <a:p>
            <a:pPr>
              <a:buFont typeface="Calibri" panose="020F0502020204030204" pitchFamily="34" charset="0"/>
              <a:buChar char="₊"/>
            </a:pPr>
            <a:r>
              <a:rPr lang="lv-LV" sz="2200" dirty="0"/>
              <a:t>Finansēšanas kārtības maiņa 2009 – «maksā par faktisko noslogojumu bet nepārsniedzot «griestus». Plāns un tāme uz 100% noslogojumu; </a:t>
            </a:r>
          </a:p>
          <a:p>
            <a:pPr>
              <a:buFont typeface="Calibri" panose="020F0502020204030204" pitchFamily="34" charset="0"/>
              <a:buChar char="₊"/>
            </a:pPr>
            <a:r>
              <a:rPr lang="lv-LV" sz="2200" dirty="0"/>
              <a:t>Parādās «citi pakalpojumi» IUM Burtnieks 2013; Austra 2017</a:t>
            </a:r>
          </a:p>
          <a:p>
            <a:pPr>
              <a:buFont typeface="Calibri" panose="020F0502020204030204" pitchFamily="34" charset="0"/>
              <a:buChar char="₊"/>
            </a:pPr>
            <a:r>
              <a:rPr lang="lv-LV" sz="2200" dirty="0"/>
              <a:t>un MC noslogojums : 2016 (95%) 2017 (93%), 2018 (66%) 2019 (zem 50%)</a:t>
            </a:r>
          </a:p>
          <a:p>
            <a:pPr>
              <a:buFont typeface="Calibri" panose="020F0502020204030204" pitchFamily="34" charset="0"/>
              <a:buChar char="₊"/>
            </a:pPr>
            <a:r>
              <a:rPr lang="lv-LV" sz="2200" dirty="0"/>
              <a:t>Darbinieku krīze - LM kontrolē 2018 «pazemo» darbiniekus un labākie aiziet;</a:t>
            </a:r>
          </a:p>
          <a:p>
            <a:pPr>
              <a:buFont typeface="Calibri" panose="020F0502020204030204" pitchFamily="34" charset="0"/>
              <a:buChar char="₊"/>
            </a:pPr>
            <a:r>
              <a:rPr lang="lv-LV" sz="2200" dirty="0"/>
              <a:t>MC piedāvā Rīgai jaunus pakalpojumus – bet pašvaldībai citas prioritātes, citi partneri un nav budžeta visiem;    </a:t>
            </a:r>
          </a:p>
          <a:p>
            <a:pPr>
              <a:buFont typeface="Calibri" panose="020F0502020204030204" pitchFamily="34" charset="0"/>
              <a:buChar char="₊"/>
            </a:pPr>
            <a:r>
              <a:rPr lang="lv-LV" sz="2200" dirty="0"/>
              <a:t>LM prasa un 2019 jāievieš pieejamības uzlabojumi telpām, bet māja pašvaldības, prioritātes citas.</a:t>
            </a:r>
          </a:p>
          <a:p>
            <a:pPr marL="0" indent="0">
              <a:buNone/>
            </a:pPr>
            <a:r>
              <a:rPr lang="lv-LV" dirty="0"/>
              <a:t>= pakalpojums «nav nepieciešams» «citu pakalpojum nebūs» «ienākumu nebūs» «mājā jāinvestē pašiem» «kolektīvu atjaunot nesanāks» - Jābeidz </a:t>
            </a:r>
          </a:p>
        </p:txBody>
      </p:sp>
      <p:pic>
        <p:nvPicPr>
          <p:cNvPr id="6" name="Attēls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842" y="3390595"/>
            <a:ext cx="54315" cy="76810"/>
          </a:xfrm>
          <a:prstGeom prst="rect">
            <a:avLst/>
          </a:prstGeom>
        </p:spPr>
      </p:pic>
      <p:pic>
        <p:nvPicPr>
          <p:cNvPr id="7" name="Attēls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842" y="3390595"/>
            <a:ext cx="54315" cy="76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985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8200" y="302495"/>
            <a:ext cx="10515600" cy="1325563"/>
          </a:xfrm>
        </p:spPr>
        <p:txBody>
          <a:bodyPr/>
          <a:lstStyle/>
          <a:p>
            <a:r>
              <a:rPr lang="lv-LV" b="1" dirty="0"/>
              <a:t>Riski - pakalpojumu sniedzējam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08869" y="1628058"/>
            <a:ext cx="11174261" cy="4748996"/>
          </a:xfrm>
        </p:spPr>
        <p:txBody>
          <a:bodyPr>
            <a:normAutofit fontScale="85000" lnSpcReduction="10000"/>
          </a:bodyPr>
          <a:lstStyle/>
          <a:p>
            <a:r>
              <a:rPr lang="lv-LV" dirty="0"/>
              <a:t>Atkarība no politikas un izpildvaras simpātijām, prioritāšu un mērķu maiņām   </a:t>
            </a:r>
          </a:p>
          <a:p>
            <a:r>
              <a:rPr lang="lv-LV" dirty="0"/>
              <a:t>Ierobežotas iespējas pakalpojuma cenā iekalkulēt un arī uzkrāt rezerves </a:t>
            </a:r>
          </a:p>
          <a:p>
            <a:pPr lvl="1"/>
            <a:r>
              <a:rPr lang="lv-LV" dirty="0">
                <a:latin typeface="+mj-lt"/>
              </a:rPr>
              <a:t>noslogojuma maiņas riskiem </a:t>
            </a:r>
          </a:p>
          <a:p>
            <a:pPr lvl="1"/>
            <a:r>
              <a:rPr lang="lv-LV" dirty="0">
                <a:latin typeface="+mj-lt"/>
              </a:rPr>
              <a:t>infrastruktūras uzturēšanai </a:t>
            </a:r>
          </a:p>
          <a:p>
            <a:pPr lvl="1"/>
            <a:r>
              <a:rPr lang="lv-LV" dirty="0">
                <a:latin typeface="+mj-lt"/>
              </a:rPr>
              <a:t>darbinieku sociālajām garantijām</a:t>
            </a:r>
          </a:p>
          <a:p>
            <a:pPr lvl="1"/>
            <a:r>
              <a:rPr lang="lv-LV" dirty="0">
                <a:latin typeface="+mj-lt"/>
              </a:rPr>
              <a:t>investīcijām</a:t>
            </a:r>
          </a:p>
          <a:p>
            <a:r>
              <a:rPr lang="lv-LV" dirty="0"/>
              <a:t>Konkurence (nevienlīdzīga) ar pašvaldību / valsti un tās pakalpojumiem (ja ir) vai konkurējot par darbiniekiem </a:t>
            </a:r>
          </a:p>
          <a:p>
            <a:pPr lvl="1"/>
            <a:r>
              <a:rPr lang="lv-LV" dirty="0">
                <a:latin typeface="+mj-lt"/>
              </a:rPr>
              <a:t>atšķirīga finansēšanas kārtība ; citi izmaksu posteņi (NIN; IT … ) ; darbinieku bonusi </a:t>
            </a:r>
          </a:p>
          <a:p>
            <a:r>
              <a:rPr lang="lv-LV" dirty="0"/>
              <a:t>Un tai paša laikā :   </a:t>
            </a:r>
          </a:p>
          <a:p>
            <a:pPr lvl="1"/>
            <a:r>
              <a:rPr lang="lv-LV" dirty="0">
                <a:latin typeface="+mj-lt"/>
              </a:rPr>
              <a:t>Vadītājs (NVO) par finansiālajām saistībām atbild ar visu savu personisko mantu</a:t>
            </a:r>
          </a:p>
          <a:p>
            <a:pPr lvl="1"/>
            <a:r>
              <a:rPr lang="lv-LV" dirty="0">
                <a:latin typeface="+mj-lt"/>
              </a:rPr>
              <a:t>Vadītājs personīgi jūt atbildību pret ziedotājiem, klientiem, pašvaldību, sabiedrību – sevi </a:t>
            </a:r>
          </a:p>
          <a:p>
            <a:pPr lvl="1"/>
            <a:r>
              <a:rPr lang="lv-LV" dirty="0">
                <a:latin typeface="+mj-lt"/>
              </a:rPr>
              <a:t>Administratīvās izmaksas ir jāsedz neatkarīgi ir vai nav pakalpojums </a:t>
            </a:r>
          </a:p>
          <a:p>
            <a:pPr lvl="1"/>
            <a:r>
              <a:rPr lang="lv-LV" dirty="0">
                <a:latin typeface="+mj-lt"/>
              </a:rPr>
              <a:t>Kontrolētājus un </a:t>
            </a:r>
            <a:r>
              <a:rPr lang="lv-LV">
                <a:latin typeface="+mj-lt"/>
              </a:rPr>
              <a:t>«aizliegto </a:t>
            </a:r>
            <a:r>
              <a:rPr lang="lv-LV" dirty="0">
                <a:latin typeface="+mj-lt"/>
              </a:rPr>
              <a:t>paņēmienu» neinteresē – kāpēc  ? Un katram revidentam «ir taisnība».  </a:t>
            </a:r>
          </a:p>
          <a:p>
            <a:pPr lvl="1"/>
            <a:endParaRPr lang="lv-LV" dirty="0"/>
          </a:p>
          <a:p>
            <a:pPr lvl="1"/>
            <a:endParaRPr lang="lv-LV" dirty="0"/>
          </a:p>
          <a:p>
            <a:pPr lvl="1"/>
            <a:endParaRPr lang="lv-LV" dirty="0"/>
          </a:p>
          <a:p>
            <a:pPr lvl="1"/>
            <a:endParaRPr lang="lv-LV" dirty="0"/>
          </a:p>
          <a:p>
            <a:endParaRPr lang="lv-LV" dirty="0"/>
          </a:p>
          <a:p>
            <a:pPr lvl="1"/>
            <a:endParaRPr lang="lv-LV" dirty="0"/>
          </a:p>
          <a:p>
            <a:pPr lvl="1"/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03739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00205" y="1680358"/>
            <a:ext cx="10515600" cy="1325563"/>
          </a:xfrm>
        </p:spPr>
        <p:txBody>
          <a:bodyPr/>
          <a:lstStyle/>
          <a:p>
            <a:r>
              <a:rPr lang="lv-LV" b="1" dirty="0"/>
              <a:t>Bet kāpēc mēs to darām ? …..  </a:t>
            </a:r>
          </a:p>
        </p:txBody>
      </p:sp>
    </p:spTree>
    <p:extLst>
      <p:ext uri="{BB962C8B-B14F-4D97-AF65-F5344CB8AC3E}">
        <p14:creationId xmlns:p14="http://schemas.microsoft.com/office/powerpoint/2010/main" val="1087125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303</Words>
  <Application>Microsoft Office PowerPoint</Application>
  <PresentationFormat>Widescreen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dizains</vt:lpstr>
      <vt:lpstr>«Māras centra» beigu stāsts  </vt:lpstr>
      <vt:lpstr>Riski - pakalpojumu sniedzējam</vt:lpstr>
      <vt:lpstr>Bet kāpēc mēs to darām ? …..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«Māras centra» beigu stāsts  </dc:title>
  <dc:creator>Andris Berzins</dc:creator>
  <cp:lastModifiedBy>Ina Miķelsone</cp:lastModifiedBy>
  <cp:revision>9</cp:revision>
  <dcterms:created xsi:type="dcterms:W3CDTF">2020-02-19T09:10:05Z</dcterms:created>
  <dcterms:modified xsi:type="dcterms:W3CDTF">2020-02-26T08:34:50Z</dcterms:modified>
</cp:coreProperties>
</file>