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8" r:id="rId3"/>
    <p:sldId id="257" r:id="rId4"/>
    <p:sldId id="262" r:id="rId5"/>
    <p:sldId id="276" r:id="rId6"/>
    <p:sldId id="258" r:id="rId7"/>
    <p:sldId id="278" r:id="rId8"/>
    <p:sldId id="281" r:id="rId9"/>
    <p:sldId id="282" r:id="rId10"/>
    <p:sldId id="286" r:id="rId11"/>
    <p:sldId id="280" r:id="rId12"/>
    <p:sldId id="272" r:id="rId13"/>
    <p:sldId id="264" r:id="rId14"/>
    <p:sldId id="283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ārlis Krišjānis Rusmanis" initials="KKR" lastIdx="0" clrIdx="0">
    <p:extLst>
      <p:ext uri="{19B8F6BF-5375-455C-9EA6-DF929625EA0E}">
        <p15:presenceInfo xmlns:p15="http://schemas.microsoft.com/office/powerpoint/2012/main" userId="de3ec511635dbc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94092" autoAdjust="0"/>
  </p:normalViewPr>
  <p:slideViewPr>
    <p:cSldViewPr snapToGrid="0">
      <p:cViewPr varScale="1">
        <p:scale>
          <a:sx n="83" d="100"/>
          <a:sy n="83" d="100"/>
        </p:scale>
        <p:origin x="96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403C-6CF5-4A2B-91F5-BF99E7E3F116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897EE-F6D2-40D0-B1F2-B265D317AB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441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97EE-F6D2-40D0-B1F2-B265D317AB9C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948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97EE-F6D2-40D0-B1F2-B265D317AB9C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97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Komunikācija ir saskarsme un saziņa, lai saprot viens otru.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97EE-F6D2-40D0-B1F2-B265D317AB9C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03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97EE-F6D2-40D0-B1F2-B265D317AB9C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325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Nav korekti stāstīt par nesasniedzamiem mērķiem, aicināt sabiedrību atbalstīt</a:t>
            </a:r>
            <a:r>
              <a:rPr lang="lv-LV" baseline="0" dirty="0"/>
              <a:t> šo mērķu sasniegšan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97EE-F6D2-40D0-B1F2-B265D317AB9C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56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97EE-F6D2-40D0-B1F2-B265D317AB9C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102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97EE-F6D2-40D0-B1F2-B265D317AB9C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809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8455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660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96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33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490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058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12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32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09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092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66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FAEAD4-45EE-44D0-9D0A-D762D7F85455}" type="datetimeFigureOut">
              <a:rPr lang="lv-LV" smtClean="0"/>
              <a:pPr/>
              <a:t>2019.04.25.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5648792-9A1E-4994-BA69-014025380BE1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3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«Kad vērtē tavu bērnu»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Vita Rusmane</a:t>
            </a:r>
          </a:p>
          <a:p>
            <a:r>
              <a:rPr lang="lv-LV" dirty="0"/>
              <a:t>Cēsis, 25.04.2019.</a:t>
            </a:r>
          </a:p>
        </p:txBody>
      </p:sp>
    </p:spTree>
    <p:extLst>
      <p:ext uri="{BB962C8B-B14F-4D97-AF65-F5344CB8AC3E}">
        <p14:creationId xmlns:p14="http://schemas.microsoft.com/office/powerpoint/2010/main" val="307851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2050" name="Picture 2" descr="AttÄlu rezultÄti vaicÄjumam âvinstons ÄÄrÄilsâ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789"/>
            <a:ext cx="5293329" cy="40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tÄlu rezultÄti vaicÄjumam âluÄÄno pavaroti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95" y="1476731"/>
            <a:ext cx="3135313" cy="40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ttÄlu rezultÄti vaicÄjumam âbuda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08" y="1476731"/>
            <a:ext cx="3343259" cy="39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9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dirty="0"/>
              <a:t>Piemērs no mūsu pieredzes: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628342"/>
            <a:ext cx="8702676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224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Piemērs no mūsu pieredzes: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64" y="1664272"/>
            <a:ext cx="11394141" cy="35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7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izglītības iespējām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092387"/>
              </p:ext>
            </p:extLst>
          </p:nvPr>
        </p:nvGraphicFramePr>
        <p:xfrm>
          <a:off x="912770" y="1695582"/>
          <a:ext cx="11083636" cy="31629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41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1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2312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Iekļaušana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Integrācija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622">
                <a:tc>
                  <a:txBody>
                    <a:bodyPr/>
                    <a:lstStyle/>
                    <a:p>
                      <a:pPr algn="just"/>
                      <a:r>
                        <a:rPr lang="lv-LV" dirty="0"/>
                        <a:t>Process, kas paredz visu bērnu iekļaušanu</a:t>
                      </a:r>
                      <a:r>
                        <a:rPr lang="lv-LV" baseline="0" dirty="0"/>
                        <a:t> skolā, neatkarīgi no bērna spējām, grūtībām (intelektuālām, sociālām, emocionālām, lingvistiskām).</a:t>
                      </a:r>
                    </a:p>
                    <a:p>
                      <a:pPr algn="just"/>
                      <a:endParaRPr lang="lv-LV" baseline="0" dirty="0"/>
                    </a:p>
                    <a:p>
                      <a:pPr algn="just"/>
                      <a:r>
                        <a:rPr lang="lv-LV" dirty="0"/>
                        <a:t>Galamērķis – </a:t>
                      </a:r>
                    </a:p>
                    <a:p>
                      <a:pPr algn="just"/>
                      <a:r>
                        <a:rPr lang="lv-LV" dirty="0"/>
                        <a:t>Skola, kas ir spējīga piedāvāt</a:t>
                      </a:r>
                      <a:r>
                        <a:rPr lang="lv-LV" baseline="0" dirty="0"/>
                        <a:t> izglītības iespējas visiem bērniem.</a:t>
                      </a:r>
                    </a:p>
                    <a:p>
                      <a:pPr algn="just"/>
                      <a:r>
                        <a:rPr lang="lv-LV" u="sng" baseline="0" dirty="0"/>
                        <a:t>Mainās uzsvars no bērna uz skolu.</a:t>
                      </a:r>
                      <a:endParaRPr lang="lv-LV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dirty="0"/>
                        <a:t>Process, kurā</a:t>
                      </a:r>
                      <a:r>
                        <a:rPr lang="lv-LV" baseline="0" dirty="0"/>
                        <a:t> izglīto bērnus ar un bez speciālajām vajadzībām vispārizglītojošā skolā.</a:t>
                      </a:r>
                    </a:p>
                    <a:p>
                      <a:pPr algn="just"/>
                      <a:endParaRPr lang="lv-LV" baseline="0" dirty="0"/>
                    </a:p>
                    <a:p>
                      <a:pPr algn="just"/>
                      <a:endParaRPr lang="lv-LV" baseline="0" dirty="0"/>
                    </a:p>
                    <a:p>
                      <a:pPr algn="just"/>
                      <a:r>
                        <a:rPr lang="lv-LV" baseline="0" dirty="0"/>
                        <a:t>Galamērķis – </a:t>
                      </a:r>
                    </a:p>
                    <a:p>
                      <a:pPr algn="just"/>
                      <a:r>
                        <a:rPr lang="lv-LV" baseline="0" dirty="0"/>
                        <a:t>Pilnīga bērna iesaistīšana skolas ikdienas un sociālajā dzīvē.</a:t>
                      </a:r>
                    </a:p>
                    <a:p>
                      <a:pPr algn="just"/>
                      <a:r>
                        <a:rPr lang="lv-LV" u="sng" baseline="0" dirty="0"/>
                        <a:t>Bērns tiek piemērots skolai.</a:t>
                      </a:r>
                      <a:endParaRPr lang="lv-LV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77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8130" y="1916546"/>
            <a:ext cx="6553200" cy="2847108"/>
          </a:xfrm>
        </p:spPr>
        <p:txBody>
          <a:bodyPr>
            <a:normAutofit/>
          </a:bodyPr>
          <a:lstStyle/>
          <a:p>
            <a:pPr algn="ctr"/>
            <a:r>
              <a:rPr lang="lv-LV" sz="3600" dirty="0"/>
              <a:t>Uz spēles ir likta viņa dzīves kvalitāte, tāpēc neizdošanās nav pieļaujama. Šī doma ik rītu man dod spēku celties un darīt viņa labā to, kas ir jādara.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5" y="388144"/>
            <a:ext cx="4427933" cy="5903912"/>
          </a:xfrm>
        </p:spPr>
      </p:pic>
    </p:spTree>
    <p:extLst>
      <p:ext uri="{BB962C8B-B14F-4D97-AF65-F5344CB8AC3E}">
        <p14:creationId xmlns:p14="http://schemas.microsoft.com/office/powerpoint/2010/main" val="67781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43934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b="1" dirty="0"/>
              <a:t> Paldies, ka uzklausījāt!</a:t>
            </a:r>
          </a:p>
          <a:p>
            <a:pPr marL="0" indent="0" algn="ctr">
              <a:buNone/>
            </a:pPr>
            <a:r>
              <a:rPr lang="lv-LV" sz="3600" b="1" dirty="0"/>
              <a:t>Lai mums izdodas saprast vienam otru!</a:t>
            </a:r>
          </a:p>
        </p:txBody>
      </p:sp>
    </p:spTree>
    <p:extLst>
      <p:ext uri="{BB962C8B-B14F-4D97-AF65-F5344CB8AC3E}">
        <p14:creationId xmlns:p14="http://schemas.microsoft.com/office/powerpoint/2010/main" val="168258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2" descr="Image may contain: 2 people, people smiling, people stand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563033"/>
            <a:ext cx="8597900" cy="57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3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Es vēlos dalīties savā pieredzē par to,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48435"/>
            <a:ext cx="10192871" cy="3720353"/>
          </a:xfrm>
        </p:spPr>
        <p:txBody>
          <a:bodyPr>
            <a:normAutofit/>
          </a:bodyPr>
          <a:lstStyle/>
          <a:p>
            <a:r>
              <a:rPr lang="lv-LV" sz="2800" dirty="0"/>
              <a:t>Kā vecāks uztver presē rakstīto par bērnu ar funkcionāliem traucējumiem?</a:t>
            </a:r>
          </a:p>
          <a:p>
            <a:r>
              <a:rPr lang="lv-LV" sz="2800" dirty="0"/>
              <a:t>Kā runāt par bērnu ar funkcionāliem traucējumiem?</a:t>
            </a:r>
          </a:p>
          <a:p>
            <a:r>
              <a:rPr lang="lv-LV" sz="2800" dirty="0"/>
              <a:t>Kā ziņas pasniegšanas veids ietekmē lasītāja uztveri?</a:t>
            </a:r>
          </a:p>
          <a:p>
            <a:r>
              <a:rPr lang="lv-LV" sz="2800" dirty="0"/>
              <a:t>Kādi termini/ frāzes ir aizskarošas un no kā jāizvairās, runājot par bērnu ar funkcionāliem traucējumiem?</a:t>
            </a:r>
          </a:p>
        </p:txBody>
      </p:sp>
    </p:spTree>
    <p:extLst>
      <p:ext uri="{BB962C8B-B14F-4D97-AF65-F5344CB8AC3E}">
        <p14:creationId xmlns:p14="http://schemas.microsoft.com/office/powerpoint/2010/main" val="33858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nozīmē šis </a:t>
            </a:r>
            <a:r>
              <a:rPr lang="lv-LV"/>
              <a:t>simbols? Vai mēs visi saprotam vienu un to pašu?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94516" y="1997072"/>
            <a:ext cx="3276590" cy="3156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294" y="1997072"/>
            <a:ext cx="3139197" cy="3046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2498" y="1997072"/>
            <a:ext cx="3307004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713"/>
            <a:ext cx="9601200" cy="1485900"/>
          </a:xfrm>
        </p:spPr>
        <p:txBody>
          <a:bodyPr/>
          <a:lstStyle/>
          <a:p>
            <a:r>
              <a:rPr lang="lv-LV" dirty="0"/>
              <a:t>Kā runāt par bērnu ar funkcionāliem traucējumiem?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/>
              <a:t>Vai šāds bērns ir tāds pats kā visi vai tomēr īpašs?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6570" y="2513147"/>
            <a:ext cx="6931804" cy="3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vecāks uztver presē rakstīto par bērnu ar funkcionāliem traucējumiem?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sz="2800" dirty="0"/>
              <a:t>Būtiski atšķiras raksti, kuros ir sniegta aktuālā informācija un raksti, kuros stāsta par konkrētiem bērniem un viņu ģimenēm;</a:t>
            </a:r>
          </a:p>
          <a:p>
            <a:r>
              <a:rPr lang="lv-LV" sz="2800" dirty="0"/>
              <a:t>Vecāki informāciju par savu bērnu vienmēr uztver ļoti saasināti;</a:t>
            </a:r>
          </a:p>
          <a:p>
            <a:r>
              <a:rPr lang="lv-LV" sz="2800" dirty="0"/>
              <a:t>Tas, kā vecāki reaģēs uz pasniegto informāciju, vistiešākajā veidā ir atkarīgs no tā, cik tālu viņi ir nonākuši savā «skumju procesā»;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2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ziņas pasniegšanas veids ietekmē lasītāja uztveri?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365" y="20460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/>
              <a:t>Noteikti nevajadzētu:</a:t>
            </a:r>
          </a:p>
          <a:p>
            <a:r>
              <a:rPr lang="lv-LV" sz="2800" dirty="0"/>
              <a:t>Runāt par bērnu un viņa ģimeni žēlabainā tonī;</a:t>
            </a:r>
          </a:p>
          <a:p>
            <a:r>
              <a:rPr lang="lv-LV" sz="2800" dirty="0"/>
              <a:t>Lietot neviennozīmīgus terminus (rūpju bērns);</a:t>
            </a:r>
          </a:p>
          <a:p>
            <a:r>
              <a:rPr lang="lv-LV" sz="2800" dirty="0"/>
              <a:t>Pārāk lielu uzmanību veltīt nebeidzamajām grūtībām, ar kādām ģimene saskaras ikdienā.</a:t>
            </a:r>
          </a:p>
          <a:p>
            <a:endParaRPr lang="lv-LV" sz="2800" dirty="0"/>
          </a:p>
          <a:p>
            <a:pPr mar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341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ziņas pasniegšanas veids ietekmē lasītāja uztveri?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02224"/>
            <a:ext cx="10085294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800" dirty="0"/>
              <a:t>Noteikti vajadzētu:</a:t>
            </a:r>
          </a:p>
          <a:p>
            <a:r>
              <a:rPr lang="lv-LV" sz="2800" dirty="0"/>
              <a:t>Skaidri noformulēt, kāds ir rakstā paustās idejas mērķis, kas būs mērķauditorija;</a:t>
            </a:r>
          </a:p>
          <a:p>
            <a:r>
              <a:rPr lang="lv-LV" sz="2800" dirty="0"/>
              <a:t>Ļaut ģimenei pašai izvēlēties, kādus terminus lietot un to respektēt (bērns ar tipisku attīstību vai bērns ar attīstības traucējumiem);</a:t>
            </a:r>
          </a:p>
          <a:p>
            <a:r>
              <a:rPr lang="lv-LV" sz="2800" dirty="0"/>
              <a:t>Pēc iespējas lielāku uzmanību veltīt tam, kā līdzcilvēki visvienkāršakajā veidā var atbalstīt ģimeni un pašu bērnu ikdienā.</a:t>
            </a:r>
          </a:p>
        </p:txBody>
      </p:sp>
    </p:spTree>
    <p:extLst>
      <p:ext uri="{BB962C8B-B14F-4D97-AF65-F5344CB8AC3E}">
        <p14:creationId xmlns:p14="http://schemas.microsoft.com/office/powerpoint/2010/main" val="22386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355"/>
            <a:ext cx="10515600" cy="1254270"/>
          </a:xfrm>
        </p:spPr>
        <p:txBody>
          <a:bodyPr>
            <a:normAutofit fontScale="90000"/>
          </a:bodyPr>
          <a:lstStyle/>
          <a:p>
            <a:r>
              <a:rPr lang="lv-LV" dirty="0"/>
              <a:t>Kādi termini/ frāzes ir aizskarošas un no kā jāizvairās, runājot par bērnu ar funkcionāliem traucējumiem?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3247"/>
            <a:ext cx="11156575" cy="4374777"/>
          </a:xfrm>
        </p:spPr>
        <p:txBody>
          <a:bodyPr>
            <a:normAutofit fontScale="92500" lnSpcReduction="10000"/>
          </a:bodyPr>
          <a:lstStyle/>
          <a:p>
            <a:r>
              <a:rPr lang="lv-LV" sz="3000" dirty="0"/>
              <a:t>Invalīds, kas tulkojumā nozīmē nederīgs</a:t>
            </a:r>
          </a:p>
          <a:p>
            <a:r>
              <a:rPr lang="lv-LV" sz="3000" dirty="0"/>
              <a:t>Garīga atpalicība;</a:t>
            </a:r>
          </a:p>
          <a:p>
            <a:r>
              <a:rPr lang="lv-LV" sz="3000" dirty="0"/>
              <a:t>«bērniņi – invalīdi», slimi bērniņi; </a:t>
            </a:r>
          </a:p>
          <a:p>
            <a:r>
              <a:rPr lang="lv-LV" sz="3000" dirty="0"/>
              <a:t>Parastie bērni;</a:t>
            </a:r>
          </a:p>
          <a:p>
            <a:r>
              <a:rPr lang="lv-LV" sz="3000" dirty="0"/>
              <a:t>Īpašie bērni, jo katrs cilvēks ir īpašs;</a:t>
            </a:r>
          </a:p>
          <a:p>
            <a:r>
              <a:rPr lang="lv-LV" sz="3000" dirty="0"/>
              <a:t>Izvairīties minēt konkrētas diagnozes, bet skaidri nosaukt, kāda veida atbalsts ir nepieciešams;</a:t>
            </a:r>
          </a:p>
          <a:p>
            <a:r>
              <a:rPr lang="lv-LV" sz="3000" dirty="0"/>
              <a:t>Lietot vārdu salikumus, kuros pirmais vārds uzsver diagnozi (autisks bērns) vai autists.</a:t>
            </a:r>
          </a:p>
          <a:p>
            <a:pPr marL="0" indent="0">
              <a:buNone/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9143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{BF4B34CC-26B1-C145-B24C-9F286F64BDE8}tf10001072</Template>
  <TotalTime>765</TotalTime>
  <Words>514</Words>
  <Application>Microsoft Office PowerPoint</Application>
  <PresentationFormat>Widescreen</PresentationFormat>
  <Paragraphs>61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Crop</vt:lpstr>
      <vt:lpstr>«Kad vērtē tavu bērnu» </vt:lpstr>
      <vt:lpstr>PowerPoint Presentation</vt:lpstr>
      <vt:lpstr>Es vēlos dalīties savā pieredzē par to,</vt:lpstr>
      <vt:lpstr>Ko nozīmē šis simbols? Vai mēs visi saprotam vienu un to pašu?</vt:lpstr>
      <vt:lpstr>Kā runāt par bērnu ar funkcionāliem traucējumiem?</vt:lpstr>
      <vt:lpstr>Kā vecāks uztver presē rakstīto par bērnu ar funkcionāliem traucējumiem? </vt:lpstr>
      <vt:lpstr>Kā ziņas pasniegšanas veids ietekmē lasītāja uztveri? </vt:lpstr>
      <vt:lpstr>Kā ziņas pasniegšanas veids ietekmē lasītāja uztveri? </vt:lpstr>
      <vt:lpstr>Kādi termini/ frāzes ir aizskarošas un no kā jāizvairās, runājot par bērnu ar funkcionāliem traucējumiem? </vt:lpstr>
      <vt:lpstr>PowerPoint Presentation</vt:lpstr>
      <vt:lpstr>Piemērs no mūsu pieredzes:  </vt:lpstr>
      <vt:lpstr>Piemērs no mūsu pieredzes:</vt:lpstr>
      <vt:lpstr>Par izglītības iespējām</vt:lpstr>
      <vt:lpstr>Uz spēles ir likta viņa dzīves kvalitāte, tāpēc neizdošanās nav pieļaujama. Šī doma ik rītu man dod spēku celties un darīt viņa labā to, kas ir jādara.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«Kad vērtē tavu bērnu»</dc:title>
  <dc:creator>Kārlis Krišjānis Rusmanis</dc:creator>
  <cp:lastModifiedBy>Kārlis Krišjānis Rusmanis</cp:lastModifiedBy>
  <cp:revision>43</cp:revision>
  <dcterms:created xsi:type="dcterms:W3CDTF">2019-04-22T13:05:36Z</dcterms:created>
  <dcterms:modified xsi:type="dcterms:W3CDTF">2019-04-25T04:34:45Z</dcterms:modified>
</cp:coreProperties>
</file>