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58" r:id="rId4"/>
    <p:sldId id="271" r:id="rId5"/>
    <p:sldId id="273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ze G" initials="I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3178" autoAdjust="0"/>
  </p:normalViewPr>
  <p:slideViewPr>
    <p:cSldViewPr snapToGrid="0">
      <p:cViewPr>
        <p:scale>
          <a:sx n="75" d="100"/>
          <a:sy n="75" d="100"/>
        </p:scale>
        <p:origin x="-5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D38D7-CCD1-4629-8C53-CC1E355FC0B4}" type="datetimeFigureOut">
              <a:rPr lang="lv-LV" smtClean="0"/>
              <a:t>2015.05.24.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8A61C-9C84-4432-BF13-78FEE5E597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650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Īsi par to</a:t>
            </a:r>
            <a:r>
              <a:rPr lang="lv-LV" baseline="0" dirty="0" smtClean="0"/>
              <a:t> – kas mēs esam un kāpēc te esam. Īsi bez detaļām par slepenā viesa testu. Dalībnieki – īsi par sevi.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A61C-9C84-4432-BF13-78FEE5E597A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354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A61C-9C84-4432-BF13-78FEE5E597A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673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493" y="890693"/>
            <a:ext cx="8825658" cy="2677648"/>
          </a:xfrm>
        </p:spPr>
        <p:txBody>
          <a:bodyPr/>
          <a:lstStyle/>
          <a:p>
            <a:pPr algn="ctr"/>
            <a:r>
              <a:rPr lang="en-GB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lv-LV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</a:t>
            </a:r>
            <a:r>
              <a:rPr lang="en-GB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</a:t>
            </a:r>
            <a:r>
              <a:rPr lang="en-GB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paddler</a:t>
            </a:r>
            <a:r>
              <a:rPr lang="lv-LV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is</a:t>
            </a:r>
            <a:r>
              <a:rPr lang="en-GB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always right</a:t>
            </a:r>
            <a:r>
              <a:rPr lang="en-GB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  <a:r>
              <a:rPr lang="lv-LV" sz="2800" b="1" dirty="0" smtClean="0"/>
              <a:t/>
            </a:r>
            <a:br>
              <a:rPr lang="lv-LV" sz="2800" b="1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000" b="1" dirty="0"/>
              <a:t>Tourism quality system "Q Latvia". The salt and sugar of "Mystery shopping" experiment in the </a:t>
            </a:r>
            <a:r>
              <a:rPr lang="en-GB" sz="2000" b="1" dirty="0" err="1"/>
              <a:t>Riverways</a:t>
            </a:r>
            <a:r>
              <a:rPr lang="en-GB" sz="2000" b="1" dirty="0"/>
              <a:t> project and entrepreneurs training in </a:t>
            </a:r>
            <a:r>
              <a:rPr lang="en-GB" sz="2000" b="1" dirty="0" smtClean="0"/>
              <a:t>Latvia</a:t>
            </a:r>
            <a:r>
              <a:rPr lang="lv-LV" sz="2000" b="1" dirty="0" smtClean="0"/>
              <a:t>.</a:t>
            </a:r>
            <a:endParaRPr lang="lv-LV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3236" y="4418643"/>
            <a:ext cx="3460327" cy="861420"/>
          </a:xfrm>
        </p:spPr>
        <p:txBody>
          <a:bodyPr>
            <a:noAutofit/>
          </a:bodyPr>
          <a:lstStyle/>
          <a:p>
            <a:pPr algn="r"/>
            <a:r>
              <a:rPr lang="lv-LV" sz="1400" b="1" dirty="0" smtClean="0">
                <a:latin typeface="+mj-lt"/>
              </a:rPr>
              <a:t>Mg.soc.sc.</a:t>
            </a:r>
            <a:r>
              <a:rPr lang="en-GB" sz="1400" b="1" dirty="0" err="1" smtClean="0">
                <a:latin typeface="+mj-lt"/>
              </a:rPr>
              <a:t>Ilze</a:t>
            </a:r>
            <a:r>
              <a:rPr lang="en-GB" sz="1400" b="1" dirty="0" smtClean="0">
                <a:latin typeface="+mj-lt"/>
              </a:rPr>
              <a:t> </a:t>
            </a:r>
            <a:r>
              <a:rPr lang="en-GB" sz="1400" b="1" dirty="0" err="1" smtClean="0">
                <a:latin typeface="+mj-lt"/>
              </a:rPr>
              <a:t>Grīnfelde</a:t>
            </a:r>
            <a:r>
              <a:rPr lang="lv-LV" sz="1400" b="1" dirty="0" smtClean="0">
                <a:latin typeface="+mj-lt"/>
              </a:rPr>
              <a:t>,</a:t>
            </a:r>
          </a:p>
          <a:p>
            <a:pPr algn="r"/>
            <a:r>
              <a:rPr lang="en-GB" sz="1400" dirty="0" smtClean="0">
                <a:latin typeface="+mj-lt"/>
              </a:rPr>
              <a:t>lecturer </a:t>
            </a:r>
            <a:r>
              <a:rPr lang="en-GB" sz="1400" dirty="0">
                <a:latin typeface="+mj-lt"/>
              </a:rPr>
              <a:t>of tourism studies, </a:t>
            </a:r>
            <a:r>
              <a:rPr lang="en-GB" sz="1400" dirty="0" err="1">
                <a:latin typeface="+mj-lt"/>
              </a:rPr>
              <a:t>Vidzeme</a:t>
            </a:r>
            <a:r>
              <a:rPr lang="en-GB" sz="1400" dirty="0">
                <a:latin typeface="+mj-lt"/>
              </a:rPr>
              <a:t> University of Applied Sciences, Latvia</a:t>
            </a:r>
            <a:endParaRPr lang="lv-LV" sz="1400" dirty="0">
              <a:latin typeface="+mj-lt"/>
            </a:endParaRPr>
          </a:p>
          <a:p>
            <a:pPr algn="r"/>
            <a:r>
              <a:rPr lang="lv-LV" sz="1400" dirty="0" smtClean="0">
                <a:latin typeface="+mj-lt"/>
              </a:rPr>
              <a:t>haapsalu, </a:t>
            </a:r>
          </a:p>
          <a:p>
            <a:pPr algn="r"/>
            <a:r>
              <a:rPr lang="lv-LV" sz="1400" dirty="0" smtClean="0">
                <a:latin typeface="+mj-lt"/>
              </a:rPr>
              <a:t>26.05.2015.</a:t>
            </a:r>
            <a:endParaRPr lang="lv-LV" sz="1400" dirty="0">
              <a:latin typeface="+mj-lt"/>
            </a:endParaRPr>
          </a:p>
        </p:txBody>
      </p:sp>
      <p:pic>
        <p:nvPicPr>
          <p:cNvPr id="2050" name="Picture 2" descr="http://www.vidzeme.lv/upload/KOPA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5" y="4723446"/>
            <a:ext cx="6448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5" y="973668"/>
            <a:ext cx="10404762" cy="706964"/>
          </a:xfrm>
        </p:spPr>
        <p:txBody>
          <a:bodyPr/>
          <a:lstStyle/>
          <a:p>
            <a:r>
              <a:rPr lang="lv-LV" dirty="0" smtClean="0"/>
              <a:t>And in the conclusion...</a:t>
            </a:r>
            <a:endParaRPr lang="lv-LV" dirty="0"/>
          </a:p>
        </p:txBody>
      </p:sp>
      <p:pic>
        <p:nvPicPr>
          <p:cNvPr id="1026" name="Picture 2" descr="http://www.recwny.com/img/products/1202079543_36PocketInflatableAirMattress_1202070398_36PocketIn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2113547"/>
            <a:ext cx="2205925" cy="164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34" y="1742663"/>
            <a:ext cx="2461612" cy="2390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46" y="1743851"/>
            <a:ext cx="3158837" cy="2159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3" y="1743851"/>
            <a:ext cx="1858492" cy="2088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84" y="4462867"/>
            <a:ext cx="4203549" cy="2498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07" y="4233446"/>
            <a:ext cx="1517877" cy="146981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2579998" y="3762383"/>
            <a:ext cx="3765384" cy="70048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361709" y="3718404"/>
            <a:ext cx="1088259" cy="51504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004918" y="3532909"/>
            <a:ext cx="53635" cy="50763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823321" y="3762383"/>
            <a:ext cx="983673" cy="47106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07" y="3357346"/>
            <a:ext cx="3064274" cy="1939830"/>
          </a:xfrm>
          <a:prstGeom prst="rect">
            <a:avLst/>
          </a:prstGeom>
        </p:spPr>
      </p:pic>
      <p:pic>
        <p:nvPicPr>
          <p:cNvPr id="5" name="Picture 2" descr="http://www.tava.gov.lv/sites/tava.gov.lv/files/imagecache/node-photo/857-q_tourism_qual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27" y="4039735"/>
            <a:ext cx="1254487" cy="10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554091" y="4183498"/>
            <a:ext cx="1501254" cy="72362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1534" y="2919397"/>
            <a:ext cx="1543595" cy="1420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08" y="3480175"/>
            <a:ext cx="1487445" cy="205267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785129" y="4183498"/>
            <a:ext cx="1501254" cy="72362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59" y="3480175"/>
            <a:ext cx="2331571" cy="1943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24" y="2886555"/>
            <a:ext cx="941582" cy="9415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6130" y="2919397"/>
            <a:ext cx="1047211" cy="9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359515"/>
            <a:ext cx="8761413" cy="706964"/>
          </a:xfrm>
        </p:spPr>
        <p:txBody>
          <a:bodyPr/>
          <a:lstStyle/>
          <a:p>
            <a:r>
              <a:rPr lang="lv-LV" dirty="0" smtClean="0"/>
              <a:t>So we begin</a:t>
            </a:r>
            <a:endParaRPr lang="lv-LV" dirty="0"/>
          </a:p>
        </p:txBody>
      </p:sp>
      <p:pic>
        <p:nvPicPr>
          <p:cNvPr id="1026" name="Picture 2" descr="http://www.tava.gov.lv/sites/tava.gov.lv/files/imagecache/node-photo/857-q_tourism_qual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283" y="-7689"/>
            <a:ext cx="1762712" cy="118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>
          <a:xfrm>
            <a:off x="2279176" y="1348462"/>
            <a:ext cx="7847462" cy="12991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94" y="1555840"/>
            <a:ext cx="625626" cy="9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79176" y="2647661"/>
            <a:ext cx="7847462" cy="600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Q Latvia awarding (Q Latvia commission)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9176" y="3248163"/>
            <a:ext cx="7847462" cy="600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Evaluation of quality </a:t>
            </a:r>
            <a:r>
              <a:rPr lang="lv-LV" sz="1400" b="1" dirty="0" smtClean="0">
                <a:solidFill>
                  <a:schemeClr val="tx1"/>
                </a:solidFill>
              </a:rPr>
              <a:t>(Administrating institution of Q Latvia, «Mystery shopper»)</a:t>
            </a:r>
            <a:endParaRPr lang="lv-LV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9176" y="4290885"/>
            <a:ext cx="1433015" cy="1337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500" b="1" dirty="0" smtClean="0">
                <a:solidFill>
                  <a:schemeClr val="tx1"/>
                </a:solidFill>
              </a:rPr>
              <a:t>Services (all chain)</a:t>
            </a:r>
            <a:endParaRPr lang="lv-LV" sz="15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9177" y="3848665"/>
            <a:ext cx="7847462" cy="442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The Plan</a:t>
            </a:r>
            <a:endParaRPr lang="lv-LV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2191" y="4290885"/>
            <a:ext cx="1727523" cy="133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500" b="1" dirty="0" smtClean="0">
                <a:solidFill>
                  <a:schemeClr val="tx1"/>
                </a:solidFill>
              </a:rPr>
              <a:t>Client satisfaction level research</a:t>
            </a:r>
            <a:endParaRPr lang="lv-LV" sz="15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9715" y="4290882"/>
            <a:ext cx="1561586" cy="133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500" b="1" dirty="0" smtClean="0">
                <a:solidFill>
                  <a:schemeClr val="tx1"/>
                </a:solidFill>
              </a:rPr>
              <a:t>Personell management</a:t>
            </a:r>
            <a:endParaRPr lang="lv-LV" sz="15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01301" y="4290882"/>
            <a:ext cx="1692322" cy="133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500" b="1" dirty="0" smtClean="0">
                <a:solidFill>
                  <a:schemeClr val="tx1"/>
                </a:solidFill>
              </a:rPr>
              <a:t>Client complaint management</a:t>
            </a:r>
            <a:endParaRPr lang="lv-LV" sz="15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93624" y="4290882"/>
            <a:ext cx="1433014" cy="133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500" b="1" dirty="0" smtClean="0">
                <a:solidFill>
                  <a:schemeClr val="tx1"/>
                </a:solidFill>
              </a:rPr>
              <a:t>Cooperation with other companies</a:t>
            </a:r>
            <a:endParaRPr lang="lv-LV" sz="15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79176" y="5628363"/>
            <a:ext cx="7847462" cy="4422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Specialist of quality of Q Latvia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79176" y="6081409"/>
            <a:ext cx="7847462" cy="44221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Decision and application for Q Latvia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/>
        </p:nvSpPr>
        <p:spPr>
          <a:xfrm>
            <a:off x="1380651" y="0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 smtClean="0"/>
              <a:t>The growth chart for water-tourism entrepreneur</a:t>
            </a:r>
            <a:endParaRPr lang="en-AU" b="1" dirty="0"/>
          </a:p>
        </p:txBody>
      </p:sp>
      <p:sp>
        <p:nvSpPr>
          <p:cNvPr id="5" name="Content Placeholder 34"/>
          <p:cNvSpPr>
            <a:spLocks noGrp="1"/>
          </p:cNvSpPr>
          <p:nvPr/>
        </p:nvSpPr>
        <p:spPr>
          <a:xfrm>
            <a:off x="4275103" y="1022930"/>
            <a:ext cx="7311041" cy="5618988"/>
          </a:xfrm>
          <a:prstGeom prst="rect">
            <a:avLst/>
          </a:prstGeom>
        </p:spPr>
        <p:txBody>
          <a:bodyPr vert="horz" lIns="237600" tIns="2124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lv-LV" sz="2000" dirty="0" smtClean="0"/>
          </a:p>
          <a:p>
            <a:pPr marL="228600" lvl="0" indent="-228600" algn="just">
              <a:buAutoNum type="arabicParenR"/>
            </a:pPr>
            <a:r>
              <a:rPr lang="lv-LV" sz="2000" dirty="0" smtClean="0"/>
              <a:t>Strengthening of loyality of recent clients</a:t>
            </a:r>
          </a:p>
          <a:p>
            <a:pPr marL="228600" lvl="0" indent="-228600" algn="just">
              <a:buAutoNum type="arabicParenR"/>
            </a:pPr>
            <a:r>
              <a:rPr lang="lv-LV" sz="2000" dirty="0" smtClean="0"/>
              <a:t>Enlargement of the amount of clients, creation of loyality</a:t>
            </a:r>
          </a:p>
          <a:p>
            <a:pPr marL="228600" lvl="0" indent="-228600" algn="just">
              <a:buAutoNum type="arabicParenR"/>
            </a:pPr>
            <a:r>
              <a:rPr lang="lv-LV" sz="2000" dirty="0" smtClean="0"/>
              <a:t>New products and services</a:t>
            </a:r>
          </a:p>
          <a:p>
            <a:pPr marL="228600" lvl="0" indent="-228600" algn="just">
              <a:buAutoNum type="arabicParenR"/>
            </a:pPr>
            <a:r>
              <a:rPr lang="lv-LV" sz="2000" dirty="0" smtClean="0"/>
              <a:t>New target markets – external (not only clients, but partners)</a:t>
            </a:r>
          </a:p>
          <a:p>
            <a:pPr lvl="2" algn="just">
              <a:buNone/>
            </a:pPr>
            <a:endParaRPr lang="lv-LV" sz="2000" b="1" dirty="0" smtClean="0"/>
          </a:p>
          <a:p>
            <a:pPr lvl="2" algn="just">
              <a:buNone/>
            </a:pPr>
            <a:r>
              <a:rPr lang="lv-LV" sz="2000" b="1" dirty="0" smtClean="0">
                <a:solidFill>
                  <a:srgbClr val="FFC000"/>
                </a:solidFill>
              </a:rPr>
              <a:t>Excellence in service stimulates</a:t>
            </a:r>
          </a:p>
          <a:p>
            <a:pPr lvl="2" algn="just"/>
            <a:r>
              <a:rPr lang="lv-LV" sz="2000" b="1" dirty="0" smtClean="0"/>
              <a:t>Loyality</a:t>
            </a:r>
          </a:p>
          <a:p>
            <a:pPr lvl="2" algn="just"/>
            <a:r>
              <a:rPr lang="lv-LV" sz="2000" b="1" dirty="0" smtClean="0"/>
              <a:t>Repeated deals</a:t>
            </a:r>
          </a:p>
          <a:p>
            <a:pPr lvl="2" algn="just"/>
            <a:r>
              <a:rPr lang="lv-LV" sz="2000" b="1" dirty="0" smtClean="0"/>
              <a:t>Attracts new clients</a:t>
            </a:r>
          </a:p>
          <a:p>
            <a:pPr lvl="2" algn="just"/>
            <a:endParaRPr lang="lv-LV" sz="1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8" t="7563" r="17395" b="8892"/>
          <a:stretch/>
        </p:blipFill>
        <p:spPr>
          <a:xfrm>
            <a:off x="112973" y="845930"/>
            <a:ext cx="4380493" cy="4334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7302" y="6457252"/>
            <a:ext cx="671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 smtClean="0"/>
              <a:t>(TNS, Klientu apkalpošanas kvalitātes novērtējums, 2014)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570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Mystery shopper process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3" y="2620015"/>
            <a:ext cx="5176597" cy="3166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58" y="2620015"/>
            <a:ext cx="1543595" cy="1420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32" y="3180793"/>
            <a:ext cx="1487445" cy="2052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95832" y="4040121"/>
            <a:ext cx="900753" cy="6820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b="1" dirty="0" smtClean="0">
                <a:solidFill>
                  <a:schemeClr val="tx1"/>
                </a:solidFill>
              </a:rPr>
              <a:t>30</a:t>
            </a:r>
          </a:p>
          <a:p>
            <a:pPr algn="ctr"/>
            <a:r>
              <a:rPr lang="lv-LV" sz="1200" b="1" dirty="0" smtClean="0">
                <a:solidFill>
                  <a:schemeClr val="tx1"/>
                </a:solidFill>
              </a:rPr>
              <a:t>May-June 2014</a:t>
            </a:r>
            <a:endParaRPr lang="lv-LV" sz="12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63" y="3448382"/>
            <a:ext cx="619218" cy="854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61" y="3360488"/>
            <a:ext cx="538500" cy="74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15" y="3180793"/>
            <a:ext cx="538500" cy="743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4" y="3587230"/>
            <a:ext cx="1133100" cy="6733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8447" y="3547953"/>
            <a:ext cx="1060281" cy="6553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48">
            <a:off x="3254525" y="3254718"/>
            <a:ext cx="1133100" cy="673385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5591967" y="4030332"/>
            <a:ext cx="865448" cy="682004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ectangle 21"/>
          <p:cNvSpPr/>
          <p:nvPr/>
        </p:nvSpPr>
        <p:spPr>
          <a:xfrm>
            <a:off x="8287679" y="2347984"/>
            <a:ext cx="3129934" cy="1141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- service</a:t>
            </a:r>
          </a:p>
          <a:p>
            <a:pPr algn="ctr"/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 -sales</a:t>
            </a: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- environment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9332474" y="3608582"/>
            <a:ext cx="832513" cy="990072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Rectangle 23"/>
          <p:cNvSpPr/>
          <p:nvPr/>
        </p:nvSpPr>
        <p:spPr>
          <a:xfrm>
            <a:off x="8078996" y="4669311"/>
            <a:ext cx="4113003" cy="2188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smtClean="0">
                <a:solidFill>
                  <a:schemeClr val="tx1"/>
                </a:solidFill>
              </a:rPr>
              <a:t>- time management</a:t>
            </a:r>
          </a:p>
          <a:p>
            <a:pPr algn="ctr"/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smtClean="0">
                <a:solidFill>
                  <a:schemeClr val="tx1"/>
                </a:solidFill>
              </a:rPr>
              <a:t>- service skills</a:t>
            </a:r>
          </a:p>
          <a:p>
            <a:pPr algn="ctr"/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smtClean="0">
                <a:solidFill>
                  <a:schemeClr val="tx1"/>
                </a:solidFill>
              </a:rPr>
              <a:t>- communication</a:t>
            </a:r>
          </a:p>
          <a:p>
            <a:pPr algn="ctr"/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smtClean="0">
                <a:solidFill>
                  <a:schemeClr val="tx1"/>
                </a:solidFill>
              </a:rPr>
              <a:t>- outfit/uniforms/behaviour</a:t>
            </a:r>
          </a:p>
          <a:p>
            <a:pPr algn="ctr"/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smtClean="0">
                <a:solidFill>
                  <a:schemeClr val="tx1"/>
                </a:solidFill>
              </a:rPr>
              <a:t>- information </a:t>
            </a:r>
          </a:p>
          <a:p>
            <a:pPr marL="285750" indent="-285750" algn="ctr">
              <a:buFontTx/>
              <a:buChar char="-"/>
            </a:pPr>
            <a:r>
              <a:rPr lang="lv-LV" dirty="0" smtClean="0">
                <a:solidFill>
                  <a:schemeClr val="tx1"/>
                </a:solidFill>
              </a:rPr>
              <a:t>Inventory and payment</a:t>
            </a:r>
          </a:p>
          <a:p>
            <a:pPr marL="285750" indent="-285750" algn="ctr">
              <a:buFontTx/>
              <a:buChar char="-"/>
            </a:pPr>
            <a:r>
              <a:rPr lang="lv-LV" dirty="0" smtClean="0">
                <a:solidFill>
                  <a:schemeClr val="tx1"/>
                </a:solidFill>
              </a:rPr>
              <a:t>subjective evaluation </a:t>
            </a:r>
          </a:p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86054" flipH="1">
            <a:off x="7168324" y="4114531"/>
            <a:ext cx="862594" cy="5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Mystery shopper results</a:t>
            </a:r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7738281" y="1680632"/>
            <a:ext cx="3098041" cy="1499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2" indent="-265113" fontAlgn="auto">
              <a:spcBef>
                <a:spcPct val="200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Wingdings" pitchFamily="2" charset="2"/>
              <a:buChar char=""/>
            </a:pPr>
            <a:r>
              <a:rPr lang="lv-LV" sz="1300" b="1" dirty="0">
                <a:solidFill>
                  <a:srgbClr val="333333"/>
                </a:solidFill>
                <a:latin typeface="Verdana"/>
              </a:rPr>
              <a:t> </a:t>
            </a:r>
            <a:r>
              <a:rPr lang="lv-LV" sz="1300" b="1" dirty="0" smtClean="0">
                <a:solidFill>
                  <a:srgbClr val="333333"/>
                </a:solidFill>
                <a:latin typeface="Verdana"/>
              </a:rPr>
              <a:t>Result explanation</a:t>
            </a:r>
            <a:endParaRPr lang="lv-LV" sz="1300" b="1" dirty="0">
              <a:solidFill>
                <a:srgbClr val="333333"/>
              </a:solidFill>
              <a:latin typeface="Verdana"/>
            </a:endParaRPr>
          </a:p>
          <a:p>
            <a:pPr marL="722313" lvl="3" indent="-265113" fontAlgn="auto">
              <a:spcBef>
                <a:spcPct val="200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Wingdings" pitchFamily="2" charset="2"/>
              <a:buChar char=""/>
            </a:pPr>
            <a:r>
              <a:rPr lang="lv-LV" sz="1300" b="1" dirty="0">
                <a:solidFill>
                  <a:srgbClr val="333333"/>
                </a:solidFill>
                <a:latin typeface="Verdana"/>
              </a:rPr>
              <a:t>0 – 50 </a:t>
            </a:r>
            <a:r>
              <a:rPr lang="lv-LV" sz="1300" b="1" dirty="0" smtClean="0">
                <a:solidFill>
                  <a:srgbClr val="333333"/>
                </a:solidFill>
                <a:latin typeface="Verdana"/>
              </a:rPr>
              <a:t>poor;</a:t>
            </a:r>
            <a:endParaRPr lang="lv-LV" sz="1300" b="1" dirty="0">
              <a:solidFill>
                <a:srgbClr val="333333"/>
              </a:solidFill>
              <a:latin typeface="Verdana"/>
            </a:endParaRPr>
          </a:p>
          <a:p>
            <a:pPr marL="722313" lvl="3" indent="-265113" fontAlgn="auto">
              <a:spcBef>
                <a:spcPct val="200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Wingdings" pitchFamily="2" charset="2"/>
              <a:buChar char=""/>
            </a:pPr>
            <a:r>
              <a:rPr lang="lv-LV" sz="1300" b="1" dirty="0">
                <a:solidFill>
                  <a:srgbClr val="333333"/>
                </a:solidFill>
                <a:latin typeface="Verdana"/>
              </a:rPr>
              <a:t>50 – 70 </a:t>
            </a:r>
            <a:r>
              <a:rPr lang="lv-LV" sz="1300" b="1" dirty="0" smtClean="0">
                <a:solidFill>
                  <a:srgbClr val="333333"/>
                </a:solidFill>
                <a:latin typeface="Verdana"/>
              </a:rPr>
              <a:t>average;</a:t>
            </a:r>
            <a:endParaRPr lang="lv-LV" sz="1300" b="1" dirty="0">
              <a:solidFill>
                <a:srgbClr val="333333"/>
              </a:solidFill>
              <a:latin typeface="Verdana"/>
            </a:endParaRPr>
          </a:p>
          <a:p>
            <a:pPr marL="722313" lvl="3" indent="-265113" fontAlgn="auto">
              <a:spcBef>
                <a:spcPct val="200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Wingdings" pitchFamily="2" charset="2"/>
              <a:buChar char=""/>
            </a:pPr>
            <a:r>
              <a:rPr lang="lv-LV" sz="1300" b="1" dirty="0">
                <a:solidFill>
                  <a:srgbClr val="333333"/>
                </a:solidFill>
                <a:latin typeface="Verdana"/>
              </a:rPr>
              <a:t>70 – 90 </a:t>
            </a:r>
            <a:r>
              <a:rPr lang="lv-LV" sz="1300" b="1" dirty="0" smtClean="0">
                <a:solidFill>
                  <a:srgbClr val="333333"/>
                </a:solidFill>
                <a:latin typeface="Verdana"/>
              </a:rPr>
              <a:t>good;</a:t>
            </a:r>
            <a:endParaRPr lang="lv-LV" sz="1300" b="1" dirty="0">
              <a:solidFill>
                <a:srgbClr val="333333"/>
              </a:solidFill>
              <a:latin typeface="Verdana"/>
            </a:endParaRPr>
          </a:p>
          <a:p>
            <a:pPr marL="722313" lvl="3" indent="-265113" fontAlgn="auto">
              <a:spcBef>
                <a:spcPct val="200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Wingdings" pitchFamily="2" charset="2"/>
              <a:buChar char=""/>
            </a:pPr>
            <a:r>
              <a:rPr lang="lv-LV" sz="1300" b="1" dirty="0">
                <a:solidFill>
                  <a:srgbClr val="333333"/>
                </a:solidFill>
                <a:latin typeface="Verdana"/>
              </a:rPr>
              <a:t>90 – 100 </a:t>
            </a:r>
            <a:r>
              <a:rPr lang="lv-LV" sz="1300" b="1" dirty="0" smtClean="0">
                <a:solidFill>
                  <a:srgbClr val="333333"/>
                </a:solidFill>
                <a:latin typeface="Verdana"/>
              </a:rPr>
              <a:t>excellent</a:t>
            </a:r>
            <a:endParaRPr lang="lv-LV" sz="1300" b="1" dirty="0">
              <a:solidFill>
                <a:srgbClr val="333333"/>
              </a:solidFill>
              <a:latin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2650" y="2059013"/>
            <a:ext cx="2429301" cy="51861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7" name="Elbow Connector 6"/>
          <p:cNvCxnSpPr>
            <a:stCxn id="5" idx="3"/>
          </p:cNvCxnSpPr>
          <p:nvPr/>
        </p:nvCxnSpPr>
        <p:spPr>
          <a:xfrm>
            <a:off x="10501951" y="2318321"/>
            <a:ext cx="761794" cy="2364515"/>
          </a:xfrm>
          <a:prstGeom prst="bentConnector2">
            <a:avLst/>
          </a:prstGeom>
          <a:ln w="476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ardrop 7"/>
          <p:cNvSpPr/>
          <p:nvPr/>
        </p:nvSpPr>
        <p:spPr>
          <a:xfrm>
            <a:off x="8700655" y="4682836"/>
            <a:ext cx="2507877" cy="148243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FF0000"/>
                </a:solidFill>
              </a:rPr>
              <a:t>Improvements needed</a:t>
            </a:r>
          </a:p>
          <a:p>
            <a:pPr algn="ctr"/>
            <a:r>
              <a:rPr lang="lv-LV" b="1" dirty="0" smtClean="0">
                <a:solidFill>
                  <a:srgbClr val="FF0000"/>
                </a:solidFill>
              </a:rPr>
              <a:t>!!!</a:t>
            </a:r>
            <a:endParaRPr lang="lv-LV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9" y="2577628"/>
            <a:ext cx="6270033" cy="3726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389">
            <a:off x="4840529" y="4232252"/>
            <a:ext cx="1813123" cy="18131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74" y="2672165"/>
            <a:ext cx="3754454" cy="3749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85" y="3380521"/>
            <a:ext cx="2120404" cy="21204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87" y="2470585"/>
            <a:ext cx="3950820" cy="39508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98326" y="3500578"/>
            <a:ext cx="180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 smtClean="0"/>
              <a:t>~70%</a:t>
            </a:r>
            <a:endParaRPr lang="lv-LV" sz="4000" b="1" dirty="0"/>
          </a:p>
        </p:txBody>
      </p:sp>
    </p:spTree>
    <p:extLst>
      <p:ext uri="{BB962C8B-B14F-4D97-AF65-F5344CB8AC3E}">
        <p14:creationId xmlns:p14="http://schemas.microsoft.com/office/powerpoint/2010/main" val="291533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Mystery shopper 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691351"/>
              </p:ext>
            </p:extLst>
          </p:nvPr>
        </p:nvGraphicFramePr>
        <p:xfrm>
          <a:off x="826655" y="1708959"/>
          <a:ext cx="9686727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/>
                <a:gridCol w="2244436"/>
                <a:gridCol w="2327564"/>
                <a:gridCol w="3031927"/>
              </a:tblGrid>
              <a:tr h="370840">
                <a:tc>
                  <a:txBody>
                    <a:bodyPr/>
                    <a:lstStyle/>
                    <a:p>
                      <a:endParaRPr lang="lv-LV" dirty="0" smtClean="0"/>
                    </a:p>
                    <a:p>
                      <a:endParaRPr lang="lv-LV" dirty="0" smtClean="0"/>
                    </a:p>
                    <a:p>
                      <a:endParaRPr lang="lv-LV" dirty="0" smtClean="0"/>
                    </a:p>
                    <a:p>
                      <a:endParaRPr lang="lv-LV" dirty="0" smtClean="0"/>
                    </a:p>
                    <a:p>
                      <a:endParaRPr lang="lv-LV" dirty="0" smtClean="0"/>
                    </a:p>
                    <a:p>
                      <a:endParaRPr lang="lv-LV" dirty="0" smtClean="0"/>
                    </a:p>
                    <a:p>
                      <a:endParaRPr lang="lv-LV" dirty="0" smtClean="0"/>
                    </a:p>
                    <a:p>
                      <a:endParaRPr lang="lv-LV" dirty="0" smtClean="0"/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68%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50%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81%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 smtClean="0"/>
                        <a:t>73%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3" y="1953491"/>
            <a:ext cx="1768031" cy="1957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63" y="1953491"/>
            <a:ext cx="2049318" cy="2049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30" y="1953491"/>
            <a:ext cx="2049318" cy="2049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97" y="1953491"/>
            <a:ext cx="2595624" cy="20493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54953" y="4137194"/>
            <a:ext cx="3749556" cy="58720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/>
          <p:cNvSpPr/>
          <p:nvPr/>
        </p:nvSpPr>
        <p:spPr>
          <a:xfrm>
            <a:off x="5736019" y="4137194"/>
            <a:ext cx="3749556" cy="587205"/>
          </a:xfrm>
          <a:prstGeom prst="rect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166255" y="4950178"/>
            <a:ext cx="11582400" cy="872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The most specific problems: beginning of phone conversation, clarification about experience and specific needs, information about the person in charge, waiting time for e-mail response, e-mail content in general, languages in website, feedback options, informative materials, inventory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8655" y="6026727"/>
            <a:ext cx="4107739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Info and advice regards responsible attitude towards nature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13" name="Lightning Bolt 12"/>
          <p:cNvSpPr/>
          <p:nvPr/>
        </p:nvSpPr>
        <p:spPr>
          <a:xfrm>
            <a:off x="-21871" y="5889134"/>
            <a:ext cx="692727" cy="498764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ectangle 13"/>
          <p:cNvSpPr/>
          <p:nvPr/>
        </p:nvSpPr>
        <p:spPr>
          <a:xfrm>
            <a:off x="4723845" y="6021083"/>
            <a:ext cx="3221455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Safety information, instructions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15" name="Lightning Bolt 14"/>
          <p:cNvSpPr/>
          <p:nvPr/>
        </p:nvSpPr>
        <p:spPr>
          <a:xfrm>
            <a:off x="4426394" y="5960607"/>
            <a:ext cx="692727" cy="498764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8442444" y="6021083"/>
            <a:ext cx="3306211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Payment documents, agreements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17" name="Lightning Bolt 16"/>
          <p:cNvSpPr/>
          <p:nvPr/>
        </p:nvSpPr>
        <p:spPr>
          <a:xfrm>
            <a:off x="8052893" y="5960607"/>
            <a:ext cx="692727" cy="498764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53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Some client comments</a:t>
            </a:r>
            <a:endParaRPr lang="lv-LV" dirty="0"/>
          </a:p>
        </p:txBody>
      </p:sp>
      <p:sp>
        <p:nvSpPr>
          <p:cNvPr id="7" name="Rectangle 6"/>
          <p:cNvSpPr/>
          <p:nvPr/>
        </p:nvSpPr>
        <p:spPr>
          <a:xfrm>
            <a:off x="-1" y="2148374"/>
            <a:ext cx="5458699" cy="4444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252413" lvl="2" indent="-252413">
              <a:spcBef>
                <a:spcPct val="20000"/>
              </a:spcBef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"/>
            </a:pPr>
            <a:r>
              <a:rPr lang="en-GB" sz="1700" b="1" dirty="0" smtClean="0">
                <a:solidFill>
                  <a:srgbClr val="333333"/>
                </a:solidFill>
              </a:rPr>
              <a:t>All in all – </a:t>
            </a:r>
            <a:r>
              <a:rPr lang="en-GB" sz="1700" b="1" u="sng" dirty="0" smtClean="0">
                <a:solidFill>
                  <a:srgbClr val="333333"/>
                </a:solidFill>
              </a:rPr>
              <a:t>friendly and correct </a:t>
            </a:r>
            <a:r>
              <a:rPr lang="en-GB" sz="1700" b="1" dirty="0" smtClean="0">
                <a:solidFill>
                  <a:srgbClr val="333333"/>
                </a:solidFill>
              </a:rPr>
              <a:t>attitude towards client. The feeling that you are</a:t>
            </a:r>
            <a:r>
              <a:rPr lang="en-GB" sz="1700" b="1" u="sng" dirty="0" smtClean="0">
                <a:solidFill>
                  <a:srgbClr val="333333"/>
                </a:solidFill>
              </a:rPr>
              <a:t> welcome </a:t>
            </a:r>
            <a:r>
              <a:rPr lang="en-GB" sz="1700" b="1" dirty="0" smtClean="0">
                <a:solidFill>
                  <a:srgbClr val="333333"/>
                </a:solidFill>
              </a:rPr>
              <a:t>for </a:t>
            </a:r>
            <a:r>
              <a:rPr lang="en-GB" sz="1700" b="1" u="sng" dirty="0" smtClean="0">
                <a:solidFill>
                  <a:srgbClr val="333333"/>
                </a:solidFill>
              </a:rPr>
              <a:t>repeated </a:t>
            </a:r>
            <a:r>
              <a:rPr lang="en-GB" sz="1700" b="1" dirty="0" smtClean="0">
                <a:solidFill>
                  <a:srgbClr val="333333"/>
                </a:solidFill>
              </a:rPr>
              <a:t>visit.</a:t>
            </a:r>
          </a:p>
          <a:p>
            <a:pPr marL="252413" lvl="2" indent="-252413">
              <a:spcBef>
                <a:spcPct val="20000"/>
              </a:spcBef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"/>
            </a:pPr>
            <a:r>
              <a:rPr lang="en-GB" sz="1700" b="1" u="sng" dirty="0" smtClean="0">
                <a:solidFill>
                  <a:srgbClr val="333333"/>
                </a:solidFill>
              </a:rPr>
              <a:t>Nice and hospitable </a:t>
            </a:r>
            <a:r>
              <a:rPr lang="en-GB" sz="1700" b="1" dirty="0" smtClean="0">
                <a:solidFill>
                  <a:srgbClr val="333333"/>
                </a:solidFill>
              </a:rPr>
              <a:t>hosts who gave us boats. For example my husband got the headache and they provided the pills. </a:t>
            </a:r>
            <a:endParaRPr lang="en-GB" sz="1700" b="1" i="1" dirty="0" smtClean="0">
              <a:solidFill>
                <a:srgbClr val="333333"/>
              </a:solidFill>
            </a:endParaRPr>
          </a:p>
          <a:p>
            <a:pPr marL="252413" lvl="2" indent="-252413">
              <a:spcBef>
                <a:spcPct val="20000"/>
              </a:spcBef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"/>
            </a:pPr>
            <a:r>
              <a:rPr lang="en-GB" sz="1700" b="1" dirty="0" smtClean="0">
                <a:solidFill>
                  <a:srgbClr val="333333"/>
                </a:solidFill>
              </a:rPr>
              <a:t>Well managed trip. </a:t>
            </a:r>
            <a:r>
              <a:rPr lang="en-GB" sz="1700" b="1" u="sng" dirty="0" smtClean="0">
                <a:solidFill>
                  <a:srgbClr val="333333"/>
                </a:solidFill>
              </a:rPr>
              <a:t>Good timing and clear instructions</a:t>
            </a:r>
            <a:r>
              <a:rPr lang="en-GB" sz="1700" b="1" dirty="0" smtClean="0">
                <a:solidFill>
                  <a:srgbClr val="333333"/>
                </a:solidFill>
              </a:rPr>
              <a:t>. </a:t>
            </a:r>
            <a:endParaRPr lang="en-GB" sz="1700" b="1" i="1" dirty="0" smtClean="0">
              <a:solidFill>
                <a:srgbClr val="333333"/>
              </a:solidFill>
            </a:endParaRPr>
          </a:p>
          <a:p>
            <a:pPr marL="252413" lvl="2" indent="-252413">
              <a:spcBef>
                <a:spcPct val="20000"/>
              </a:spcBef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"/>
            </a:pPr>
            <a:r>
              <a:rPr lang="en-GB" sz="1700" b="1" dirty="0" smtClean="0">
                <a:solidFill>
                  <a:srgbClr val="333333"/>
                </a:solidFill>
              </a:rPr>
              <a:t>The employee was so </a:t>
            </a:r>
            <a:r>
              <a:rPr lang="en-GB" sz="1700" b="1" u="sng" dirty="0" smtClean="0">
                <a:solidFill>
                  <a:srgbClr val="333333"/>
                </a:solidFill>
              </a:rPr>
              <a:t>enthusiastic</a:t>
            </a:r>
            <a:r>
              <a:rPr lang="en-GB" sz="1700" b="1" dirty="0" smtClean="0">
                <a:solidFill>
                  <a:srgbClr val="333333"/>
                </a:solidFill>
              </a:rPr>
              <a:t>, communicable and willing to tell about anything we asked. </a:t>
            </a:r>
          </a:p>
          <a:p>
            <a:pPr marL="252413" lvl="2" indent="-252413">
              <a:spcBef>
                <a:spcPct val="20000"/>
              </a:spcBef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"/>
            </a:pPr>
            <a:r>
              <a:rPr lang="en-GB" sz="1700" b="1" u="sng" dirty="0" smtClean="0">
                <a:solidFill>
                  <a:srgbClr val="333333"/>
                </a:solidFill>
              </a:rPr>
              <a:t>Very open </a:t>
            </a:r>
            <a:r>
              <a:rPr lang="en-GB" sz="1700" b="1" dirty="0" smtClean="0">
                <a:solidFill>
                  <a:srgbClr val="333333"/>
                </a:solidFill>
              </a:rPr>
              <a:t>serviceman. We got </a:t>
            </a:r>
            <a:r>
              <a:rPr lang="en-GB" sz="1700" b="1" u="sng" dirty="0" smtClean="0">
                <a:solidFill>
                  <a:srgbClr val="333333"/>
                </a:solidFill>
              </a:rPr>
              <a:t>rich info</a:t>
            </a:r>
            <a:r>
              <a:rPr lang="lv-LV" sz="1700" b="1" u="sng" dirty="0" smtClean="0">
                <a:solidFill>
                  <a:srgbClr val="333333"/>
                </a:solidFill>
              </a:rPr>
              <a:t>r</a:t>
            </a:r>
            <a:r>
              <a:rPr lang="en-GB" sz="1700" b="1" u="sng" dirty="0" err="1" smtClean="0">
                <a:solidFill>
                  <a:srgbClr val="333333"/>
                </a:solidFill>
              </a:rPr>
              <a:t>mation</a:t>
            </a:r>
            <a:r>
              <a:rPr lang="en-GB" sz="1700" b="1" u="sng" dirty="0" smtClean="0">
                <a:solidFill>
                  <a:srgbClr val="333333"/>
                </a:solidFill>
              </a:rPr>
              <a:t> </a:t>
            </a:r>
            <a:r>
              <a:rPr lang="en-GB" sz="1700" b="1" dirty="0" smtClean="0">
                <a:solidFill>
                  <a:srgbClr val="333333"/>
                </a:solidFill>
              </a:rPr>
              <a:t>about the nature, sites and other. Very positive trip there and back. </a:t>
            </a:r>
            <a:endParaRPr lang="en-GB" sz="1700" b="1" i="1" dirty="0">
              <a:solidFill>
                <a:srgbClr val="3333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8698" y="2148374"/>
            <a:ext cx="6483927" cy="4444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252413" lvl="2" indent="-252413">
              <a:spcBef>
                <a:spcPct val="20000"/>
              </a:spcBef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"/>
            </a:pPr>
            <a:r>
              <a:rPr lang="en-GB" sz="1700" b="1" dirty="0" smtClean="0">
                <a:solidFill>
                  <a:srgbClr val="FF0000"/>
                </a:solidFill>
              </a:rPr>
              <a:t>The employee </a:t>
            </a:r>
            <a:r>
              <a:rPr lang="en-GB" sz="1700" b="1" u="sng" dirty="0" smtClean="0">
                <a:solidFill>
                  <a:srgbClr val="FF0000"/>
                </a:solidFill>
              </a:rPr>
              <a:t>has forgotten </a:t>
            </a:r>
            <a:r>
              <a:rPr lang="en-GB" sz="1700" b="1" dirty="0" smtClean="0">
                <a:solidFill>
                  <a:srgbClr val="FF0000"/>
                </a:solidFill>
              </a:rPr>
              <a:t>about the route we agreed on the phone, at the result client did not reached planned destination because the trip started in wrong place. </a:t>
            </a:r>
          </a:p>
          <a:p>
            <a:pPr marL="252413" lvl="2" indent="-252413">
              <a:spcBef>
                <a:spcPct val="20000"/>
              </a:spcBef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"/>
            </a:pPr>
            <a:r>
              <a:rPr lang="en-GB" sz="1700" b="1" dirty="0" smtClean="0">
                <a:solidFill>
                  <a:srgbClr val="FF0000"/>
                </a:solidFill>
              </a:rPr>
              <a:t>Well – almost good, however – this is not very nice that the</a:t>
            </a:r>
            <a:r>
              <a:rPr lang="en-GB" sz="1700" b="1" u="sng" dirty="0" smtClean="0">
                <a:solidFill>
                  <a:srgbClr val="FF0000"/>
                </a:solidFill>
              </a:rPr>
              <a:t> promised bill we did not received</a:t>
            </a:r>
            <a:r>
              <a:rPr lang="en-GB" sz="1700" b="1" dirty="0" smtClean="0">
                <a:solidFill>
                  <a:srgbClr val="FF0000"/>
                </a:solidFill>
              </a:rPr>
              <a:t>. </a:t>
            </a:r>
            <a:r>
              <a:rPr lang="en-GB" sz="1700" b="1" u="sng" dirty="0" smtClean="0">
                <a:solidFill>
                  <a:srgbClr val="FF0000"/>
                </a:solidFill>
              </a:rPr>
              <a:t>No any documents – agreement, bill or anything regards inventory</a:t>
            </a:r>
            <a:r>
              <a:rPr lang="en-GB" sz="1700" b="1" dirty="0" smtClean="0">
                <a:solidFill>
                  <a:srgbClr val="FF0000"/>
                </a:solidFill>
              </a:rPr>
              <a:t>.</a:t>
            </a:r>
          </a:p>
          <a:p>
            <a:pPr marL="252413" lvl="2" indent="-252413">
              <a:spcBef>
                <a:spcPct val="20000"/>
              </a:spcBef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"/>
            </a:pPr>
            <a:r>
              <a:rPr lang="en-GB" sz="1700" b="1" dirty="0" smtClean="0">
                <a:solidFill>
                  <a:srgbClr val="FF0000"/>
                </a:solidFill>
              </a:rPr>
              <a:t>There should be more </a:t>
            </a:r>
            <a:r>
              <a:rPr lang="en-GB" sz="1700" b="1" u="sng" dirty="0" smtClean="0">
                <a:solidFill>
                  <a:srgbClr val="FF0000"/>
                </a:solidFill>
              </a:rPr>
              <a:t>awareness towards safety</a:t>
            </a:r>
            <a:r>
              <a:rPr lang="en-GB" sz="1700" b="1" dirty="0" smtClean="0">
                <a:solidFill>
                  <a:srgbClr val="FF0000"/>
                </a:solidFill>
              </a:rPr>
              <a:t>, did not received any information. </a:t>
            </a:r>
          </a:p>
          <a:p>
            <a:pPr marL="252413" lvl="2" indent="-252413">
              <a:spcBef>
                <a:spcPct val="20000"/>
              </a:spcBef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"/>
            </a:pPr>
            <a:r>
              <a:rPr lang="en-GB" sz="1700" b="1" dirty="0" smtClean="0">
                <a:solidFill>
                  <a:srgbClr val="FF0000"/>
                </a:solidFill>
              </a:rPr>
              <a:t>Please </a:t>
            </a:r>
            <a:r>
              <a:rPr lang="en-GB" sz="1700" b="1" u="sng" dirty="0" smtClean="0">
                <a:solidFill>
                  <a:srgbClr val="FF0000"/>
                </a:solidFill>
              </a:rPr>
              <a:t>inform non experienced clients </a:t>
            </a:r>
            <a:r>
              <a:rPr lang="en-GB" sz="1700" b="1" dirty="0" smtClean="0">
                <a:solidFill>
                  <a:srgbClr val="FF0000"/>
                </a:solidFill>
              </a:rPr>
              <a:t>about anything – how to paddle, what to do in case of over and so on. </a:t>
            </a:r>
          </a:p>
          <a:p>
            <a:pPr marL="252413" lvl="2" indent="-252413">
              <a:spcBef>
                <a:spcPct val="20000"/>
              </a:spcBef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"/>
            </a:pPr>
            <a:r>
              <a:rPr lang="en-GB" sz="1700" b="1" dirty="0" smtClean="0">
                <a:solidFill>
                  <a:srgbClr val="FF0000"/>
                </a:solidFill>
              </a:rPr>
              <a:t>I would be happy if</a:t>
            </a:r>
            <a:r>
              <a:rPr lang="en-GB" sz="1700" b="1" u="sng" dirty="0" smtClean="0">
                <a:solidFill>
                  <a:srgbClr val="FF0000"/>
                </a:solidFill>
              </a:rPr>
              <a:t> anyone would meet and greet me </a:t>
            </a:r>
            <a:r>
              <a:rPr lang="en-GB" sz="1700" b="1" dirty="0" smtClean="0">
                <a:solidFill>
                  <a:srgbClr val="FF0000"/>
                </a:solidFill>
              </a:rPr>
              <a:t>and at the end I missed «good-bye and see you next year»! </a:t>
            </a:r>
            <a:endParaRPr lang="en-GB" sz="17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bg1"/>
                </a:solidFill>
              </a:rPr>
              <a:t>The seminar results </a:t>
            </a:r>
            <a:endParaRPr lang="lv-LV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04" y="431577"/>
            <a:ext cx="4203549" cy="2498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9164" y="1939636"/>
            <a:ext cx="2022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 smtClean="0">
                <a:solidFill>
                  <a:schemeClr val="bg1"/>
                </a:solidFill>
              </a:rPr>
              <a:t>3/~50 </a:t>
            </a:r>
            <a:endParaRPr lang="lv-LV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570" y="2493818"/>
            <a:ext cx="7051964" cy="4003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b="1" dirty="0" smtClean="0">
                <a:solidFill>
                  <a:schemeClr val="tx1"/>
                </a:solidFill>
              </a:rPr>
              <a:t>If implementation of the quality standard does not make all the products too similar and boring?</a:t>
            </a:r>
            <a:endParaRPr lang="lv-LV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b="1" dirty="0" smtClean="0">
                <a:solidFill>
                  <a:schemeClr val="tx1"/>
                </a:solidFill>
              </a:rPr>
              <a:t>If criteria measured are really important for client?</a:t>
            </a:r>
            <a:endParaRPr lang="lv-LV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b="1" dirty="0" smtClean="0">
                <a:solidFill>
                  <a:schemeClr val="tx1"/>
                </a:solidFill>
              </a:rPr>
              <a:t>If the high quality standard is not important only in case of foreign clients?</a:t>
            </a:r>
            <a:endParaRPr lang="lv-LV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b="1" dirty="0" smtClean="0">
                <a:solidFill>
                  <a:schemeClr val="tx1"/>
                </a:solidFill>
              </a:rPr>
              <a:t>If the client is not the main responsible for the result?</a:t>
            </a:r>
            <a:endParaRPr lang="lv-LV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b="1" dirty="0" smtClean="0">
                <a:solidFill>
                  <a:schemeClr val="tx1"/>
                </a:solidFill>
              </a:rPr>
              <a:t>If the safety information would not scare teh client?</a:t>
            </a:r>
            <a:endParaRPr lang="lv-LV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b="1" dirty="0" smtClean="0">
                <a:solidFill>
                  <a:schemeClr val="tx1"/>
                </a:solidFill>
              </a:rPr>
              <a:t>Do we have to have all the clients?</a:t>
            </a: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33855" y="2784763"/>
            <a:ext cx="4003963" cy="342207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rgbClr val="FF0000"/>
                </a:solidFill>
              </a:rPr>
              <a:t>Causes of problems:</a:t>
            </a:r>
          </a:p>
          <a:p>
            <a:pPr algn="ctr"/>
            <a:r>
              <a:rPr lang="lv-LV" b="1" dirty="0">
                <a:solidFill>
                  <a:srgbClr val="FF0000"/>
                </a:solidFill>
              </a:rPr>
              <a:t> </a:t>
            </a:r>
            <a:r>
              <a:rPr lang="lv-LV" b="1" dirty="0" smtClean="0">
                <a:solidFill>
                  <a:srgbClr val="FF0000"/>
                </a:solidFill>
              </a:rPr>
              <a:t> -capacity</a:t>
            </a:r>
          </a:p>
          <a:p>
            <a:pPr algn="ctr"/>
            <a:r>
              <a:rPr lang="lv-LV" b="1" dirty="0">
                <a:solidFill>
                  <a:srgbClr val="FF0000"/>
                </a:solidFill>
              </a:rPr>
              <a:t> </a:t>
            </a:r>
            <a:r>
              <a:rPr lang="lv-LV" b="1" dirty="0" smtClean="0">
                <a:solidFill>
                  <a:srgbClr val="FF0000"/>
                </a:solidFill>
              </a:rPr>
              <a:t>- seasonality </a:t>
            </a:r>
          </a:p>
          <a:p>
            <a:pPr algn="ctr"/>
            <a:r>
              <a:rPr lang="lv-LV" b="1" dirty="0">
                <a:solidFill>
                  <a:srgbClr val="FF0000"/>
                </a:solidFill>
              </a:rPr>
              <a:t> </a:t>
            </a:r>
            <a:r>
              <a:rPr lang="lv-LV" b="1" dirty="0" smtClean="0">
                <a:solidFill>
                  <a:srgbClr val="FF0000"/>
                </a:solidFill>
              </a:rPr>
              <a:t>- priorities</a:t>
            </a:r>
          </a:p>
          <a:p>
            <a:pPr algn="ctr"/>
            <a:r>
              <a:rPr lang="lv-LV" b="1" dirty="0">
                <a:solidFill>
                  <a:srgbClr val="FF0000"/>
                </a:solidFill>
              </a:rPr>
              <a:t> </a:t>
            </a:r>
            <a:r>
              <a:rPr lang="lv-LV" b="1" dirty="0" smtClean="0">
                <a:solidFill>
                  <a:srgbClr val="FF0000"/>
                </a:solidFill>
              </a:rPr>
              <a:t>- management skills</a:t>
            </a:r>
          </a:p>
          <a:p>
            <a:pPr algn="ctr"/>
            <a:r>
              <a:rPr lang="lv-LV" b="1" dirty="0">
                <a:solidFill>
                  <a:srgbClr val="FF0000"/>
                </a:solidFill>
              </a:rPr>
              <a:t> </a:t>
            </a:r>
            <a:r>
              <a:rPr lang="lv-LV" b="1" dirty="0" smtClean="0">
                <a:solidFill>
                  <a:srgbClr val="FF0000"/>
                </a:solidFill>
              </a:rPr>
              <a:t>-partners and subcontractors</a:t>
            </a:r>
          </a:p>
          <a:p>
            <a:pPr algn="ctr"/>
            <a:r>
              <a:rPr lang="lv-LV" b="1" dirty="0">
                <a:solidFill>
                  <a:srgbClr val="FF0000"/>
                </a:solidFill>
              </a:rPr>
              <a:t> </a:t>
            </a:r>
            <a:r>
              <a:rPr lang="lv-LV" b="1" dirty="0" smtClean="0">
                <a:solidFill>
                  <a:srgbClr val="FF0000"/>
                </a:solidFill>
              </a:rPr>
              <a:t>- perception of client (judging)</a:t>
            </a:r>
          </a:p>
          <a:p>
            <a:pPr algn="ctr"/>
            <a:r>
              <a:rPr lang="lv-LV" b="1" dirty="0">
                <a:solidFill>
                  <a:srgbClr val="FF0000"/>
                </a:solidFill>
              </a:rPr>
              <a:t> </a:t>
            </a:r>
            <a:r>
              <a:rPr lang="lv-LV" b="1" dirty="0" smtClean="0">
                <a:solidFill>
                  <a:srgbClr val="FF0000"/>
                </a:solidFill>
              </a:rPr>
              <a:t>- demand during the season exceeds offer</a:t>
            </a:r>
          </a:p>
          <a:p>
            <a:pPr algn="ctr"/>
            <a:r>
              <a:rPr lang="lv-LV" b="1" dirty="0" smtClean="0">
                <a:solidFill>
                  <a:srgbClr val="FF0000"/>
                </a:solidFill>
              </a:rPr>
              <a:t> </a:t>
            </a:r>
            <a:endParaRPr lang="lv-LV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3752</TotalTime>
  <Words>656</Words>
  <Application>Microsoft Office PowerPoint</Application>
  <PresentationFormat>Custom</PresentationFormat>
  <Paragraphs>103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 Boardroom</vt:lpstr>
      <vt:lpstr>If the paddler is always right?  Tourism quality system "Q Latvia". The salt and sugar of "Mystery shopping" experiment in the Riverways project and entrepreneurs training in Latvia.</vt:lpstr>
      <vt:lpstr>PowerPoint Presentation</vt:lpstr>
      <vt:lpstr>So we begin</vt:lpstr>
      <vt:lpstr>PowerPoint Presentation</vt:lpstr>
      <vt:lpstr>Mystery shopper process</vt:lpstr>
      <vt:lpstr>Mystery shopper results</vt:lpstr>
      <vt:lpstr>Mystery shopper results</vt:lpstr>
      <vt:lpstr>Some client comments</vt:lpstr>
      <vt:lpstr>The seminar results </vt:lpstr>
      <vt:lpstr>And in the conclusion...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 laivotājam vienmēr taisnība? Klienta noslēpumi un atklāsmes.</dc:title>
  <dc:creator>Ilze G</dc:creator>
  <cp:lastModifiedBy>fox</cp:lastModifiedBy>
  <cp:revision>44</cp:revision>
  <dcterms:created xsi:type="dcterms:W3CDTF">2015-04-07T11:17:33Z</dcterms:created>
  <dcterms:modified xsi:type="dcterms:W3CDTF">2015-05-24T15:52:30Z</dcterms:modified>
</cp:coreProperties>
</file>