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88" r:id="rId3"/>
    <p:sldId id="287" r:id="rId4"/>
    <p:sldId id="271" r:id="rId5"/>
    <p:sldId id="291" r:id="rId6"/>
    <p:sldId id="290" r:id="rId7"/>
    <p:sldId id="292" r:id="rId8"/>
    <p:sldId id="294" r:id="rId9"/>
    <p:sldId id="269" r:id="rId10"/>
    <p:sldId id="293" r:id="rId11"/>
    <p:sldId id="280" r:id="rId12"/>
    <p:sldId id="296" r:id="rId13"/>
    <p:sldId id="270" r:id="rId14"/>
    <p:sldId id="297" r:id="rId15"/>
    <p:sldId id="300" r:id="rId16"/>
    <p:sldId id="298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9F"/>
    <a:srgbClr val="E8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599"/>
  </p:normalViewPr>
  <p:slideViewPr>
    <p:cSldViewPr snapToGrid="0" snapToObjects="1">
      <p:cViewPr>
        <p:scale>
          <a:sx n="69" d="100"/>
          <a:sy n="69" d="100"/>
        </p:scale>
        <p:origin x="103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8D48-F9CB-A249-B57A-A5B536646EF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411F9-6DD4-904E-BE3A-7A0ED0946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1F052-93F1-844F-AF0B-BD7ECB2D2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F90A2-7608-FD4D-B96C-E09AFD52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EF06-F67A-CA42-BC33-73A5F906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AB6B-672E-C545-8BB4-637DE7D6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24B5-28CD-2B4B-AE56-CE13C372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130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2F3D-4EAE-624A-B340-C3203354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2F29B-3581-9647-BDC2-6E0A2587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67F04-7F68-9049-B4F7-FA77B74A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9434D-02D3-6546-8374-2A9ACD8EA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097B-BE63-FF49-9556-3A1D201C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415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35B51-54A5-204C-B4C2-6DEC48DE9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751AE-435B-9041-B55D-1DDC9A8E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1D82-A36E-5848-8624-02676162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9773D-6327-6844-9465-C279D969B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E8EC-F7B9-2D4B-B046-8FDB2441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90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57E8-B8EF-0C40-8D25-1DE5554B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8E87-66CA-3342-AF19-76F0C0BC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2EF76-564F-6A46-B0CA-5C383C09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9D0D-A0E2-424C-8A62-DED09DC8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F6746-9B17-B540-A774-85F529CE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054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F8B9-F193-9F44-918E-B1043BDF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E0218-5258-B047-9634-E8C66BC1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C2E43-7A56-D841-A0B2-A7E7A5A1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E0F2-7839-7A44-AF3C-763DA215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9CBD5-A67C-A741-B02B-76E68F20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612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E1E1-1C04-BA47-8DE4-4F55670B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7EF7E-B44F-D740-BAFE-A00DB5661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A5E55-8AAA-E341-8F0A-93ADB8CD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62AFF-02D1-0240-ACD1-F56C4791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D9702-B100-5E4E-BA02-14BAB923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B24A9-145A-234D-9ADC-BB893460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731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1AAD-4292-1B42-8C75-29036A33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7D294-F026-234E-A789-41539F49C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1967C-6625-0D48-8348-B4C50B248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4B88-FB08-AC45-81CD-8BFD3A330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397B4-748D-DA4F-90F0-774F46A63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AA18-4764-2240-A18D-98869D9E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E33C3-066F-6946-BD0A-E6C0A7AE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CCE7E-379A-A043-8D66-CDB43F1C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664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5713-FC2F-A54F-8CF6-9C33EB8A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823F8-8990-8343-94CF-4178BA2C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C77A9-9C55-9947-98A3-6D033ACF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C3B44-F96C-0A44-BE47-D6802482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710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154FD-358D-6D44-BF3C-E945B5D2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9851D-6371-D848-8570-0B2832EF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13034-2CE5-D145-9D81-E54E7FCB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357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5E4C-34B8-2846-A57E-15A8A03C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96D8-29A0-5A40-8274-34796982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F064C-5ADB-D64E-AD4A-306E2FEB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DC264-8389-1644-BD7F-3AC6693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6F92-33A8-924C-B6A2-EFE6C305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81DF5-67DB-4445-8C1B-6D31D433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15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B6F74-CC60-E242-9E27-7973B616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B8B85-64FF-AF42-9331-863ABA3CD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A5E7C-4915-0747-A7CC-A34DA5837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59E67-4F41-FD49-822F-EDC5C7A1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94CC4-5A2A-A145-AC54-14699639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0A54F-9AC3-244E-8AFE-58295947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350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ECF11-8587-CD45-B3D6-F61608F9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6A0FB-E417-2242-8079-5D1B89AE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09DD-674D-6C41-8A7B-DA5F9B09C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EA3E-2F3A-8048-972E-33068FDDA857}" type="datetimeFigureOut">
              <a:rPr lang="lv-LV" smtClean="0"/>
              <a:t>24.02.22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12F5-9CFD-9E40-B3CA-43403172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9D079-5180-A046-BC0F-D4B3A5196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D51A-5B26-BB4C-9C46-95B3687E5D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01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96" y="2233070"/>
            <a:ext cx="12187003" cy="47164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110977" y="56624"/>
            <a:ext cx="3852530" cy="1981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32335" y="179038"/>
            <a:ext cx="8273637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v-LV" sz="2800" b="1" dirty="0">
                <a:solidFill>
                  <a:srgbClr val="E85597"/>
                </a:solidFill>
              </a:rPr>
              <a:t>Radošums, inovācijas un ilgtspējīga attīstība. </a:t>
            </a:r>
            <a:br>
              <a:rPr lang="lv-LV" sz="2800" b="1" dirty="0">
                <a:solidFill>
                  <a:srgbClr val="E85597"/>
                </a:solidFill>
              </a:rPr>
            </a:br>
            <a:r>
              <a:rPr lang="lv-LV" sz="2800" b="1" dirty="0">
                <a:solidFill>
                  <a:srgbClr val="E85597"/>
                </a:solidFill>
              </a:rPr>
              <a:t>Kultūras konteksts</a:t>
            </a:r>
            <a:br>
              <a:rPr lang="lv-LV" sz="2800" b="1" dirty="0">
                <a:solidFill>
                  <a:srgbClr val="E85597"/>
                </a:solidFill>
              </a:rPr>
            </a:br>
            <a:r>
              <a:rPr lang="lv-LV" sz="2800" dirty="0">
                <a:solidFill>
                  <a:srgbClr val="E85597"/>
                </a:solidFill>
              </a:rPr>
              <a:t>Radošā uzņēmēja, producente un lektore </a:t>
            </a:r>
            <a:br>
              <a:rPr lang="lv-LV" sz="2800" dirty="0">
                <a:solidFill>
                  <a:srgbClr val="E85597"/>
                </a:solidFill>
              </a:rPr>
            </a:br>
            <a:r>
              <a:rPr lang="lv-LV" sz="2800" dirty="0">
                <a:solidFill>
                  <a:srgbClr val="E85597"/>
                </a:solidFill>
              </a:rPr>
              <a:t>Mg. Art.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</a:rPr>
              <a:t>Elizabete </a:t>
            </a:r>
            <a:r>
              <a:rPr lang="lv-LV" sz="2800" dirty="0" err="1">
                <a:solidFill>
                  <a:schemeClr val="accent1">
                    <a:lumMod val="75000"/>
                  </a:schemeClr>
                </a:solidFill>
              </a:rPr>
              <a:t>Palasiosa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1905794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3167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KUR IR PROBLĒMA?</a:t>
            </a:r>
          </a:p>
        </p:txBody>
      </p:sp>
    </p:spTree>
    <p:extLst>
      <p:ext uri="{BB962C8B-B14F-4D97-AF65-F5344CB8AC3E}">
        <p14:creationId xmlns:p14="http://schemas.microsoft.com/office/powerpoint/2010/main" val="67129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C90902-36A7-FB42-934E-2B938008AE85}"/>
              </a:ext>
            </a:extLst>
          </p:cNvPr>
          <p:cNvSpPr txBox="1"/>
          <p:nvPr/>
        </p:nvSpPr>
        <p:spPr>
          <a:xfrm>
            <a:off x="1165185" y="269286"/>
            <a:ext cx="98616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E8009F"/>
                </a:solidFill>
              </a:rPr>
              <a:t>IZPRATNES TRŪKUMS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/>
              <a:t>Ja nav </a:t>
            </a:r>
            <a:r>
              <a:rPr lang="en-US" sz="1600" i="1" dirty="0" err="1"/>
              <a:t>teorijā</a:t>
            </a:r>
            <a:r>
              <a:rPr lang="en-US" sz="1600" i="1" dirty="0"/>
              <a:t>, tad nav </a:t>
            </a:r>
            <a:r>
              <a:rPr lang="en-US" sz="1600" i="1" dirty="0" err="1"/>
              <a:t>dokumentos</a:t>
            </a:r>
            <a:r>
              <a:rPr lang="en-US" sz="1600" i="1" dirty="0"/>
              <a:t>, ja nav </a:t>
            </a:r>
            <a:r>
              <a:rPr lang="en-US" sz="1600" i="1" dirty="0" err="1"/>
              <a:t>dokumentos</a:t>
            </a:r>
            <a:r>
              <a:rPr lang="en-US" sz="1600" i="1" dirty="0"/>
              <a:t>, tad nav </a:t>
            </a:r>
            <a:r>
              <a:rPr lang="en-US" sz="1600" i="1" dirty="0" err="1"/>
              <a:t>dienas</a:t>
            </a:r>
            <a:r>
              <a:rPr lang="en-US" sz="1600" i="1" dirty="0"/>
              <a:t> </a:t>
            </a:r>
            <a:r>
              <a:rPr lang="en-US" sz="1600" i="1" dirty="0" err="1"/>
              <a:t>kārtībā</a:t>
            </a:r>
            <a:r>
              <a:rPr lang="en-US" sz="1600" i="1" dirty="0"/>
              <a:t>, ja nav </a:t>
            </a:r>
            <a:r>
              <a:rPr lang="en-US" sz="1600" i="1" dirty="0" err="1"/>
              <a:t>dienas</a:t>
            </a:r>
            <a:r>
              <a:rPr lang="en-US" sz="1600" i="1" dirty="0"/>
              <a:t> </a:t>
            </a:r>
            <a:r>
              <a:rPr lang="en-US" sz="1600" i="1" dirty="0" err="1"/>
              <a:t>kārtībā</a:t>
            </a:r>
            <a:r>
              <a:rPr lang="en-US" sz="1600" i="1" dirty="0"/>
              <a:t>, tad nav </a:t>
            </a:r>
            <a:r>
              <a:rPr lang="en-US" sz="1600" i="1" dirty="0" err="1"/>
              <a:t>vispār</a:t>
            </a:r>
            <a:r>
              <a:rPr lang="en-US" sz="1600" i="1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/>
              <a:t>Kultūras</a:t>
            </a:r>
            <a:r>
              <a:rPr lang="en-US" sz="1600" i="1" dirty="0"/>
              <a:t> </a:t>
            </a:r>
            <a:r>
              <a:rPr lang="en-US" sz="1600" i="1" dirty="0" err="1"/>
              <a:t>attīstība</a:t>
            </a:r>
            <a:r>
              <a:rPr lang="en-US" sz="1600" i="1" dirty="0"/>
              <a:t> </a:t>
            </a:r>
            <a:r>
              <a:rPr lang="en-US" sz="1600" i="1" dirty="0" err="1"/>
              <a:t>tiek</a:t>
            </a:r>
            <a:r>
              <a:rPr lang="en-US" sz="1600" i="1" dirty="0"/>
              <a:t> </a:t>
            </a:r>
            <a:r>
              <a:rPr lang="en-US" sz="1600" i="1" dirty="0" err="1"/>
              <a:t>bremzēta</a:t>
            </a:r>
            <a:r>
              <a:rPr lang="en-US" sz="1600" i="1" dirty="0"/>
              <a:t> un </a:t>
            </a:r>
            <a:r>
              <a:rPr lang="en-US" sz="1600" i="1" dirty="0" err="1"/>
              <a:t>ierobežota</a:t>
            </a:r>
            <a:r>
              <a:rPr lang="en-US" sz="1600" i="1" dirty="0"/>
              <a:t>. Tas </a:t>
            </a:r>
            <a:r>
              <a:rPr lang="en-US" sz="1600" i="1" dirty="0" err="1"/>
              <a:t>atstāj</a:t>
            </a:r>
            <a:r>
              <a:rPr lang="en-US" sz="1600" i="1" dirty="0"/>
              <a:t> </a:t>
            </a:r>
            <a:r>
              <a:rPr lang="en-US" sz="1600" i="1" dirty="0" err="1"/>
              <a:t>iespaidu</a:t>
            </a:r>
            <a:r>
              <a:rPr lang="en-US" sz="1600" i="1" dirty="0"/>
              <a:t> </a:t>
            </a:r>
            <a:r>
              <a:rPr lang="en-US" sz="1600" i="1" dirty="0" err="1"/>
              <a:t>uz</a:t>
            </a:r>
            <a:r>
              <a:rPr lang="en-US" sz="1600" i="1" dirty="0"/>
              <a:t> </a:t>
            </a:r>
            <a:r>
              <a:rPr lang="en-US" sz="1600" i="1" dirty="0" err="1"/>
              <a:t>saistītajām</a:t>
            </a:r>
            <a:r>
              <a:rPr lang="en-US" sz="1600" i="1" dirty="0"/>
              <a:t> </a:t>
            </a:r>
            <a:r>
              <a:rPr lang="en-US" sz="1600" i="1" dirty="0" err="1"/>
              <a:t>nozarēm</a:t>
            </a:r>
            <a:r>
              <a:rPr lang="en-US" sz="1600" i="1" dirty="0"/>
              <a:t> - u</a:t>
            </a:r>
            <a:r>
              <a:rPr lang="lv-LV" dirty="0" err="1"/>
              <a:t>zņēmējdarbību</a:t>
            </a:r>
            <a:r>
              <a:rPr lang="lv-LV" dirty="0"/>
              <a:t>, </a:t>
            </a:r>
            <a:r>
              <a:rPr lang="lv-LV" i="1" dirty="0"/>
              <a:t>tūrismu, izglītību, inovāciju attīstību un vadību u.c., kā arī ietekmē tādus sociāli nozīmīgus jautājumus kā dzīves kvalitāte, personības attīstība, radošums, sociālā saliedētība u.c.</a:t>
            </a:r>
            <a:endParaRPr lang="en-US" sz="1600" i="1" dirty="0"/>
          </a:p>
          <a:p>
            <a:pPr algn="just"/>
            <a:endParaRPr lang="en-US" sz="1600" dirty="0">
              <a:solidFill>
                <a:srgbClr val="E8009F"/>
              </a:solidFill>
            </a:endParaRPr>
          </a:p>
          <a:p>
            <a:pPr algn="just"/>
            <a:r>
              <a:rPr lang="en-US" sz="1600" b="1" dirty="0">
                <a:solidFill>
                  <a:srgbClr val="E8009F"/>
                </a:solidFill>
              </a:rPr>
              <a:t>KULTŪRAS FINANSĒJUMA TRŪKUMS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/>
              <a:t>Finansējuma</a:t>
            </a:r>
            <a:r>
              <a:rPr lang="en-US" sz="1600" i="1" dirty="0"/>
              <a:t> </a:t>
            </a:r>
            <a:r>
              <a:rPr lang="en-US" sz="1600" i="1" dirty="0" err="1"/>
              <a:t>politika</a:t>
            </a:r>
            <a:r>
              <a:rPr lang="en-US" sz="1600" i="1" dirty="0"/>
              <a:t> </a:t>
            </a:r>
            <a:r>
              <a:rPr lang="en-US" sz="1600" i="1" dirty="0" err="1"/>
              <a:t>netiek</a:t>
            </a:r>
            <a:r>
              <a:rPr lang="en-US" sz="1600" i="1" dirty="0"/>
              <a:t> </a:t>
            </a:r>
            <a:r>
              <a:rPr lang="en-US" sz="1600" i="1" dirty="0" err="1"/>
              <a:t>līdzi</a:t>
            </a:r>
            <a:r>
              <a:rPr lang="en-US" sz="1600" i="1" dirty="0"/>
              <a:t> </a:t>
            </a:r>
            <a:r>
              <a:rPr lang="en-US" sz="1600" i="1" dirty="0" err="1"/>
              <a:t>tirgus</a:t>
            </a:r>
            <a:r>
              <a:rPr lang="en-US" sz="1600" i="1" dirty="0"/>
              <a:t> </a:t>
            </a:r>
            <a:r>
              <a:rPr lang="en-US" sz="1600" i="1" dirty="0" err="1"/>
              <a:t>prasībām</a:t>
            </a:r>
            <a:r>
              <a:rPr lang="en-US" sz="1600" i="1" dirty="0"/>
              <a:t> un </a:t>
            </a:r>
            <a:r>
              <a:rPr lang="en-US" sz="1600" i="1" dirty="0" err="1"/>
              <a:t>inflācijas</a:t>
            </a:r>
            <a:r>
              <a:rPr lang="en-US" sz="1600" i="1" dirty="0"/>
              <a:t> </a:t>
            </a:r>
            <a:r>
              <a:rPr lang="en-US" sz="1600" i="1" dirty="0" err="1"/>
              <a:t>spiedienam</a:t>
            </a:r>
            <a:r>
              <a:rPr lang="en-US" sz="1600" i="1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/>
              <a:t>Praktiski</a:t>
            </a:r>
            <a:r>
              <a:rPr lang="en-US" sz="1600" i="1" dirty="0"/>
              <a:t> </a:t>
            </a:r>
            <a:r>
              <a:rPr lang="en-US" sz="1600" i="1" dirty="0" err="1"/>
              <a:t>neesoša</a:t>
            </a:r>
            <a:r>
              <a:rPr lang="en-US" sz="1600" i="1" dirty="0"/>
              <a:t> </a:t>
            </a:r>
            <a:r>
              <a:rPr lang="en-US" sz="1600" i="1" dirty="0" err="1"/>
              <a:t>privātā</a:t>
            </a:r>
            <a:r>
              <a:rPr lang="en-US" sz="1600" i="1" dirty="0"/>
              <a:t> </a:t>
            </a:r>
            <a:r>
              <a:rPr lang="en-US" sz="1600" i="1" dirty="0" err="1"/>
              <a:t>sektora</a:t>
            </a:r>
            <a:r>
              <a:rPr lang="en-US" sz="1600" i="1" dirty="0"/>
              <a:t> </a:t>
            </a:r>
            <a:r>
              <a:rPr lang="en-US" sz="1600" i="1" dirty="0" err="1"/>
              <a:t>iesaiste</a:t>
            </a:r>
            <a:r>
              <a:rPr lang="en-US" sz="1600" i="1" dirty="0"/>
              <a:t> </a:t>
            </a:r>
            <a:r>
              <a:rPr lang="en-US" sz="1600" i="1" dirty="0" err="1"/>
              <a:t>kultūras</a:t>
            </a:r>
            <a:r>
              <a:rPr lang="en-US" sz="1600" i="1" dirty="0"/>
              <a:t> </a:t>
            </a:r>
            <a:r>
              <a:rPr lang="en-US" sz="1600" i="1" dirty="0" err="1"/>
              <a:t>procesu</a:t>
            </a:r>
            <a:r>
              <a:rPr lang="en-US" sz="1600" i="1" dirty="0"/>
              <a:t> </a:t>
            </a:r>
            <a:r>
              <a:rPr lang="en-US" sz="1600" i="1" dirty="0" err="1"/>
              <a:t>nodrošinājumā</a:t>
            </a:r>
            <a:r>
              <a:rPr lang="en-US" sz="1600" i="1" dirty="0"/>
              <a:t>, </a:t>
            </a:r>
            <a:r>
              <a:rPr lang="en-US" sz="1600" i="1" dirty="0" err="1"/>
              <a:t>starptautiskās</a:t>
            </a:r>
            <a:r>
              <a:rPr lang="en-US" sz="1600" i="1" dirty="0"/>
              <a:t> </a:t>
            </a:r>
            <a:r>
              <a:rPr lang="en-US" sz="1600" i="1" dirty="0" err="1"/>
              <a:t>sadarbības</a:t>
            </a:r>
            <a:r>
              <a:rPr lang="en-US" sz="1600" i="1" dirty="0"/>
              <a:t> </a:t>
            </a:r>
            <a:r>
              <a:rPr lang="en-US" sz="1600" i="1" dirty="0" err="1"/>
              <a:t>izaicinājumi</a:t>
            </a:r>
            <a:r>
              <a:rPr lang="en-US" sz="1600" i="1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/>
              <a:t>Kompleksas</a:t>
            </a:r>
            <a:r>
              <a:rPr lang="en-US" sz="1600" i="1" dirty="0"/>
              <a:t> </a:t>
            </a:r>
            <a:r>
              <a:rPr lang="en-US" sz="1600" i="1" dirty="0" err="1"/>
              <a:t>problēmas</a:t>
            </a:r>
            <a:r>
              <a:rPr lang="en-US" sz="1600" i="1" dirty="0"/>
              <a:t> </a:t>
            </a:r>
            <a:r>
              <a:rPr lang="en-US" sz="1600" i="1" dirty="0" err="1"/>
              <a:t>pieprasa</a:t>
            </a:r>
            <a:r>
              <a:rPr lang="en-US" sz="1600" i="1" dirty="0"/>
              <a:t> </a:t>
            </a:r>
            <a:r>
              <a:rPr lang="en-US" sz="1600" i="1" dirty="0" err="1"/>
              <a:t>kompleksus</a:t>
            </a:r>
            <a:r>
              <a:rPr lang="en-US" sz="1600" i="1" dirty="0"/>
              <a:t> </a:t>
            </a:r>
            <a:r>
              <a:rPr lang="en-US" sz="1600" i="1" dirty="0" err="1"/>
              <a:t>risinājumus</a:t>
            </a:r>
            <a:r>
              <a:rPr lang="en-US" sz="1600" i="1" dirty="0"/>
              <a:t>, </a:t>
            </a:r>
            <a:r>
              <a:rPr lang="en-US" sz="1600" i="1" dirty="0" err="1"/>
              <a:t>kam</a:t>
            </a:r>
            <a:r>
              <a:rPr lang="en-US" sz="1600" i="1" dirty="0"/>
              <a:t> </a:t>
            </a:r>
            <a:r>
              <a:rPr lang="en-US" sz="1600" i="1" dirty="0" err="1"/>
              <a:t>neder</a:t>
            </a:r>
            <a:r>
              <a:rPr lang="en-US" sz="1600" i="1" dirty="0"/>
              <a:t> </a:t>
            </a:r>
            <a:r>
              <a:rPr lang="en-US" sz="1600" i="1" dirty="0" err="1"/>
              <a:t>linerāra</a:t>
            </a:r>
            <a:r>
              <a:rPr lang="en-US" sz="1600" i="1" dirty="0"/>
              <a:t> </a:t>
            </a:r>
            <a:r>
              <a:rPr lang="en-US" sz="1600" i="1" dirty="0" err="1"/>
              <a:t>pieeja</a:t>
            </a:r>
            <a:r>
              <a:rPr lang="en-US" sz="1600" i="1" dirty="0"/>
              <a:t> – </a:t>
            </a:r>
            <a:r>
              <a:rPr lang="en-US" sz="1600" i="1" dirty="0" err="1"/>
              <a:t>šodien</a:t>
            </a:r>
            <a:r>
              <a:rPr lang="en-US" sz="1600" i="1" dirty="0"/>
              <a:t> </a:t>
            </a:r>
            <a:r>
              <a:rPr lang="en-US" sz="1600" i="1" dirty="0" err="1"/>
              <a:t>veselība</a:t>
            </a:r>
            <a:r>
              <a:rPr lang="en-US" sz="1600" i="1" dirty="0"/>
              <a:t>, </a:t>
            </a:r>
            <a:r>
              <a:rPr lang="en-US" sz="1600" i="1" dirty="0" err="1"/>
              <a:t>rīt</a:t>
            </a:r>
            <a:r>
              <a:rPr lang="en-US" sz="1600" i="1" dirty="0"/>
              <a:t> </a:t>
            </a:r>
            <a:r>
              <a:rPr lang="en-US" sz="1600" i="1" dirty="0" err="1"/>
              <a:t>izglītība</a:t>
            </a:r>
            <a:r>
              <a:rPr lang="en-US" sz="1600" i="1" dirty="0"/>
              <a:t>, </a:t>
            </a:r>
            <a:r>
              <a:rPr lang="en-US" sz="1600" i="1" dirty="0" err="1"/>
              <a:t>parīt</a:t>
            </a:r>
            <a:r>
              <a:rPr lang="en-US" sz="1600" i="1" dirty="0"/>
              <a:t> </a:t>
            </a:r>
            <a:r>
              <a:rPr lang="en-US" sz="1600" i="1" dirty="0" err="1"/>
              <a:t>drošība</a:t>
            </a:r>
            <a:r>
              <a:rPr lang="en-US" sz="1600" i="1" dirty="0"/>
              <a:t> un tad </a:t>
            </a:r>
            <a:r>
              <a:rPr lang="en-US" sz="1600" i="1" dirty="0" err="1"/>
              <a:t>kaut</a:t>
            </a:r>
            <a:r>
              <a:rPr lang="en-US" sz="1600" i="1" dirty="0"/>
              <a:t> </a:t>
            </a:r>
            <a:r>
              <a:rPr lang="en-US" sz="1600" i="1" dirty="0" err="1"/>
              <a:t>kad</a:t>
            </a:r>
            <a:r>
              <a:rPr lang="en-US" sz="1600" i="1" dirty="0"/>
              <a:t> </a:t>
            </a:r>
            <a:r>
              <a:rPr lang="en-US" sz="1600" i="1" dirty="0" err="1"/>
              <a:t>kultūra</a:t>
            </a:r>
            <a:r>
              <a:rPr lang="en-US" sz="1600" i="1" dirty="0"/>
              <a:t>. </a:t>
            </a:r>
          </a:p>
          <a:p>
            <a:pPr algn="just"/>
            <a:r>
              <a:rPr lang="en-US" sz="1600" dirty="0">
                <a:solidFill>
                  <a:srgbClr val="E8009F"/>
                </a:solidFill>
              </a:rPr>
              <a:t> </a:t>
            </a:r>
          </a:p>
          <a:p>
            <a:pPr algn="just"/>
            <a:r>
              <a:rPr lang="en-US" sz="1600" b="1" dirty="0">
                <a:solidFill>
                  <a:srgbClr val="E8009F"/>
                </a:solidFill>
              </a:rPr>
              <a:t>KULTŪRAS PIEDĀVĀJUMA KVALITĀTES ATŠĶIRĪBAS PROBLĒMA</a:t>
            </a:r>
          </a:p>
          <a:p>
            <a:pPr algn="just"/>
            <a:endParaRPr lang="en-US" sz="1600" dirty="0">
              <a:solidFill>
                <a:srgbClr val="E8009F"/>
              </a:solidFill>
            </a:endParaRPr>
          </a:p>
          <a:p>
            <a:pPr algn="just"/>
            <a:r>
              <a:rPr lang="en-US" sz="1600" b="1" dirty="0">
                <a:solidFill>
                  <a:srgbClr val="E8009F"/>
                </a:solidFill>
              </a:rPr>
              <a:t>AUDITORIJAS ATTĪSTĪBAS ATŠĶIRĪBAS UN PIEEJAMĪBAS TRŪKUMS DAŽĀDĀM AUDITORIJAS GRUPĀM</a:t>
            </a:r>
          </a:p>
          <a:p>
            <a:pPr algn="just"/>
            <a:endParaRPr lang="en-US" sz="1600" dirty="0">
              <a:solidFill>
                <a:srgbClr val="E8009F"/>
              </a:solidFill>
            </a:endParaRPr>
          </a:p>
          <a:p>
            <a:pPr algn="just"/>
            <a:r>
              <a:rPr lang="en-US" sz="1600" b="1" dirty="0">
                <a:solidFill>
                  <a:srgbClr val="E8009F"/>
                </a:solidFill>
              </a:rPr>
              <a:t>KULTŪRAS TELPAS SAŠAURINĀŠANĀS – FIZISKI, RADOŠI, INTELEKTUĀLI UN FORMAS ZIŅĀ – KULTŪRAS NOPLICINĀŠANĀS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err="1"/>
              <a:t>Pilsētas</a:t>
            </a:r>
            <a:r>
              <a:rPr lang="en-US" sz="1600" i="1" dirty="0"/>
              <a:t> </a:t>
            </a:r>
            <a:r>
              <a:rPr lang="en-US" sz="1600" i="1" dirty="0" err="1"/>
              <a:t>svētki</a:t>
            </a:r>
            <a:r>
              <a:rPr lang="en-US" sz="1600" i="1" dirty="0"/>
              <a:t>, </a:t>
            </a:r>
            <a:r>
              <a:rPr lang="en-US" sz="1600" i="1" dirty="0" err="1"/>
              <a:t>tradicionālie</a:t>
            </a:r>
            <a:r>
              <a:rPr lang="en-US" sz="1600" i="1" dirty="0"/>
              <a:t> </a:t>
            </a:r>
            <a:r>
              <a:rPr lang="en-US" sz="1600" i="1" dirty="0" err="1"/>
              <a:t>svētki</a:t>
            </a:r>
            <a:r>
              <a:rPr lang="en-US" sz="1600" i="1" dirty="0"/>
              <a:t>, pa </a:t>
            </a:r>
            <a:r>
              <a:rPr lang="en-US" sz="1600" i="1" dirty="0" err="1"/>
              <a:t>kādai</a:t>
            </a:r>
            <a:r>
              <a:rPr lang="en-US" sz="1600" i="1" dirty="0"/>
              <a:t> </a:t>
            </a:r>
            <a:r>
              <a:rPr lang="en-US" sz="1600" i="1" dirty="0" err="1"/>
              <a:t>gleznu</a:t>
            </a:r>
            <a:r>
              <a:rPr lang="en-US" sz="1600" i="1" dirty="0"/>
              <a:t> </a:t>
            </a:r>
            <a:r>
              <a:rPr lang="en-US" sz="1600" i="1" dirty="0" err="1"/>
              <a:t>izstādei</a:t>
            </a:r>
            <a:r>
              <a:rPr lang="en-US" sz="1600" i="1" dirty="0"/>
              <a:t> </a:t>
            </a:r>
            <a:r>
              <a:rPr lang="en-US" sz="1600" i="1" dirty="0" err="1"/>
              <a:t>kultūras</a:t>
            </a:r>
            <a:r>
              <a:rPr lang="en-US" sz="1600" i="1" dirty="0"/>
              <a:t> </a:t>
            </a:r>
            <a:r>
              <a:rPr lang="en-US" sz="1600" i="1" dirty="0" err="1"/>
              <a:t>namā</a:t>
            </a:r>
            <a:r>
              <a:rPr lang="en-US" sz="1600" i="1" dirty="0"/>
              <a:t> un </a:t>
            </a:r>
            <a:r>
              <a:rPr lang="en-US" sz="1600" i="1" dirty="0" err="1"/>
              <a:t>viss</a:t>
            </a:r>
            <a:r>
              <a:rPr lang="en-US" sz="1600" i="1" dirty="0"/>
              <a:t>. </a:t>
            </a:r>
          </a:p>
          <a:p>
            <a:pPr algn="just"/>
            <a:endParaRPr lang="en-US" sz="1600" dirty="0">
              <a:solidFill>
                <a:srgbClr val="E8009F"/>
              </a:solidFill>
            </a:endParaRPr>
          </a:p>
          <a:p>
            <a:pPr algn="just"/>
            <a:r>
              <a:rPr lang="en-US" sz="1600" b="1" dirty="0">
                <a:solidFill>
                  <a:srgbClr val="E8009F"/>
                </a:solidFill>
              </a:rPr>
              <a:t>KULTŪRA TIEK SKATĪTA KĀ PATĒRĒJOŠA NOZARE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i="1" dirty="0"/>
              <a:t>Talantu piesaistes un cilvēkresursu vadības izaicinājumi.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i="1" dirty="0"/>
              <a:t>Tiešās </a:t>
            </a:r>
            <a:r>
              <a:rPr lang="lv-LV" sz="1600" i="1" dirty="0" err="1"/>
              <a:t>atdeves</a:t>
            </a:r>
            <a:r>
              <a:rPr lang="lv-LV" sz="1600" i="1" dirty="0"/>
              <a:t> </a:t>
            </a:r>
            <a:r>
              <a:rPr lang="lv-LV" sz="1600" i="1" dirty="0" err="1"/>
              <a:t>mērīšnana</a:t>
            </a:r>
            <a:r>
              <a:rPr lang="lv-LV" sz="1600" i="1" dirty="0"/>
              <a:t> (kultūra biežāk ir izmērāma, ieskaitot netiešos ieņēmumus un ieguvumus).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7242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0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13436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KULTŪRA DARA DARBU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C0160-3D13-9649-808F-7D3A8626E5B6}"/>
              </a:ext>
            </a:extLst>
          </p:cNvPr>
          <p:cNvSpPr/>
          <p:nvPr/>
        </p:nvSpPr>
        <p:spPr>
          <a:xfrm>
            <a:off x="3048000" y="334449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 err="1"/>
              <a:t>Kultūra</a:t>
            </a:r>
            <a:r>
              <a:rPr lang="en-GB" dirty="0"/>
              <a:t> </a:t>
            </a:r>
            <a:r>
              <a:rPr lang="en-GB" dirty="0" err="1"/>
              <a:t>dara</a:t>
            </a:r>
            <a:r>
              <a:rPr lang="en-GB" dirty="0"/>
              <a:t> </a:t>
            </a:r>
            <a:r>
              <a:rPr lang="en-GB" dirty="0" err="1"/>
              <a:t>darbu</a:t>
            </a:r>
            <a:r>
              <a:rPr lang="en-GB" dirty="0"/>
              <a:t>, kas nav pa </a:t>
            </a:r>
            <a:r>
              <a:rPr lang="en-GB" dirty="0" err="1"/>
              <a:t>spēkam</a:t>
            </a:r>
            <a:r>
              <a:rPr lang="en-GB" dirty="0"/>
              <a:t> </a:t>
            </a:r>
            <a:r>
              <a:rPr lang="en-GB" dirty="0" err="1"/>
              <a:t>citām</a:t>
            </a:r>
            <a:r>
              <a:rPr lang="en-GB" dirty="0"/>
              <a:t> </a:t>
            </a:r>
            <a:r>
              <a:rPr lang="en-GB" dirty="0" err="1"/>
              <a:t>nozarēm</a:t>
            </a:r>
            <a:r>
              <a:rPr lang="en-GB" dirty="0"/>
              <a:t>, </a:t>
            </a:r>
            <a:r>
              <a:rPr lang="en-GB" dirty="0" err="1"/>
              <a:t>tāpēc</a:t>
            </a:r>
            <a:r>
              <a:rPr lang="en-GB" dirty="0"/>
              <a:t> </a:t>
            </a:r>
            <a:r>
              <a:rPr lang="en-GB" dirty="0" err="1"/>
              <a:t>mēs</a:t>
            </a:r>
            <a:r>
              <a:rPr lang="en-GB" dirty="0"/>
              <a:t> </a:t>
            </a:r>
            <a:r>
              <a:rPr lang="en-GB" dirty="0" err="1"/>
              <a:t>nedrīkstam</a:t>
            </a:r>
            <a:r>
              <a:rPr lang="en-GB" dirty="0"/>
              <a:t> </a:t>
            </a:r>
            <a:r>
              <a:rPr lang="en-GB" dirty="0" err="1"/>
              <a:t>domāt</a:t>
            </a:r>
            <a:r>
              <a:rPr lang="en-GB" dirty="0"/>
              <a:t> par </a:t>
            </a:r>
            <a:r>
              <a:rPr lang="en-GB" dirty="0" err="1"/>
              <a:t>kultūru</a:t>
            </a:r>
            <a:r>
              <a:rPr lang="en-GB" dirty="0"/>
              <a:t> </a:t>
            </a:r>
            <a:r>
              <a:rPr lang="en-GB" dirty="0" err="1"/>
              <a:t>tikai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par </a:t>
            </a:r>
            <a:r>
              <a:rPr lang="en-GB" dirty="0" err="1"/>
              <a:t>patērējošu</a:t>
            </a:r>
            <a:r>
              <a:rPr lang="en-GB" dirty="0"/>
              <a:t>, </a:t>
            </a:r>
            <a:r>
              <a:rPr lang="en-GB" dirty="0" err="1"/>
              <a:t>tradīcijas</a:t>
            </a:r>
            <a:r>
              <a:rPr lang="en-GB" dirty="0"/>
              <a:t> un </a:t>
            </a:r>
            <a:r>
              <a:rPr lang="en-GB" dirty="0" err="1"/>
              <a:t>nacionālās</a:t>
            </a:r>
            <a:r>
              <a:rPr lang="en-GB" dirty="0"/>
              <a:t> </a:t>
            </a:r>
            <a:r>
              <a:rPr lang="en-GB" dirty="0" err="1"/>
              <a:t>kultūrtelpas</a:t>
            </a:r>
            <a:r>
              <a:rPr lang="en-GB" dirty="0"/>
              <a:t> </a:t>
            </a:r>
            <a:r>
              <a:rPr lang="en-GB" dirty="0" err="1"/>
              <a:t>uzturošu</a:t>
            </a:r>
            <a:r>
              <a:rPr lang="en-GB" dirty="0"/>
              <a:t> </a:t>
            </a:r>
            <a:r>
              <a:rPr lang="en-GB" dirty="0" err="1"/>
              <a:t>fenomenu</a:t>
            </a:r>
            <a:r>
              <a:rPr lang="en-GB" dirty="0"/>
              <a:t>, kas </a:t>
            </a:r>
            <a:r>
              <a:rPr lang="en-GB" dirty="0" err="1"/>
              <a:t>aprobežojas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nacionālajiem</a:t>
            </a:r>
            <a:r>
              <a:rPr lang="en-GB" dirty="0"/>
              <a:t>, </a:t>
            </a:r>
            <a:r>
              <a:rPr lang="en-GB" dirty="0" err="1"/>
              <a:t>tradicionālajiem</a:t>
            </a:r>
            <a:r>
              <a:rPr lang="en-GB" dirty="0"/>
              <a:t> un </a:t>
            </a:r>
            <a:r>
              <a:rPr lang="en-GB" dirty="0" err="1"/>
              <a:t>brīvā</a:t>
            </a:r>
            <a:r>
              <a:rPr lang="en-GB" dirty="0"/>
              <a:t> </a:t>
            </a:r>
            <a:r>
              <a:rPr lang="en-GB" dirty="0" err="1"/>
              <a:t>laika</a:t>
            </a:r>
            <a:r>
              <a:rPr lang="en-GB" dirty="0"/>
              <a:t> </a:t>
            </a:r>
            <a:r>
              <a:rPr lang="en-GB" dirty="0" err="1"/>
              <a:t>izklaides</a:t>
            </a:r>
            <a:r>
              <a:rPr lang="en-GB" dirty="0"/>
              <a:t> </a:t>
            </a:r>
            <a:r>
              <a:rPr lang="en-GB" dirty="0" err="1"/>
              <a:t>pasākumiem</a:t>
            </a:r>
            <a:r>
              <a:rPr lang="en-GB" dirty="0"/>
              <a:t>. </a:t>
            </a:r>
          </a:p>
          <a:p>
            <a:pPr algn="ctr"/>
            <a:endParaRPr lang="en-GB" dirty="0"/>
          </a:p>
          <a:p>
            <a:pPr algn="ctr"/>
            <a:r>
              <a:rPr lang="lv-LV" dirty="0"/>
              <a:t>Kultūras pārziņā ir instrumenti, kas kompleksā pasaulē un sabiedrībā risina kompleksas problēmas, ko var </a:t>
            </a:r>
            <a:r>
              <a:rPr lang="lv-LV" dirty="0" err="1"/>
              <a:t>izdsrīt</a:t>
            </a:r>
            <a:r>
              <a:rPr lang="lv-LV" dirty="0"/>
              <a:t> tikai un vienīgi nodrošinot holistisku pieeju jebkuram plānošanas un vadības procesam. </a:t>
            </a:r>
            <a:endParaRPr lang="en-US" dirty="0">
              <a:solidFill>
                <a:srgbClr val="E8009F"/>
              </a:solidFill>
            </a:endParaRPr>
          </a:p>
          <a:p>
            <a:pPr algn="ctr"/>
            <a:endParaRPr lang="en-US" dirty="0">
              <a:solidFill>
                <a:srgbClr val="E80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702710" y="1442251"/>
            <a:ext cx="6489289" cy="1004205"/>
          </a:xfrm>
          <a:custGeom>
            <a:avLst/>
            <a:gdLst/>
            <a:ahLst/>
            <a:cxnLst/>
            <a:rect l="l" t="t" r="r" b="b"/>
            <a:pathLst>
              <a:path w="5000625" h="3356609">
                <a:moveTo>
                  <a:pt x="0" y="3356540"/>
                </a:moveTo>
                <a:lnTo>
                  <a:pt x="0" y="0"/>
                </a:lnTo>
                <a:lnTo>
                  <a:pt x="5000376" y="0"/>
                </a:lnTo>
                <a:lnTo>
                  <a:pt x="5000376" y="3356540"/>
                </a:lnTo>
                <a:lnTo>
                  <a:pt x="0" y="3356540"/>
                </a:lnTo>
                <a:close/>
              </a:path>
            </a:pathLst>
          </a:custGeom>
          <a:solidFill>
            <a:srgbClr val="598BC6"/>
          </a:solidFill>
        </p:spPr>
        <p:txBody>
          <a:bodyPr wrap="square" lIns="0" tIns="0" rIns="0" bIns="0" rtlCol="0"/>
          <a:lstStyle/>
          <a:p>
            <a:pPr algn="ctr"/>
            <a:endParaRPr lang="lv-LV" sz="2400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RADOŠĀS UN KULTŪRAS INDUSTRIJAS IR INOVĒTSPĒJĪGAS </a:t>
            </a:r>
          </a:p>
        </p:txBody>
      </p:sp>
      <p:sp>
        <p:nvSpPr>
          <p:cNvPr id="5" name="object 5"/>
          <p:cNvSpPr/>
          <p:nvPr/>
        </p:nvSpPr>
        <p:spPr>
          <a:xfrm>
            <a:off x="235462" y="1442251"/>
            <a:ext cx="5357817" cy="990403"/>
          </a:xfrm>
          <a:custGeom>
            <a:avLst/>
            <a:gdLst/>
            <a:ahLst/>
            <a:cxnLst/>
            <a:rect l="l" t="t" r="r" b="b"/>
            <a:pathLst>
              <a:path w="3449320" h="1975484">
                <a:moveTo>
                  <a:pt x="0" y="0"/>
                </a:moveTo>
                <a:lnTo>
                  <a:pt x="3449132" y="0"/>
                </a:lnTo>
                <a:lnTo>
                  <a:pt x="3449132" y="1974904"/>
                </a:lnTo>
                <a:lnTo>
                  <a:pt x="0" y="1974904"/>
                </a:lnTo>
                <a:lnTo>
                  <a:pt x="0" y="0"/>
                </a:lnTo>
                <a:close/>
              </a:path>
            </a:pathLst>
          </a:custGeom>
          <a:solidFill>
            <a:srgbClr val="D6B5AC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RADOŠUMS NERODAS NO NEKĀ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6182" y="601767"/>
            <a:ext cx="46996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E8009F"/>
                </a:solidFill>
              </a:rPr>
              <a:t>KULTŪRAS PROGRAMMA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1103" y="260648"/>
            <a:ext cx="5385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DIBINĀTS 29.04.2016.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DARBINIEKU SKAITS – 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LĪGUMDARBINIEKU SKAITS 2020. GADĀ – AP 130 </a:t>
            </a:r>
          </a:p>
          <a:p>
            <a:pPr algn="ctr"/>
            <a:endParaRPr lang="en-US" sz="2800" dirty="0"/>
          </a:p>
        </p:txBody>
      </p:sp>
      <p:sp>
        <p:nvSpPr>
          <p:cNvPr id="9" name="object 3"/>
          <p:cNvSpPr/>
          <p:nvPr/>
        </p:nvSpPr>
        <p:spPr>
          <a:xfrm>
            <a:off x="147959" y="5410553"/>
            <a:ext cx="5445320" cy="990406"/>
          </a:xfrm>
          <a:custGeom>
            <a:avLst/>
            <a:gdLst/>
            <a:ahLst/>
            <a:cxnLst/>
            <a:rect l="l" t="t" r="r" b="b"/>
            <a:pathLst>
              <a:path w="5571490" h="3978275">
                <a:moveTo>
                  <a:pt x="0" y="0"/>
                </a:moveTo>
                <a:lnTo>
                  <a:pt x="5571479" y="0"/>
                </a:lnTo>
                <a:lnTo>
                  <a:pt x="5571479" y="3977878"/>
                </a:lnTo>
                <a:lnTo>
                  <a:pt x="0" y="3977878"/>
                </a:lnTo>
                <a:lnTo>
                  <a:pt x="0" y="0"/>
                </a:lnTo>
                <a:close/>
              </a:path>
            </a:pathLst>
          </a:custGeom>
          <a:solidFill>
            <a:srgbClr val="AFC194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INOVĀCIJAS DZIMST EKSPERIMENTOS</a:t>
            </a:r>
          </a:p>
          <a:p>
            <a:pPr algn="ctr"/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DCB26A7-BAE9-8A47-8CC5-33BDE978DE95}"/>
              </a:ext>
            </a:extLst>
          </p:cNvPr>
          <p:cNvSpPr/>
          <p:nvPr/>
        </p:nvSpPr>
        <p:spPr>
          <a:xfrm>
            <a:off x="6410694" y="2795296"/>
            <a:ext cx="5073319" cy="990404"/>
          </a:xfrm>
          <a:custGeom>
            <a:avLst/>
            <a:gdLst/>
            <a:ahLst/>
            <a:cxnLst/>
            <a:rect l="l" t="t" r="r" b="b"/>
            <a:pathLst>
              <a:path w="3648710" h="1901189">
                <a:moveTo>
                  <a:pt x="0" y="0"/>
                </a:moveTo>
                <a:lnTo>
                  <a:pt x="3648356" y="0"/>
                </a:lnTo>
                <a:lnTo>
                  <a:pt x="3648356" y="1900760"/>
                </a:lnTo>
                <a:lnTo>
                  <a:pt x="0" y="1900760"/>
                </a:lnTo>
                <a:lnTo>
                  <a:pt x="0" y="0"/>
                </a:lnTo>
                <a:close/>
              </a:path>
            </a:pathLst>
          </a:custGeom>
          <a:solidFill>
            <a:srgbClr val="0BB5B2"/>
          </a:solidFill>
        </p:spPr>
        <p:txBody>
          <a:bodyPr wrap="square" lIns="0" tIns="0" rIns="0" bIns="0" rtlCol="0"/>
          <a:lstStyle/>
          <a:p>
            <a:pPr algn="ctr"/>
            <a:endParaRPr lang="lv-LV" sz="2400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ILGTSPĒJA IR DOMĀŠANAS VEIDS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B795D502-8354-314D-9A4A-BA3B4DF231C0}"/>
              </a:ext>
            </a:extLst>
          </p:cNvPr>
          <p:cNvSpPr/>
          <p:nvPr/>
        </p:nvSpPr>
        <p:spPr>
          <a:xfrm>
            <a:off x="6095999" y="3948020"/>
            <a:ext cx="6115792" cy="125846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pPr algn="ctr"/>
            <a:endParaRPr lang="lv-LV" sz="2400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PĀRMAIŅAS REALIZĒ GAN INDIVĪDS, GAN KOPIENA UN SABIEDRĪBA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C83FF4C4-0CF4-754C-A4D4-D90969573EB2}"/>
              </a:ext>
            </a:extLst>
          </p:cNvPr>
          <p:cNvSpPr/>
          <p:nvPr/>
        </p:nvSpPr>
        <p:spPr>
          <a:xfrm>
            <a:off x="564552" y="2790523"/>
            <a:ext cx="4699635" cy="990404"/>
          </a:xfrm>
          <a:custGeom>
            <a:avLst/>
            <a:gdLst/>
            <a:ahLst/>
            <a:cxnLst/>
            <a:rect l="l" t="t" r="r" b="b"/>
            <a:pathLst>
              <a:path w="3648710" h="1901189">
                <a:moveTo>
                  <a:pt x="0" y="0"/>
                </a:moveTo>
                <a:lnTo>
                  <a:pt x="3648356" y="0"/>
                </a:lnTo>
                <a:lnTo>
                  <a:pt x="3648356" y="1900760"/>
                </a:lnTo>
                <a:lnTo>
                  <a:pt x="0" y="1900760"/>
                </a:lnTo>
                <a:lnTo>
                  <a:pt x="0" y="0"/>
                </a:lnTo>
                <a:close/>
              </a:path>
            </a:pathLst>
          </a:custGeom>
          <a:solidFill>
            <a:srgbClr val="0BB5B2"/>
          </a:solidFill>
        </p:spPr>
        <p:txBody>
          <a:bodyPr wrap="square" lIns="0" tIns="0" rIns="0" bIns="0" rtlCol="0"/>
          <a:lstStyle/>
          <a:p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ILGTSPĒJA IR PARADUMU KOPUMS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F0E03AB0-7DCB-9943-A64F-DB98E9E06DA9}"/>
              </a:ext>
            </a:extLst>
          </p:cNvPr>
          <p:cNvSpPr/>
          <p:nvPr/>
        </p:nvSpPr>
        <p:spPr>
          <a:xfrm>
            <a:off x="6095999" y="5410553"/>
            <a:ext cx="5073319" cy="990405"/>
          </a:xfrm>
          <a:custGeom>
            <a:avLst/>
            <a:gdLst/>
            <a:ahLst/>
            <a:cxnLst/>
            <a:rect l="l" t="t" r="r" b="b"/>
            <a:pathLst>
              <a:path w="5000625" h="3356609">
                <a:moveTo>
                  <a:pt x="0" y="3356540"/>
                </a:moveTo>
                <a:lnTo>
                  <a:pt x="0" y="0"/>
                </a:lnTo>
                <a:lnTo>
                  <a:pt x="5000376" y="0"/>
                </a:lnTo>
                <a:lnTo>
                  <a:pt x="5000376" y="3356540"/>
                </a:lnTo>
                <a:lnTo>
                  <a:pt x="0" y="3356540"/>
                </a:lnTo>
                <a:close/>
              </a:path>
            </a:pathLst>
          </a:custGeom>
          <a:solidFill>
            <a:srgbClr val="598BC6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DAŽĀDĪBĀ IR SPĒKS 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8961F3A3-2F8E-B849-9EDD-C2EECCFDC62D}"/>
              </a:ext>
            </a:extLst>
          </p:cNvPr>
          <p:cNvSpPr/>
          <p:nvPr/>
        </p:nvSpPr>
        <p:spPr>
          <a:xfrm>
            <a:off x="235463" y="4149716"/>
            <a:ext cx="5467248" cy="892048"/>
          </a:xfrm>
          <a:custGeom>
            <a:avLst/>
            <a:gdLst/>
            <a:ahLst/>
            <a:cxnLst/>
            <a:rect l="l" t="t" r="r" b="b"/>
            <a:pathLst>
              <a:path w="4982845" h="1520825">
                <a:moveTo>
                  <a:pt x="0" y="0"/>
                </a:moveTo>
                <a:lnTo>
                  <a:pt x="4982357" y="0"/>
                </a:lnTo>
                <a:lnTo>
                  <a:pt x="4982357" y="1520347"/>
                </a:lnTo>
                <a:lnTo>
                  <a:pt x="0" y="1520347"/>
                </a:lnTo>
                <a:lnTo>
                  <a:pt x="0" y="0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pPr algn="ctr"/>
            <a:endParaRPr lang="lv-LV" dirty="0"/>
          </a:p>
          <a:p>
            <a:pPr algn="ctr"/>
            <a:r>
              <a:rPr lang="lv-LV" dirty="0">
                <a:solidFill>
                  <a:schemeClr val="bg1"/>
                </a:solidFill>
              </a:rPr>
              <a:t>LOKALIZĀCIJA, PERSONALIZĀCIJA, INDIVIDUALIZĀCIJA </a:t>
            </a:r>
          </a:p>
        </p:txBody>
      </p:sp>
    </p:spTree>
    <p:extLst>
      <p:ext uri="{BB962C8B-B14F-4D97-AF65-F5344CB8AC3E}">
        <p14:creationId xmlns:p14="http://schemas.microsoft.com/office/powerpoint/2010/main" val="180996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0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13436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NEPIECIEŠAMĪBA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C0160-3D13-9649-808F-7D3A8626E5B6}"/>
              </a:ext>
            </a:extLst>
          </p:cNvPr>
          <p:cNvSpPr/>
          <p:nvPr/>
        </p:nvSpPr>
        <p:spPr>
          <a:xfrm>
            <a:off x="3048000" y="381158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1600" dirty="0"/>
          </a:p>
          <a:p>
            <a:pPr algn="ctr"/>
            <a:endParaRPr lang="en-US" dirty="0">
              <a:solidFill>
                <a:srgbClr val="E8009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4338F-80E0-4046-8F3B-754FD6BA552D}"/>
              </a:ext>
            </a:extLst>
          </p:cNvPr>
          <p:cNvSpPr/>
          <p:nvPr/>
        </p:nvSpPr>
        <p:spPr>
          <a:xfrm>
            <a:off x="3048000" y="39325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dirty="0">
                <a:solidFill>
                  <a:srgbClr val="222222"/>
                </a:solidFill>
              </a:rPr>
              <a:t>Atgriezt kultūras jēdzienu lēmumu pieņēmēju, stratēģiju veidotāju un dažādu nozaru attīstības vadītāju dienas kārtībā, kā arī nodrošināt kultūras ekspertu iesaisti nozaru plānošanas un vadības procesos.</a:t>
            </a:r>
          </a:p>
          <a:p>
            <a:pPr algn="ctr"/>
            <a:endParaRPr lang="lv-LV" dirty="0">
              <a:solidFill>
                <a:srgbClr val="222222"/>
              </a:solidFill>
            </a:endParaRPr>
          </a:p>
          <a:p>
            <a:pPr algn="ctr"/>
            <a:r>
              <a:rPr lang="en-US" b="1" dirty="0">
                <a:solidFill>
                  <a:srgbClr val="E8009F"/>
                </a:solidFill>
              </a:rPr>
              <a:t>SIMBIOZES PAVEIDS – MUTUĀLISMS </a:t>
            </a:r>
            <a:endParaRPr lang="en-US" dirty="0">
              <a:solidFill>
                <a:srgbClr val="E80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9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42122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13436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IESPĒJA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4338F-80E0-4046-8F3B-754FD6BA552D}"/>
              </a:ext>
            </a:extLst>
          </p:cNvPr>
          <p:cNvSpPr/>
          <p:nvPr/>
        </p:nvSpPr>
        <p:spPr>
          <a:xfrm>
            <a:off x="0" y="2800291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1600" dirty="0">
              <a:solidFill>
                <a:srgbClr val="222222"/>
              </a:solidFill>
            </a:endParaRPr>
          </a:p>
          <a:p>
            <a:pPr algn="ctr"/>
            <a:r>
              <a:rPr lang="en-US" sz="3000" b="1" dirty="0">
                <a:solidFill>
                  <a:srgbClr val="E8009F"/>
                </a:solidFill>
              </a:rPr>
              <a:t>THE FUTURE WE WANT INCLUDES CULTURE  </a:t>
            </a:r>
            <a:endParaRPr lang="en-US" sz="3000" dirty="0">
              <a:solidFill>
                <a:srgbClr val="E80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0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13436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IESPĒJAS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4338F-80E0-4046-8F3B-754FD6BA552D}"/>
              </a:ext>
            </a:extLst>
          </p:cNvPr>
          <p:cNvSpPr/>
          <p:nvPr/>
        </p:nvSpPr>
        <p:spPr>
          <a:xfrm>
            <a:off x="3048000" y="446788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lv-LV" sz="1600" dirty="0">
              <a:solidFill>
                <a:srgbClr val="222222"/>
              </a:solidFill>
            </a:endParaRPr>
          </a:p>
          <a:p>
            <a:pPr algn="ctr"/>
            <a:r>
              <a:rPr lang="lv-LV" sz="1600" b="1" dirty="0">
                <a:solidFill>
                  <a:srgbClr val="222222"/>
                </a:solidFill>
              </a:rPr>
              <a:t>PIEMĒRAM </a:t>
            </a:r>
            <a:endParaRPr lang="en-US" b="1" dirty="0">
              <a:solidFill>
                <a:srgbClr val="E8009F"/>
              </a:solidFill>
            </a:endParaRPr>
          </a:p>
          <a:p>
            <a:pPr algn="ctr"/>
            <a:endParaRPr lang="en-US" b="1" dirty="0">
              <a:solidFill>
                <a:srgbClr val="E8009F"/>
              </a:solidFill>
            </a:endParaRPr>
          </a:p>
          <a:p>
            <a:pPr algn="ctr"/>
            <a:r>
              <a:rPr lang="en-US" b="1" dirty="0">
                <a:solidFill>
                  <a:srgbClr val="E8009F"/>
                </a:solidFill>
              </a:rPr>
              <a:t>VALMIERA - EIROPAS KULTŪRAS GALVASPILSĒTA 2027</a:t>
            </a:r>
          </a:p>
          <a:p>
            <a:pPr algn="ctr"/>
            <a:endParaRPr lang="en-US" dirty="0">
              <a:solidFill>
                <a:srgbClr val="E800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8311" y="2843730"/>
            <a:ext cx="2812734" cy="4023474"/>
          </a:xfrm>
          <a:custGeom>
            <a:avLst/>
            <a:gdLst/>
            <a:ahLst/>
            <a:cxnLst/>
            <a:rect l="l" t="t" r="r" b="b"/>
            <a:pathLst>
              <a:path w="3648710" h="1901189">
                <a:moveTo>
                  <a:pt x="0" y="0"/>
                </a:moveTo>
                <a:lnTo>
                  <a:pt x="3648356" y="0"/>
                </a:lnTo>
                <a:lnTo>
                  <a:pt x="3648356" y="1900760"/>
                </a:lnTo>
                <a:lnTo>
                  <a:pt x="0" y="1900760"/>
                </a:lnTo>
                <a:lnTo>
                  <a:pt x="0" y="0"/>
                </a:lnTo>
                <a:close/>
              </a:path>
            </a:pathLst>
          </a:custGeom>
          <a:solidFill>
            <a:srgbClr val="0BB5B2"/>
          </a:solidFill>
        </p:spPr>
        <p:txBody>
          <a:bodyPr wrap="square" lIns="0" tIns="0" rIns="0" bIns="0" rtlCol="0"/>
          <a:lstStyle/>
          <a:p>
            <a:pPr algn="ctr"/>
            <a:endParaRPr lang="lv-LV" dirty="0"/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KULTŪRA PRETSTATĀ DABAI </a:t>
            </a: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(cilvēka tiešā mijiedarbe ar dabu, piemēram, agrārā kultūra, monokultūra u.c.) 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843731"/>
            <a:ext cx="2812733" cy="4014270"/>
          </a:xfrm>
          <a:custGeom>
            <a:avLst/>
            <a:gdLst/>
            <a:ahLst/>
            <a:cxnLst/>
            <a:rect l="l" t="t" r="r" b="b"/>
            <a:pathLst>
              <a:path w="5000625" h="3356609">
                <a:moveTo>
                  <a:pt x="0" y="3356540"/>
                </a:moveTo>
                <a:lnTo>
                  <a:pt x="0" y="0"/>
                </a:lnTo>
                <a:lnTo>
                  <a:pt x="5000376" y="0"/>
                </a:lnTo>
                <a:lnTo>
                  <a:pt x="5000376" y="3356540"/>
                </a:lnTo>
                <a:lnTo>
                  <a:pt x="0" y="3356540"/>
                </a:lnTo>
                <a:close/>
              </a:path>
            </a:pathLst>
          </a:custGeom>
          <a:solidFill>
            <a:srgbClr val="598BC6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KULTŪRA KĀ MĀKSLA</a:t>
            </a: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(vizuālā māksla, teātris, opera, kino, ģēnijs, estētika u.c.)</a:t>
            </a:r>
          </a:p>
        </p:txBody>
      </p:sp>
      <p:sp>
        <p:nvSpPr>
          <p:cNvPr id="4" name="object 4"/>
          <p:cNvSpPr/>
          <p:nvPr/>
        </p:nvSpPr>
        <p:spPr>
          <a:xfrm>
            <a:off x="3810" y="-63160"/>
            <a:ext cx="12192000" cy="1957431"/>
          </a:xfrm>
          <a:custGeom>
            <a:avLst/>
            <a:gdLst/>
            <a:ahLst/>
            <a:cxnLst/>
            <a:rect l="l" t="t" r="r" b="b"/>
            <a:pathLst>
              <a:path w="4982845" h="1520825">
                <a:moveTo>
                  <a:pt x="0" y="0"/>
                </a:moveTo>
                <a:lnTo>
                  <a:pt x="4982357" y="0"/>
                </a:lnTo>
                <a:lnTo>
                  <a:pt x="4982357" y="1520347"/>
                </a:lnTo>
                <a:lnTo>
                  <a:pt x="0" y="1520347"/>
                </a:lnTo>
                <a:lnTo>
                  <a:pt x="0" y="0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pPr algn="ctr"/>
            <a:endParaRPr lang="lv-LV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endParaRPr lang="lv-LV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2733" y="2843730"/>
            <a:ext cx="2812733" cy="4014270"/>
          </a:xfrm>
          <a:custGeom>
            <a:avLst/>
            <a:gdLst/>
            <a:ahLst/>
            <a:cxnLst/>
            <a:rect l="l" t="t" r="r" b="b"/>
            <a:pathLst>
              <a:path w="3449320" h="1975484">
                <a:moveTo>
                  <a:pt x="0" y="0"/>
                </a:moveTo>
                <a:lnTo>
                  <a:pt x="3449132" y="0"/>
                </a:lnTo>
                <a:lnTo>
                  <a:pt x="3449132" y="1974904"/>
                </a:lnTo>
                <a:lnTo>
                  <a:pt x="0" y="1974904"/>
                </a:lnTo>
                <a:lnTo>
                  <a:pt x="0" y="0"/>
                </a:lnTo>
                <a:close/>
              </a:path>
            </a:pathLst>
          </a:custGeom>
          <a:solidFill>
            <a:srgbClr val="D6B5AC"/>
          </a:solidFill>
        </p:spPr>
        <p:txBody>
          <a:bodyPr wrap="square" lIns="0" tIns="0" rIns="0" bIns="0" rtlCol="0"/>
          <a:lstStyle/>
          <a:p>
            <a:pPr algn="ctr"/>
            <a:endParaRPr lang="lv-LV" b="1" dirty="0"/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KULTŪRA KĀ DZĪVES MĀKSLA </a:t>
            </a: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(kulturālība, </a:t>
            </a:r>
            <a:r>
              <a:rPr lang="lv-LV" dirty="0" err="1">
                <a:solidFill>
                  <a:schemeClr val="bg1"/>
                </a:solidFill>
              </a:rPr>
              <a:t>audzinātība</a:t>
            </a:r>
            <a:r>
              <a:rPr lang="lv-LV" dirty="0">
                <a:solidFill>
                  <a:schemeClr val="bg1"/>
                </a:solidFill>
              </a:rPr>
              <a:t>, manieres, gaume u.c.)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46182" y="391995"/>
            <a:ext cx="46996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chemeClr val="bg1"/>
                </a:solidFill>
              </a:rPr>
              <a:t>KULTŪRAS JĒDZIENA DIMENSIJAS IKDIENAS VALODĀ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9" name="object 3"/>
          <p:cNvSpPr/>
          <p:nvPr/>
        </p:nvSpPr>
        <p:spPr>
          <a:xfrm>
            <a:off x="6565577" y="2843730"/>
            <a:ext cx="2812734" cy="4023474"/>
          </a:xfrm>
          <a:custGeom>
            <a:avLst/>
            <a:gdLst/>
            <a:ahLst/>
            <a:cxnLst/>
            <a:rect l="l" t="t" r="r" b="b"/>
            <a:pathLst>
              <a:path w="5571490" h="3978275">
                <a:moveTo>
                  <a:pt x="0" y="0"/>
                </a:moveTo>
                <a:lnTo>
                  <a:pt x="5571479" y="0"/>
                </a:lnTo>
                <a:lnTo>
                  <a:pt x="5571479" y="3977878"/>
                </a:lnTo>
                <a:lnTo>
                  <a:pt x="0" y="3977878"/>
                </a:lnTo>
                <a:lnTo>
                  <a:pt x="0" y="0"/>
                </a:lnTo>
                <a:close/>
              </a:path>
            </a:pathLst>
          </a:custGeom>
          <a:solidFill>
            <a:srgbClr val="AFC194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b="1" dirty="0">
                <a:solidFill>
                  <a:schemeClr val="bg1"/>
                </a:solidFill>
              </a:rPr>
              <a:t>KULTŪRA KĀ KULTŪRAS </a:t>
            </a: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dirty="0">
                <a:solidFill>
                  <a:schemeClr val="bg1"/>
                </a:solidFill>
              </a:rPr>
              <a:t>(kultūras daudzskaitlī, piemēram, pasaules kultūras, tikumi, subkultūras, jauniešu kultūras u.c.)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B49C8-3505-F044-83DB-D67CDE3AF8C2}"/>
              </a:ext>
            </a:extLst>
          </p:cNvPr>
          <p:cNvSpPr txBox="1"/>
          <p:nvPr/>
        </p:nvSpPr>
        <p:spPr>
          <a:xfrm>
            <a:off x="0" y="2257320"/>
            <a:ext cx="562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Normām pakļautā / Izslēdzošā pieeja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A7CB29-4E21-3045-9860-E75B511E61F7}"/>
              </a:ext>
            </a:extLst>
          </p:cNvPr>
          <p:cNvSpPr txBox="1"/>
          <p:nvPr/>
        </p:nvSpPr>
        <p:spPr>
          <a:xfrm>
            <a:off x="6565577" y="2257320"/>
            <a:ext cx="562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Normām nepakļautā / Iekļaujošā pieeja </a:t>
            </a:r>
          </a:p>
        </p:txBody>
      </p:sp>
    </p:spTree>
    <p:extLst>
      <p:ext uri="{BB962C8B-B14F-4D97-AF65-F5344CB8AC3E}">
        <p14:creationId xmlns:p14="http://schemas.microsoft.com/office/powerpoint/2010/main" val="115282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08126" y="1905794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08126" y="264417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VAI VISPĀR UN KĀDA KONKRĒTI IR LOMA KULTŪRAI INOVĀCIJU UN ILGTPĒJĪGAS ATTĪSTĪBAS KONTEKSTĀ? </a:t>
            </a:r>
          </a:p>
        </p:txBody>
      </p:sp>
    </p:spTree>
    <p:extLst>
      <p:ext uri="{BB962C8B-B14F-4D97-AF65-F5344CB8AC3E}">
        <p14:creationId xmlns:p14="http://schemas.microsoft.com/office/powerpoint/2010/main" val="148861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-6800" y="3248233"/>
            <a:ext cx="12205600" cy="3609767"/>
          </a:xfrm>
          <a:custGeom>
            <a:avLst/>
            <a:gdLst/>
            <a:ahLst/>
            <a:cxnLst/>
            <a:rect l="l" t="t" r="r" b="b"/>
            <a:pathLst>
              <a:path w="5571490" h="3978275">
                <a:moveTo>
                  <a:pt x="0" y="0"/>
                </a:moveTo>
                <a:lnTo>
                  <a:pt x="5571479" y="0"/>
                </a:lnTo>
                <a:lnTo>
                  <a:pt x="5571479" y="3977878"/>
                </a:lnTo>
                <a:lnTo>
                  <a:pt x="0" y="3977878"/>
                </a:lnTo>
                <a:lnTo>
                  <a:pt x="0" y="0"/>
                </a:lnTo>
                <a:close/>
              </a:path>
            </a:pathLst>
          </a:custGeom>
          <a:solidFill>
            <a:srgbClr val="AFC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800" y="-6565"/>
            <a:ext cx="12192000" cy="3254798"/>
          </a:xfrm>
          <a:custGeom>
            <a:avLst/>
            <a:gdLst/>
            <a:ahLst/>
            <a:cxnLst/>
            <a:rect l="l" t="t" r="r" b="b"/>
            <a:pathLst>
              <a:path w="3648710" h="1901189">
                <a:moveTo>
                  <a:pt x="0" y="0"/>
                </a:moveTo>
                <a:lnTo>
                  <a:pt x="3648356" y="0"/>
                </a:lnTo>
                <a:lnTo>
                  <a:pt x="3648356" y="1900760"/>
                </a:lnTo>
                <a:lnTo>
                  <a:pt x="0" y="1900760"/>
                </a:lnTo>
                <a:lnTo>
                  <a:pt x="0" y="0"/>
                </a:lnTo>
                <a:close/>
              </a:path>
            </a:pathLst>
          </a:custGeom>
          <a:solidFill>
            <a:srgbClr val="0BB5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410845" y="669859"/>
            <a:ext cx="1219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lv-LV" sz="2400" b="1" dirty="0">
                <a:solidFill>
                  <a:schemeClr val="bg1"/>
                </a:solidFill>
              </a:rPr>
              <a:t>ILGTSPĒJAS TEORIJAS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362" y="2085042"/>
            <a:ext cx="464820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endParaRPr lang="lv-LV" sz="2000" b="1" dirty="0">
              <a:solidFill>
                <a:schemeClr val="bg1"/>
              </a:solidFill>
            </a:endParaRPr>
          </a:p>
          <a:p>
            <a:pPr marL="12700" algn="ctr">
              <a:spcBef>
                <a:spcPts val="100"/>
              </a:spcBef>
            </a:pPr>
            <a:endParaRPr lang="lv-LV" sz="2000" b="1" dirty="0">
              <a:solidFill>
                <a:schemeClr val="bg1"/>
              </a:solidFill>
            </a:endParaRPr>
          </a:p>
          <a:p>
            <a:pPr marL="12700" algn="ctr">
              <a:spcBef>
                <a:spcPts val="100"/>
              </a:spcBef>
            </a:pPr>
            <a:endParaRPr lang="lv-LV" sz="200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9400" y="3079356"/>
            <a:ext cx="5731510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lv-LV"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      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60431" y="5975035"/>
            <a:ext cx="1216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INOVĀCIJU TEORIJAS 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DB5CE558-6073-A543-9D24-F74761C30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048" y="1767413"/>
            <a:ext cx="4413966" cy="1469581"/>
          </a:xfrm>
          <a:custGeom>
            <a:avLst/>
            <a:gdLst/>
            <a:ahLst/>
            <a:cxnLst/>
            <a:rect l="l" t="t" r="r" b="b"/>
            <a:pathLst>
              <a:path w="4982845" h="1520825">
                <a:moveTo>
                  <a:pt x="0" y="0"/>
                </a:moveTo>
                <a:lnTo>
                  <a:pt x="4982357" y="0"/>
                </a:lnTo>
                <a:lnTo>
                  <a:pt x="4982357" y="1520347"/>
                </a:lnTo>
                <a:lnTo>
                  <a:pt x="0" y="1520347"/>
                </a:lnTo>
                <a:lnTo>
                  <a:pt x="0" y="0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>
            <a:normAutofit/>
          </a:bodyPr>
          <a:lstStyle/>
          <a:p>
            <a:pPr marL="0" indent="0" algn="ctr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lv-LV" sz="2400" dirty="0">
                <a:solidFill>
                  <a:schemeClr val="bg1"/>
                </a:solidFill>
              </a:rPr>
              <a:t>BET KUR KULTŪRA? 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15" name="Picture 14" descr="Diagram, venn diagram&#10;&#10;Description automatically generated">
            <a:extLst>
              <a:ext uri="{FF2B5EF4-FFF2-40B4-BE49-F238E27FC236}">
                <a16:creationId xmlns:a16="http://schemas.microsoft.com/office/drawing/2014/main" id="{3D81A3A1-49F9-5542-9635-F25F5C243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4674" y="1994158"/>
            <a:ext cx="3182482" cy="3038734"/>
          </a:xfrm>
          <a:prstGeom prst="rect">
            <a:avLst/>
          </a:prstGeom>
        </p:spPr>
      </p:pic>
      <p:pic>
        <p:nvPicPr>
          <p:cNvPr id="17" name="Picture 16" descr="A picture containing text, electronics, compact disk&#10;&#10;Description automatically generated">
            <a:extLst>
              <a:ext uri="{FF2B5EF4-FFF2-40B4-BE49-F238E27FC236}">
                <a16:creationId xmlns:a16="http://schemas.microsoft.com/office/drawing/2014/main" id="{B9363408-B955-954C-8044-65C58237E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3215" y="-10433"/>
            <a:ext cx="4225585" cy="1997290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61094198-DACF-8B44-86AF-29FBB2A9D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0433"/>
            <a:ext cx="3559248" cy="3286594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6A343FA6-1DA0-9141-907C-B1BC71760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4726" y="5029200"/>
            <a:ext cx="4777274" cy="1828800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7C38AD8F-411B-9F48-B200-F30B76878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5106" y="3265846"/>
            <a:ext cx="3911925" cy="2191674"/>
          </a:xfrm>
          <a:prstGeom prst="rect">
            <a:avLst/>
          </a:prstGeom>
        </p:spPr>
      </p:pic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A12127AC-A3F8-984B-A9F1-B62D1DCC1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1323" y="3503310"/>
            <a:ext cx="3778077" cy="2241659"/>
          </a:xfrm>
          <a:prstGeom prst="rect">
            <a:avLst/>
          </a:prstGeom>
        </p:spPr>
      </p:pic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4B6D62E3-751A-4245-A6F9-618CAE358C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49" y="4023737"/>
            <a:ext cx="3639960" cy="28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1905794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282883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KULTŪRA IR PILNĪBĀ VAI DAĻĒJI IZSLĒGTA NO ILGTSPĒJAS UN INOVĀCIJU TEORIJĀM</a:t>
            </a:r>
          </a:p>
        </p:txBody>
      </p:sp>
    </p:spTree>
    <p:extLst>
      <p:ext uri="{BB962C8B-B14F-4D97-AF65-F5344CB8AC3E}">
        <p14:creationId xmlns:p14="http://schemas.microsoft.com/office/powerpoint/2010/main" val="245563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0ED8ACA-2180-E443-9A70-B6CDCB6E5138}"/>
              </a:ext>
            </a:extLst>
          </p:cNvPr>
          <p:cNvSpPr/>
          <p:nvPr/>
        </p:nvSpPr>
        <p:spPr>
          <a:xfrm>
            <a:off x="838201" y="2482589"/>
            <a:ext cx="3816096" cy="3694373"/>
          </a:xfrm>
          <a:custGeom>
            <a:avLst/>
            <a:gdLst/>
            <a:ahLst/>
            <a:cxnLst/>
            <a:rect l="l" t="t" r="r" b="b"/>
            <a:pathLst>
              <a:path w="4982845" h="1520825">
                <a:moveTo>
                  <a:pt x="0" y="0"/>
                </a:moveTo>
                <a:lnTo>
                  <a:pt x="4982357" y="0"/>
                </a:lnTo>
                <a:lnTo>
                  <a:pt x="4982357" y="1520347"/>
                </a:lnTo>
                <a:lnTo>
                  <a:pt x="0" y="152034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6D61F15-3D85-C345-AF96-4E14FB02F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9783" r="-1" b="252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1" name="Content Placeholder 10" descr="Company name&#10;&#10;Description automatically generated">
            <a:extLst>
              <a:ext uri="{FF2B5EF4-FFF2-40B4-BE49-F238E27FC236}">
                <a16:creationId xmlns:a16="http://schemas.microsoft.com/office/drawing/2014/main" id="{B75DDF75-8C84-4B40-B6CC-E55731B0E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8001" b="8985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D94A8598-E318-F14D-A86A-B508A94F1B69}"/>
              </a:ext>
            </a:extLst>
          </p:cNvPr>
          <p:cNvSpPr/>
          <p:nvPr/>
        </p:nvSpPr>
        <p:spPr>
          <a:xfrm>
            <a:off x="0" y="2668326"/>
            <a:ext cx="4904316" cy="1423614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endParaRPr lang="lv-LV" dirty="0">
              <a:solidFill>
                <a:schemeClr val="bg1"/>
              </a:solidFill>
            </a:endParaRP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KĀ AR SDG UN ZAĻO KURSU?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13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533400" y="27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ttēlu rezultāti vaicājumam “white square”"/>
          <p:cNvSpPr>
            <a:spLocks noChangeAspect="1" noChangeArrowheads="1"/>
          </p:cNvSpPr>
          <p:nvPr/>
        </p:nvSpPr>
        <p:spPr bwMode="auto">
          <a:xfrm>
            <a:off x="685800" y="179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ttēlu rezultāti vaicājumam “white square”"/>
          <p:cNvSpPr>
            <a:spLocks noChangeAspect="1" noChangeArrowheads="1"/>
          </p:cNvSpPr>
          <p:nvPr/>
        </p:nvSpPr>
        <p:spPr bwMode="auto">
          <a:xfrm flipH="1" flipV="1">
            <a:off x="304800" y="304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bject 2"/>
          <p:cNvSpPr/>
          <p:nvPr/>
        </p:nvSpPr>
        <p:spPr>
          <a:xfrm>
            <a:off x="3810000" y="0"/>
            <a:ext cx="4572000" cy="3046412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10000" y="134368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KĀ IR PATIESĪBĀ?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0874B-46F7-B247-8EE8-1AD99C32E04F}"/>
              </a:ext>
            </a:extLst>
          </p:cNvPr>
          <p:cNvSpPr txBox="1"/>
          <p:nvPr/>
        </p:nvSpPr>
        <p:spPr>
          <a:xfrm>
            <a:off x="251361" y="3631398"/>
            <a:ext cx="11689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8009F"/>
                </a:solidFill>
              </a:rPr>
              <a:t>ILGSTPĒJAS IZAICINĀJUMI IR KULTŪRAS PROBLĒMAS</a:t>
            </a:r>
          </a:p>
          <a:p>
            <a:pPr algn="ctr"/>
            <a:endParaRPr lang="en-US" sz="2400" dirty="0">
              <a:solidFill>
                <a:srgbClr val="E8009F"/>
              </a:solidFill>
            </a:endParaRPr>
          </a:p>
          <a:p>
            <a:pPr algn="ctr"/>
            <a:r>
              <a:rPr lang="en-US" sz="2400" dirty="0">
                <a:solidFill>
                  <a:srgbClr val="E8009F"/>
                </a:solidFill>
              </a:rPr>
              <a:t>KULTŪRA KĀ CETURTAIS ILGTSPĒJAS PĪLĀRS – DZINĒJS UN MEDIATORS</a:t>
            </a:r>
          </a:p>
          <a:p>
            <a:pPr algn="ctr"/>
            <a:endParaRPr lang="en-US" sz="2400" dirty="0">
              <a:solidFill>
                <a:srgbClr val="E8009F"/>
              </a:solidFill>
            </a:endParaRPr>
          </a:p>
          <a:p>
            <a:pPr algn="ctr"/>
            <a:r>
              <a:rPr lang="en-US" sz="2400" dirty="0">
                <a:solidFill>
                  <a:srgbClr val="E8009F"/>
                </a:solidFill>
              </a:rPr>
              <a:t>KULTŪRA KĀ RADOŠUMA UN INOVĀCIJU ATTĪSTĪBAS NEATŅEMAMA KOMPONENTE</a:t>
            </a:r>
          </a:p>
          <a:p>
            <a:pPr algn="ctr"/>
            <a:endParaRPr lang="en-US" sz="2400" dirty="0">
              <a:solidFill>
                <a:srgbClr val="E8009F"/>
              </a:solidFill>
            </a:endParaRPr>
          </a:p>
          <a:p>
            <a:pPr algn="ctr"/>
            <a:r>
              <a:rPr lang="en-US" sz="2400" dirty="0">
                <a:solidFill>
                  <a:srgbClr val="E8009F"/>
                </a:solidFill>
              </a:rPr>
              <a:t>KULTŪRAS JĒDZIENA INTEGRĀCIJA SDG, ZAĻAJĀ KURSĀ UN CITOS PLĀNOŠANAS DOKUMENTOS </a:t>
            </a:r>
          </a:p>
        </p:txBody>
      </p:sp>
    </p:spTree>
    <p:extLst>
      <p:ext uri="{BB962C8B-B14F-4D97-AF65-F5344CB8AC3E}">
        <p14:creationId xmlns:p14="http://schemas.microsoft.com/office/powerpoint/2010/main" val="393163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24A6351-2E5F-0040-B8ED-603436A7E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2530C9-9FDF-BE48-9C4E-4DE8BC69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0ED8ACA-2180-E443-9A70-B6CDCB6E5138}"/>
              </a:ext>
            </a:extLst>
          </p:cNvPr>
          <p:cNvSpPr/>
          <p:nvPr/>
        </p:nvSpPr>
        <p:spPr>
          <a:xfrm>
            <a:off x="838201" y="2482589"/>
            <a:ext cx="3816096" cy="3694373"/>
          </a:xfrm>
          <a:custGeom>
            <a:avLst/>
            <a:gdLst/>
            <a:ahLst/>
            <a:cxnLst/>
            <a:rect l="l" t="t" r="r" b="b"/>
            <a:pathLst>
              <a:path w="4982845" h="1520825">
                <a:moveTo>
                  <a:pt x="0" y="0"/>
                </a:moveTo>
                <a:lnTo>
                  <a:pt x="4982357" y="0"/>
                </a:lnTo>
                <a:lnTo>
                  <a:pt x="4982357" y="1520347"/>
                </a:lnTo>
                <a:lnTo>
                  <a:pt x="0" y="152034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60E9EE2-569D-CD42-8573-BFEDEAB2234F}"/>
              </a:ext>
            </a:extLst>
          </p:cNvPr>
          <p:cNvSpPr/>
          <p:nvPr/>
        </p:nvSpPr>
        <p:spPr>
          <a:xfrm>
            <a:off x="7243948" y="2778825"/>
            <a:ext cx="4948052" cy="1104406"/>
          </a:xfrm>
          <a:custGeom>
            <a:avLst/>
            <a:gdLst/>
            <a:ahLst/>
            <a:cxnLst/>
            <a:rect l="l" t="t" r="r" b="b"/>
            <a:pathLst>
              <a:path w="6776084" h="1520825">
                <a:moveTo>
                  <a:pt x="0" y="1520347"/>
                </a:moveTo>
                <a:lnTo>
                  <a:pt x="0" y="0"/>
                </a:lnTo>
                <a:lnTo>
                  <a:pt x="6775646" y="0"/>
                </a:lnTo>
                <a:lnTo>
                  <a:pt x="6775646" y="1520347"/>
                </a:lnTo>
                <a:lnTo>
                  <a:pt x="0" y="1520347"/>
                </a:lnTo>
                <a:close/>
              </a:path>
            </a:pathLst>
          </a:custGeom>
          <a:solidFill>
            <a:srgbClr val="E43A86"/>
          </a:solidFill>
        </p:spPr>
        <p:txBody>
          <a:bodyPr wrap="square" lIns="0" tIns="0" rIns="0" bIns="0" rtlCol="0"/>
          <a:lstStyle/>
          <a:p>
            <a:pPr algn="ctr"/>
            <a:endParaRPr lang="lv-LV" sz="2400" dirty="0">
              <a:solidFill>
                <a:schemeClr val="bg1"/>
              </a:solidFill>
            </a:endParaRP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KULTŪRA UN SDG 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71103" y="260648"/>
            <a:ext cx="5385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DIBINĀTS 29.04.2016.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DARBINIEKU SKAITS – 2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LĪGUMDARBINIEKU SKAITS 2020. GADĀ – AP 130 </a:t>
            </a:r>
          </a:p>
          <a:p>
            <a:pPr algn="ctr"/>
            <a:endParaRPr lang="en-US" sz="2800" dirty="0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7FA2795A-1552-FC4E-A10A-3299C950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980" y="0"/>
            <a:ext cx="9536039" cy="68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5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596</Words>
  <Application>Microsoft Macintosh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 MS</vt:lpstr>
      <vt:lpstr>Office Theme</vt:lpstr>
      <vt:lpstr>Radošums, inovācijas un ilgtspējīga attīstība.  Kultūras konteksts Radošā uzņēmēja, producente un lektore  Mg. Art. Elizabete Palasiosa</vt:lpstr>
      <vt:lpstr>KULTŪRAS JĒDZIENA DIMENSIJAS IKDIENAS VALODĀ</vt:lpstr>
      <vt:lpstr>PowerPoint Presentation</vt:lpstr>
      <vt:lpstr>ILGTSPĒJAS TEORIJAS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KULTŪRAS PROGRAMMA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Interaktivitāte kā atslēga kultūras satura komunikācijā </dc:title>
  <dc:creator>E Drive</dc:creator>
  <cp:lastModifiedBy>E R</cp:lastModifiedBy>
  <cp:revision>23</cp:revision>
  <dcterms:created xsi:type="dcterms:W3CDTF">2020-09-11T01:44:51Z</dcterms:created>
  <dcterms:modified xsi:type="dcterms:W3CDTF">2022-02-24T07:51:10Z</dcterms:modified>
</cp:coreProperties>
</file>