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58" r:id="rId6"/>
    <p:sldId id="265" r:id="rId7"/>
    <p:sldId id="266" r:id="rId8"/>
    <p:sldId id="267" r:id="rId9"/>
    <p:sldId id="268" r:id="rId10"/>
    <p:sldId id="263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32"/>
    <a:srgbClr val="FAE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47" d="100"/>
          <a:sy n="47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.png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.png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KONKURSS!-2.png" descr="KONKURSS!-2.png"/>
          <p:cNvPicPr>
            <a:picLocks noChangeAspect="1"/>
          </p:cNvPicPr>
          <p:nvPr/>
        </p:nvPicPr>
        <p:blipFill>
          <a:blip r:embed="rId5"/>
          <a:srcRect l="79101" b="82124"/>
          <a:stretch>
            <a:fillRect/>
          </a:stretch>
        </p:blipFill>
        <p:spPr>
          <a:xfrm>
            <a:off x="19288072" y="0"/>
            <a:ext cx="5095928" cy="24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ONKURSS!-2.png" descr="KONKURSS!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36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Datums , 2022"/>
          <p:cNvSpPr txBox="1"/>
          <p:nvPr/>
        </p:nvSpPr>
        <p:spPr>
          <a:xfrm>
            <a:off x="2685302" y="8634959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>
              <a:lnSpc>
                <a:spcPct val="90000"/>
              </a:lnSpc>
              <a:defRPr sz="5000" b="0">
                <a:latin typeface="Work Sans Regular Light"/>
                <a:ea typeface="Work Sans Regular Light"/>
                <a:cs typeface="Work Sans Regular Light"/>
                <a:sym typeface="Work Sans Regular Light"/>
              </a:defRPr>
            </a:lvl1pPr>
          </a:lstStyle>
          <a:p>
            <a:r>
              <a:rPr lang="lv-LV" dirty="0" smtClean="0">
                <a:latin typeface="WORK SANS LIGHT ROMAN" pitchFamily="2" charset="77"/>
              </a:rPr>
              <a:t>24|02|</a:t>
            </a:r>
            <a:r>
              <a:rPr dirty="0" smtClean="0">
                <a:latin typeface="WORK SANS LIGHT ROMAN" pitchFamily="2" charset="77"/>
              </a:rPr>
              <a:t>2022</a:t>
            </a:r>
            <a:endParaRPr dirty="0">
              <a:latin typeface="WORK SANS LIGHT ROMAN" pitchFamily="2" charset="77"/>
            </a:endParaRPr>
          </a:p>
        </p:txBody>
      </p:sp>
      <p:sp>
        <p:nvSpPr>
          <p:cNvPr id="40" name="Prezentācijas…"/>
          <p:cNvSpPr txBox="1"/>
          <p:nvPr/>
        </p:nvSpPr>
        <p:spPr>
          <a:xfrm>
            <a:off x="7184571" y="5190968"/>
            <a:ext cx="16328732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pPr algn="r">
              <a:lnSpc>
                <a:spcPct val="90000"/>
              </a:lnSpc>
              <a:defRPr sz="1200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pPr>
            <a:r>
              <a:rPr lang="lv-LV" sz="8800" dirty="0"/>
              <a:t>Zināšanu </a:t>
            </a:r>
            <a:r>
              <a:rPr lang="lv-LV" sz="8800" dirty="0" smtClean="0"/>
              <a:t>koplietošana  </a:t>
            </a:r>
            <a:r>
              <a:rPr lang="lv-LV" sz="8800" dirty="0" smtClean="0"/>
              <a:t>mentoringā</a:t>
            </a:r>
            <a:r>
              <a:rPr lang="lv-LV" sz="8800" dirty="0"/>
              <a:t>: </a:t>
            </a:r>
            <a:br>
              <a:rPr lang="lv-LV" sz="8800" dirty="0"/>
            </a:br>
            <a:r>
              <a:rPr lang="lv-LV" sz="8800" dirty="0"/>
              <a:t>biznesa līderis – skolas līderim </a:t>
            </a:r>
            <a:endParaRPr sz="8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B6F5A-F376-D34E-B48B-002405918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7309027" y="9836069"/>
            <a:ext cx="16204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dirty="0"/>
              <a:t>Zane Ozola,</a:t>
            </a:r>
          </a:p>
          <a:p>
            <a:pPr algn="r"/>
            <a:r>
              <a:rPr lang="lv-LV" b="0" dirty="0"/>
              <a:t>Neatkarīgās izglītības biedrības valdes priekšsēdētāja, </a:t>
            </a:r>
          </a:p>
          <a:p>
            <a:pPr algn="r"/>
            <a:r>
              <a:rPr lang="lv-LV" b="0" dirty="0"/>
              <a:t>privātās vidusskolas un bērnudārzu “</a:t>
            </a:r>
            <a:r>
              <a:rPr lang="lv-LV" b="0" dirty="0"/>
              <a:t>Patnis</a:t>
            </a:r>
            <a:r>
              <a:rPr lang="lv-LV" b="0" dirty="0"/>
              <a:t>” dibinātāja, </a:t>
            </a:r>
          </a:p>
          <a:p>
            <a:pPr algn="r"/>
            <a:r>
              <a:rPr lang="lv-LV" b="0" dirty="0"/>
              <a:t>biedrības "Līdere" biedre</a:t>
            </a:r>
            <a:endParaRPr lang="lv-LV" b="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KONKURSS!-2.png" descr="KONKURSS!-2.png"/>
          <p:cNvPicPr>
            <a:picLocks noChangeAspect="1"/>
          </p:cNvPicPr>
          <p:nvPr/>
        </p:nvPicPr>
        <p:blipFill rotWithShape="1">
          <a:blip r:embed="rId2"/>
          <a:srcRect l="7064" t="13971" r="15227" b="8321"/>
          <a:stretch/>
        </p:blipFill>
        <p:spPr>
          <a:xfrm>
            <a:off x="0" y="-1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Paldies par…"/>
          <p:cNvSpPr txBox="1"/>
          <p:nvPr/>
        </p:nvSpPr>
        <p:spPr>
          <a:xfrm>
            <a:off x="2657593" y="3395845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r">
              <a:lnSpc>
                <a:spcPct val="90000"/>
              </a:lnSpc>
              <a:defRPr sz="13000" b="0">
                <a:latin typeface="Work Sans Regular Medium"/>
                <a:ea typeface="Work Sans Regular Medium"/>
                <a:cs typeface="Work Sans Regular Medium"/>
                <a:sym typeface="Work Sans Regular Medium"/>
              </a:defRPr>
            </a:pPr>
            <a:r>
              <a:rPr dirty="0"/>
              <a:t>Paldies</a:t>
            </a:r>
            <a:r>
              <a:rPr dirty="0"/>
              <a:t> par </a:t>
            </a:r>
          </a:p>
          <a:p>
            <a:pPr algn="r">
              <a:lnSpc>
                <a:spcPct val="90000"/>
              </a:lnSpc>
              <a:defRPr sz="13000" b="0">
                <a:latin typeface="Work Sans Regular Medium"/>
                <a:ea typeface="Work Sans Regular Medium"/>
                <a:cs typeface="Work Sans Regular Medium"/>
                <a:sym typeface="Work Sans Regular Medium"/>
              </a:defRPr>
            </a:pPr>
            <a:r>
              <a:rPr dirty="0"/>
              <a:t>uzmanību</a:t>
            </a:r>
            <a:r>
              <a:rPr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B00B6-0F21-E74D-B815-5112BC838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1"/>
          <a:stretch/>
        </p:blipFill>
        <p:spPr>
          <a:xfrm>
            <a:off x="15947159" y="11439891"/>
            <a:ext cx="2908300" cy="2193758"/>
          </a:xfrm>
          <a:prstGeom prst="rect">
            <a:avLst/>
          </a:prstGeom>
        </p:spPr>
      </p:pic>
      <p:pic>
        <p:nvPicPr>
          <p:cNvPr id="5" name="KONKURSS!-2.png" descr="KONKURSS!-2.png">
            <a:extLst>
              <a:ext uri="{FF2B5EF4-FFF2-40B4-BE49-F238E27FC236}">
                <a16:creationId xmlns:a16="http://schemas.microsoft.com/office/drawing/2014/main" id="{CC8E4583-72E1-8C43-BBEE-D0B227034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43" b="84141"/>
          <a:stretch/>
        </p:blipFill>
        <p:spPr>
          <a:xfrm>
            <a:off x="18622648" y="11274413"/>
            <a:ext cx="4890655" cy="2175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EA3DA-CD39-9341-B619-099C0542C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1FD385B3-C4CF-4B47-B041-282811BED709}"/>
              </a:ext>
            </a:extLst>
          </p:cNvPr>
          <p:cNvSpPr/>
          <p:nvPr/>
        </p:nvSpPr>
        <p:spPr>
          <a:xfrm>
            <a:off x="0" y="12260265"/>
            <a:ext cx="24384000" cy="1045394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41" y="1854536"/>
            <a:ext cx="18499072" cy="104057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7CDD6A1-F8EF-9947-9DA1-198398C2A532}"/>
              </a:ext>
            </a:extLst>
          </p:cNvPr>
          <p:cNvSpPr/>
          <p:nvPr/>
        </p:nvSpPr>
        <p:spPr>
          <a:xfrm>
            <a:off x="-1" y="3237996"/>
            <a:ext cx="19917295" cy="9639180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0" name="Lorem Ipsum"/>
          <p:cNvSpPr txBox="1"/>
          <p:nvPr/>
        </p:nvSpPr>
        <p:spPr>
          <a:xfrm>
            <a:off x="443618" y="838824"/>
            <a:ext cx="9265409" cy="201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767715">
              <a:lnSpc>
                <a:spcPct val="90000"/>
              </a:lnSpc>
              <a:defRPr sz="1116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lvl1pPr>
          </a:lstStyle>
          <a:p>
            <a:pPr algn="l"/>
            <a:r>
              <a:rPr lang="lv-LV" dirty="0"/>
              <a:t>Kāpēc?</a:t>
            </a:r>
            <a:endParaRPr dirty="0"/>
          </a:p>
        </p:txBody>
      </p:sp>
      <p:sp>
        <p:nvSpPr>
          <p:cNvPr id="51" name="Lorem ipsum dolor sit amet, consectetur adipiscing elit.…"/>
          <p:cNvSpPr txBox="1"/>
          <p:nvPr/>
        </p:nvSpPr>
        <p:spPr>
          <a:xfrm>
            <a:off x="1239186" y="3602080"/>
            <a:ext cx="18079592" cy="795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Bef>
                <a:spcPts val="1500"/>
              </a:spcBef>
              <a:buSzPct val="100000"/>
              <a:defRPr b="0">
                <a:latin typeface="Work Sans Regular Regular"/>
                <a:ea typeface="Work Sans Regular Regular"/>
                <a:cs typeface="Work Sans Regular Regular"/>
                <a:sym typeface="Work Sans Regular Regular"/>
              </a:defRPr>
            </a:pPr>
            <a:endParaRPr b="0" dirty="0">
              <a:latin typeface="WORK SANS LIGHT ROMAN" pitchFamily="2" charset="77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Programma izstrādāta, reaģējot uz Neatkarīgās izglītības biedrības veiktās aptaujas rezultātiem, kur vairāki jaunie direktori pauduši, ka, uzsākot darba gaitas šādā amatā, ļoti būtisks ir atbalsts no citiem vadītājiem – skolu, uzņēmumu, pašvaldību.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Biedrība “Līdere” veiksmīgi realizē </a:t>
            </a:r>
            <a:r>
              <a:rPr lang="lv-LV" sz="4000" dirty="0" err="1"/>
              <a:t>mentoringa</a:t>
            </a:r>
            <a:r>
              <a:rPr lang="lv-LV" sz="4000" dirty="0"/>
              <a:t> </a:t>
            </a:r>
            <a:r>
              <a:rPr lang="lv-LV" sz="4000" dirty="0" smtClean="0"/>
              <a:t>programmu </a:t>
            </a:r>
            <a:r>
              <a:rPr lang="lv-LV" sz="4000" dirty="0"/>
              <a:t>uzņēmējiem jau 19. gadu un ar prieku pieņēma izaicinājumu atbalstīt skolu vadītājus (metodoloģija un </a:t>
            </a:r>
            <a:r>
              <a:rPr lang="lv-LV" sz="4000" dirty="0"/>
              <a:t>mentori</a:t>
            </a:r>
            <a:r>
              <a:rPr lang="lv-LV" sz="4000" dirty="0"/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Mērķis: nodrošināt pieredzes apmaiņu starp uzņēmējiem un skolu vadītājiem, pilnveidojot skolu direktoru finanšu </a:t>
            </a:r>
            <a:r>
              <a:rPr lang="lv-LV" sz="4000" dirty="0"/>
              <a:t>pratību</a:t>
            </a:r>
            <a:r>
              <a:rPr lang="lv-LV" sz="4000" dirty="0"/>
              <a:t> un vadības prasmes kopumā. </a:t>
            </a:r>
            <a:endParaRPr lang="lv-LV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EF8BB-CB69-BC4D-A8D7-08FB83B6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7CDD6A1-F8EF-9947-9DA1-198398C2A532}"/>
              </a:ext>
            </a:extLst>
          </p:cNvPr>
          <p:cNvSpPr/>
          <p:nvPr/>
        </p:nvSpPr>
        <p:spPr>
          <a:xfrm>
            <a:off x="-1" y="3237996"/>
            <a:ext cx="19917295" cy="9639180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0" name="Lorem Ipsum"/>
          <p:cNvSpPr txBox="1"/>
          <p:nvPr/>
        </p:nvSpPr>
        <p:spPr>
          <a:xfrm>
            <a:off x="443618" y="838824"/>
            <a:ext cx="9265409" cy="201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767715">
              <a:lnSpc>
                <a:spcPct val="90000"/>
              </a:lnSpc>
              <a:defRPr sz="1116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lvl1pPr>
          </a:lstStyle>
          <a:p>
            <a:pPr algn="l"/>
            <a:r>
              <a:rPr lang="lv-LV" dirty="0"/>
              <a:t>Kā tas notiek?</a:t>
            </a:r>
            <a:endParaRPr dirty="0"/>
          </a:p>
        </p:txBody>
      </p:sp>
      <p:sp>
        <p:nvSpPr>
          <p:cNvPr id="51" name="Lorem ipsum dolor sit amet, consectetur adipiscing elit.…"/>
          <p:cNvSpPr txBox="1"/>
          <p:nvPr/>
        </p:nvSpPr>
        <p:spPr>
          <a:xfrm>
            <a:off x="1239186" y="3679025"/>
            <a:ext cx="18079592" cy="779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Bef>
                <a:spcPts val="1500"/>
              </a:spcBef>
              <a:buSzPct val="100000"/>
              <a:defRPr b="0">
                <a:latin typeface="Work Sans Regular Regular"/>
                <a:ea typeface="Work Sans Regular Regular"/>
                <a:cs typeface="Work Sans Regular Regular"/>
                <a:sym typeface="Work Sans Regular Regular"/>
              </a:defRPr>
            </a:pPr>
            <a:endParaRPr b="0" dirty="0">
              <a:latin typeface="WORK SANS LIGHT ROMAN" pitchFamily="2" charset="77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Dalībnieku atlase – izveidojām sadarbības pārus, atbilstoši abu pušu interesēm, stiprajām un vājajām pusēm.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Pieredzes pārņēmēju un </a:t>
            </a:r>
            <a:r>
              <a:rPr lang="lv-LV" sz="4000" dirty="0"/>
              <a:t>mentoru</a:t>
            </a:r>
            <a:r>
              <a:rPr lang="lv-LV" sz="4000" dirty="0"/>
              <a:t> individuālā sadarbība (5 mēneši), sākumā notiek vienošanās par sadarbības mērķiem. Tā ir svarīgākā programmas sastāvdaļa – savstarpējā sadarbība </a:t>
            </a:r>
            <a:r>
              <a:rPr lang="lv-LV" sz="4000" dirty="0"/>
              <a:t>mentoringa</a:t>
            </a:r>
            <a:r>
              <a:rPr lang="lv-LV" sz="4000" dirty="0"/>
              <a:t> pārī.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Mentoringa</a:t>
            </a:r>
            <a:r>
              <a:rPr lang="lv-LV" sz="4000" dirty="0"/>
              <a:t> grupas kopīgās aktivitātes – atklāšanas, vidus posma un noslēguma pasākumi.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Dalīsiemies</a:t>
            </a:r>
            <a:r>
              <a:rPr lang="lv-LV" sz="4000" dirty="0"/>
              <a:t> pieredzē ar Neatkarīgās izglītības biedrības direktoru klubu.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EF8BB-CB69-BC4D-A8D7-08FB83B6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09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D37D3-7B71-E342-A0C0-BA5F0F6A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  <p:sp>
        <p:nvSpPr>
          <p:cNvPr id="7" name="Lorem Ipsum">
            <a:extLst>
              <a:ext uri="{FF2B5EF4-FFF2-40B4-BE49-F238E27FC236}">
                <a16:creationId xmlns:a16="http://schemas.microsoft.com/office/drawing/2014/main" id="{86859B98-31A4-054A-BF44-8B4E8544D100}"/>
              </a:ext>
            </a:extLst>
          </p:cNvPr>
          <p:cNvSpPr txBox="1"/>
          <p:nvPr/>
        </p:nvSpPr>
        <p:spPr>
          <a:xfrm>
            <a:off x="1239186" y="1319152"/>
            <a:ext cx="9265409" cy="201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 algn="r" defTabSz="767715">
              <a:lnSpc>
                <a:spcPct val="90000"/>
              </a:lnSpc>
              <a:defRPr sz="1116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lvl1pPr>
          </a:lstStyle>
          <a:p>
            <a:pPr algn="l"/>
            <a:r>
              <a:rPr lang="lv-LV" dirty="0" smtClean="0"/>
              <a:t>Kas ir dalībnieki?</a:t>
            </a:r>
            <a:endParaRPr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47CDD6A1-F8EF-9947-9DA1-198398C2A532}"/>
              </a:ext>
            </a:extLst>
          </p:cNvPr>
          <p:cNvSpPr/>
          <p:nvPr/>
        </p:nvSpPr>
        <p:spPr>
          <a:xfrm>
            <a:off x="1239186" y="3237996"/>
            <a:ext cx="17150270" cy="1154390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Pieredzes pārņēmēji – 12 </a:t>
            </a:r>
            <a:r>
              <a:rPr lang="lv-LV" sz="4000" dirty="0" smtClean="0"/>
              <a:t>skolu </a:t>
            </a:r>
            <a:r>
              <a:rPr lang="lv-LV" sz="4000" dirty="0"/>
              <a:t>direktori no visas Latvijas.</a:t>
            </a:r>
          </a:p>
        </p:txBody>
      </p:sp>
      <p:pic>
        <p:nvPicPr>
          <p:cNvPr id="12" name="Attēl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86" y="4392386"/>
            <a:ext cx="17150270" cy="93236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D37D3-7B71-E342-A0C0-BA5F0F6A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  <p:sp>
        <p:nvSpPr>
          <p:cNvPr id="7" name="Lorem Ipsum">
            <a:extLst>
              <a:ext uri="{FF2B5EF4-FFF2-40B4-BE49-F238E27FC236}">
                <a16:creationId xmlns:a16="http://schemas.microsoft.com/office/drawing/2014/main" id="{86859B98-31A4-054A-BF44-8B4E8544D100}"/>
              </a:ext>
            </a:extLst>
          </p:cNvPr>
          <p:cNvSpPr txBox="1"/>
          <p:nvPr/>
        </p:nvSpPr>
        <p:spPr>
          <a:xfrm>
            <a:off x="1239186" y="1319152"/>
            <a:ext cx="9265409" cy="201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 algn="r" defTabSz="767715">
              <a:lnSpc>
                <a:spcPct val="90000"/>
              </a:lnSpc>
              <a:defRPr sz="1116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lvl1pPr>
          </a:lstStyle>
          <a:p>
            <a:pPr algn="l"/>
            <a:r>
              <a:rPr lang="lv-LV" dirty="0" smtClean="0"/>
              <a:t>Kas ir dalībnieki?</a:t>
            </a:r>
            <a:endParaRPr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47CDD6A1-F8EF-9947-9DA1-198398C2A532}"/>
              </a:ext>
            </a:extLst>
          </p:cNvPr>
          <p:cNvSpPr/>
          <p:nvPr/>
        </p:nvSpPr>
        <p:spPr>
          <a:xfrm>
            <a:off x="1239186" y="3237996"/>
            <a:ext cx="17032485" cy="7163304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Mentori</a:t>
            </a:r>
            <a:r>
              <a:rPr lang="lv-LV" sz="4000" dirty="0"/>
              <a:t> – pieredzējuši uzņēmēji un vadītāji no dažādām uzņēmējdarbības nozarēm.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4000" dirty="0"/>
              <a:t>Mentoringa</a:t>
            </a:r>
            <a:r>
              <a:rPr lang="lv-LV" sz="4000" dirty="0"/>
              <a:t> procesa aktīvais dalībnieks ir pieredzes pārņēmējs, bet programmas norises laikā bagātinās un </a:t>
            </a:r>
            <a:r>
              <a:rPr lang="lv-LV" sz="4000" dirty="0" smtClean="0"/>
              <a:t>jaunu </a:t>
            </a:r>
            <a:r>
              <a:rPr lang="lv-LV" sz="4000" dirty="0"/>
              <a:t>pieredzi gūst abas puses.</a:t>
            </a:r>
          </a:p>
        </p:txBody>
      </p:sp>
    </p:spTree>
    <p:extLst>
      <p:ext uri="{BB962C8B-B14F-4D97-AF65-F5344CB8AC3E}">
        <p14:creationId xmlns:p14="http://schemas.microsoft.com/office/powerpoint/2010/main" val="2081898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D37D3-7B71-E342-A0C0-BA5F0F6A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  <p:sp>
        <p:nvSpPr>
          <p:cNvPr id="7" name="Lorem Ipsum">
            <a:extLst>
              <a:ext uri="{FF2B5EF4-FFF2-40B4-BE49-F238E27FC236}">
                <a16:creationId xmlns:a16="http://schemas.microsoft.com/office/drawing/2014/main" id="{86859B98-31A4-054A-BF44-8B4E8544D100}"/>
              </a:ext>
            </a:extLst>
          </p:cNvPr>
          <p:cNvSpPr txBox="1"/>
          <p:nvPr/>
        </p:nvSpPr>
        <p:spPr>
          <a:xfrm>
            <a:off x="1239186" y="1319152"/>
            <a:ext cx="17032485" cy="201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 algn="r" defTabSz="767715">
              <a:lnSpc>
                <a:spcPct val="90000"/>
              </a:lnSpc>
              <a:defRPr sz="1116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lvl1pPr>
          </a:lstStyle>
          <a:p>
            <a:pPr algn="l"/>
            <a:r>
              <a:rPr lang="lv-LV" dirty="0" smtClean="0"/>
              <a:t>Ko domā pieredzes ir pārņēmēji?</a:t>
            </a:r>
            <a:endParaRPr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47CDD6A1-F8EF-9947-9DA1-198398C2A532}"/>
              </a:ext>
            </a:extLst>
          </p:cNvPr>
          <p:cNvSpPr/>
          <p:nvPr/>
        </p:nvSpPr>
        <p:spPr>
          <a:xfrm>
            <a:off x="1239186" y="3237996"/>
            <a:ext cx="22404585" cy="10478004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 smtClean="0"/>
              <a:t>«</a:t>
            </a:r>
            <a:r>
              <a:rPr lang="lv-LV" sz="3200" dirty="0" smtClean="0"/>
              <a:t>Mentore</a:t>
            </a:r>
            <a:r>
              <a:rPr lang="lv-LV" sz="3200" dirty="0" smtClean="0"/>
              <a:t> devusi motivāciju turpināt iesākto».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 smtClean="0"/>
              <a:t>«Sadarbībā ar </a:t>
            </a:r>
            <a:r>
              <a:rPr lang="lv-LV" sz="3200" dirty="0" smtClean="0"/>
              <a:t>mentori</a:t>
            </a:r>
            <a:r>
              <a:rPr lang="lv-LV" sz="3200" dirty="0"/>
              <a:t> </a:t>
            </a:r>
            <a:r>
              <a:rPr lang="lv-LV" sz="3200" dirty="0" smtClean="0"/>
              <a:t>esam </a:t>
            </a:r>
            <a:r>
              <a:rPr lang="lv-LV" sz="3200" dirty="0"/>
              <a:t>noteikuši konkrētas rīcības </a:t>
            </a:r>
            <a:r>
              <a:rPr lang="lv-LV" sz="3200" dirty="0" smtClean="0"/>
              <a:t>un laika grafiku, </a:t>
            </a:r>
            <a:r>
              <a:rPr lang="lv-LV" sz="3200" dirty="0"/>
              <a:t>kad uzdevumiem jābūt paveiktiem, lai piesaistītu finansējumu </a:t>
            </a:r>
            <a:r>
              <a:rPr lang="lv-LV" sz="3200" dirty="0" smtClean="0"/>
              <a:t>un jaunus audzēkņus jaunai programmai.»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 smtClean="0"/>
              <a:t>«Trīs mērķi – inventārs, iepirkumi </a:t>
            </a:r>
            <a:r>
              <a:rPr lang="lv-LV" sz="3200" dirty="0"/>
              <a:t>un budžets, tādiem, kas lielā mērā ir </a:t>
            </a:r>
            <a:r>
              <a:rPr lang="lv-LV" sz="3200" dirty="0"/>
              <a:t>mentora</a:t>
            </a:r>
            <a:r>
              <a:rPr lang="lv-LV" sz="3200" dirty="0"/>
              <a:t> ikdienas darba </a:t>
            </a:r>
            <a:r>
              <a:rPr lang="lv-LV" sz="3200" dirty="0" smtClean="0"/>
              <a:t>redzeslokā.»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 smtClean="0"/>
              <a:t>«Psiholoģiskais </a:t>
            </a:r>
            <a:r>
              <a:rPr lang="lv-LV" sz="3200" dirty="0"/>
              <a:t>atbalsts direktorei krīzes situācijas </a:t>
            </a:r>
            <a:r>
              <a:rPr lang="lv-LV" sz="3200" dirty="0" smtClean="0"/>
              <a:t>vadībā, sadarbības stiprināšana ar pašvaldību, skolas un skolēnu padomi, vecākiem – visur noder </a:t>
            </a:r>
            <a:r>
              <a:rPr lang="lv-LV" sz="3200" dirty="0" smtClean="0"/>
              <a:t>mentores</a:t>
            </a:r>
            <a:r>
              <a:rPr lang="lv-LV" sz="3200" dirty="0" smtClean="0"/>
              <a:t> atbalsts un padoms.»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/>
              <a:t>«Mans lielākais ieguvums no </a:t>
            </a:r>
            <a:r>
              <a:rPr lang="lv-LV" sz="3200" dirty="0" smtClean="0"/>
              <a:t>mentores</a:t>
            </a:r>
            <a:r>
              <a:rPr lang="lv-LV" sz="3200" dirty="0" smtClean="0"/>
              <a:t> </a:t>
            </a:r>
            <a:r>
              <a:rPr lang="lv-LV" sz="3200" dirty="0"/>
              <a:t>ir pārliecība/iedrošināšana darīt lietas</a:t>
            </a:r>
            <a:r>
              <a:rPr lang="lv-LV" sz="3200" dirty="0" smtClean="0"/>
              <a:t>.»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/>
              <a:t>«Esmu saņēmusi </a:t>
            </a:r>
            <a:r>
              <a:rPr lang="lv-LV" sz="3200" dirty="0" smtClean="0"/>
              <a:t>konkrētu </a:t>
            </a:r>
            <a:r>
              <a:rPr lang="lv-LV" sz="3200" dirty="0"/>
              <a:t>atbalstu kādai smagai sarunai ar vienu no darbiniekiem, kas rezultātā izvērtās ļoti racionāla un mierīga. Es apbrīnoju, kā </a:t>
            </a:r>
            <a:r>
              <a:rPr lang="lv-LV" sz="3200" dirty="0" smtClean="0"/>
              <a:t>mentore</a:t>
            </a:r>
            <a:r>
              <a:rPr lang="lv-LV" sz="3200" dirty="0" smtClean="0"/>
              <a:t> </a:t>
            </a:r>
            <a:r>
              <a:rPr lang="lv-LV" sz="3200" dirty="0"/>
              <a:t>māk mani izsist no līdzsvara un likt padomāt par lietām, ko par sevi neesmu pat iedomājusies. </a:t>
            </a:r>
            <a:r>
              <a:rPr lang="lv-LV" sz="3200" dirty="0" smtClean="0"/>
              <a:t>Ar </a:t>
            </a:r>
            <a:r>
              <a:rPr lang="lv-LV" sz="3200" dirty="0"/>
              <a:t>nepacietību gaidu nākamo tikšanos ar savu </a:t>
            </a:r>
            <a:r>
              <a:rPr lang="lv-LV" sz="3200" dirty="0"/>
              <a:t>mentori</a:t>
            </a:r>
            <a:r>
              <a:rPr lang="lv-LV" sz="3200" dirty="0" smtClean="0"/>
              <a:t>.»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 smtClean="0"/>
              <a:t>«Kopā </a:t>
            </a:r>
            <a:r>
              <a:rPr lang="lv-LV" sz="3200" dirty="0"/>
              <a:t>ar </a:t>
            </a:r>
            <a:r>
              <a:rPr lang="lv-LV" sz="3200" dirty="0" smtClean="0"/>
              <a:t>mentori</a:t>
            </a:r>
            <a:r>
              <a:rPr lang="lv-LV" sz="3200" dirty="0" smtClean="0"/>
              <a:t> veidojas </a:t>
            </a:r>
            <a:r>
              <a:rPr lang="lv-LV" sz="3200" dirty="0"/>
              <a:t>produktīva sadarbība. Sākām strādāt pie iestādes attīstības plāna izveides un stratēģiskajiem mērķiem, un vīzijas. </a:t>
            </a:r>
            <a:r>
              <a:rPr lang="lv-LV" sz="3200" dirty="0"/>
              <a:t>Mentore</a:t>
            </a:r>
            <a:r>
              <a:rPr lang="lv-LV" sz="3200" dirty="0"/>
              <a:t> mudināja analizēt iestādes stiprās un vājās puses, patiesi iedziļinājās skolas esošajā situācijā, kā ari sniedza vērtīgus ieteikumus</a:t>
            </a:r>
            <a:r>
              <a:rPr lang="lv-LV" sz="3200" dirty="0" smtClean="0"/>
              <a:t>.»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/>
              <a:t>«Gribu ļoti pozitīvi uzteikt savu sadarbību ar </a:t>
            </a:r>
            <a:r>
              <a:rPr lang="lv-LV" sz="3200" dirty="0" smtClean="0"/>
              <a:t>savu </a:t>
            </a:r>
            <a:r>
              <a:rPr lang="lv-LV" sz="3200" dirty="0" smtClean="0"/>
              <a:t>mentori</a:t>
            </a:r>
            <a:r>
              <a:rPr lang="lv-LV" sz="3200" dirty="0" smtClean="0"/>
              <a:t>. </a:t>
            </a:r>
            <a:r>
              <a:rPr lang="lv-LV" sz="3200" dirty="0"/>
              <a:t>Ir ļoti interesanti, ka cilvēks, kas ar izglītības jomu nav saistīts, tik ļoti spēj iedziļināties izglītības vadības jautājumos un spēj </a:t>
            </a:r>
            <a:r>
              <a:rPr lang="lv-LV" sz="3200" dirty="0" smtClean="0"/>
              <a:t>sniegt </a:t>
            </a:r>
            <a:r>
              <a:rPr lang="lv-LV" sz="3200" dirty="0"/>
              <a:t>ļoti noderīgus padomus tālāk darbībai un mērķu sasniegšanai</a:t>
            </a:r>
            <a:r>
              <a:rPr lang="lv-LV" sz="3200" dirty="0" smtClean="0"/>
              <a:t>.»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/>
              <a:t>«Esmu ļoti gandarīta par sadarbību ar savu </a:t>
            </a:r>
            <a:r>
              <a:rPr lang="lv-LV" sz="3200" dirty="0"/>
              <a:t>mentori</a:t>
            </a:r>
            <a:r>
              <a:rPr lang="lv-LV" sz="3200" dirty="0"/>
              <a:t> </a:t>
            </a:r>
            <a:r>
              <a:rPr lang="lv-LV" sz="3200" dirty="0" smtClean="0"/>
              <a:t>- </a:t>
            </a:r>
            <a:r>
              <a:rPr lang="lv-LV" sz="3200" dirty="0"/>
              <a:t>esam satikušās, vairākkārt sazinājušās un process notiek. </a:t>
            </a:r>
            <a:r>
              <a:rPr lang="lv-LV" sz="3200" dirty="0" smtClean="0"/>
              <a:t>Neskatoties </a:t>
            </a:r>
            <a:r>
              <a:rPr lang="lv-LV" sz="3200" dirty="0"/>
              <a:t>uz dažādiem faktoriem, kas būtiski ietekmējuši intensīvāku sadarbību, </a:t>
            </a:r>
            <a:r>
              <a:rPr lang="lv-LV" sz="3200" dirty="0" smtClean="0"/>
              <a:t>pārdomu – pārmaiņu - atbilžu </a:t>
            </a:r>
            <a:r>
              <a:rPr lang="lv-LV" sz="3200" dirty="0"/>
              <a:t>meklēšanas process rit pilnā sparā. Šobrīd kardinālas izmaiņas savā darbā neesmu ieviesusi, bet dažādās niansēs vairāk izvērtēju un analizēju savu ierasto darbu</a:t>
            </a:r>
            <a:r>
              <a:rPr lang="lv-LV" sz="3200" dirty="0" smtClean="0"/>
              <a:t>.»</a:t>
            </a:r>
            <a:endParaRPr lang="lv-LV" sz="40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38942228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7CDD6A1-F8EF-9947-9DA1-198398C2A532}"/>
              </a:ext>
            </a:extLst>
          </p:cNvPr>
          <p:cNvSpPr/>
          <p:nvPr/>
        </p:nvSpPr>
        <p:spPr>
          <a:xfrm>
            <a:off x="1239186" y="3237996"/>
            <a:ext cx="22649514" cy="9639180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0" name="Lorem Ipsum"/>
          <p:cNvSpPr txBox="1"/>
          <p:nvPr/>
        </p:nvSpPr>
        <p:spPr>
          <a:xfrm>
            <a:off x="1239186" y="999222"/>
            <a:ext cx="9265409" cy="201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 algn="r" defTabSz="767715">
              <a:lnSpc>
                <a:spcPct val="90000"/>
              </a:lnSpc>
              <a:defRPr sz="1116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lvl1pPr>
          </a:lstStyle>
          <a:p>
            <a:pPr algn="l"/>
            <a:r>
              <a:rPr lang="lv-LV" dirty="0" smtClean="0"/>
              <a:t>Ko domā </a:t>
            </a:r>
            <a:r>
              <a:rPr lang="lv-LV" dirty="0" err="1" smtClean="0"/>
              <a:t>mentori</a:t>
            </a:r>
            <a:r>
              <a:rPr lang="lv-LV" dirty="0" smtClean="0"/>
              <a:t>?</a:t>
            </a:r>
            <a:endParaRPr dirty="0"/>
          </a:p>
        </p:txBody>
      </p:sp>
      <p:sp>
        <p:nvSpPr>
          <p:cNvPr id="51" name="Lorem ipsum dolor sit amet, consectetur adipiscing elit.…"/>
          <p:cNvSpPr txBox="1"/>
          <p:nvPr/>
        </p:nvSpPr>
        <p:spPr>
          <a:xfrm>
            <a:off x="1239186" y="3713191"/>
            <a:ext cx="22649514" cy="974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3200" dirty="0" smtClean="0"/>
              <a:t>«Esam </a:t>
            </a:r>
            <a:r>
              <a:rPr lang="lv-LV" sz="3200" dirty="0"/>
              <a:t>nospraudušas izmērāmus mērķus - skolēnu skaita palielināšana konkrētos ciparos </a:t>
            </a:r>
            <a:r>
              <a:rPr lang="lv-LV" sz="3200" dirty="0" smtClean="0"/>
              <a:t>2022./</a:t>
            </a:r>
            <a:r>
              <a:rPr lang="lv-LV" sz="3200" dirty="0"/>
              <a:t>2023.mācību gadā</a:t>
            </a:r>
            <a:r>
              <a:rPr lang="lv-LV" sz="3200" dirty="0" smtClean="0"/>
              <a:t>. Esam </a:t>
            </a:r>
            <a:r>
              <a:rPr lang="lv-LV" sz="3200" dirty="0"/>
              <a:t>vienojušās par  </a:t>
            </a:r>
            <a:r>
              <a:rPr lang="lv-LV" sz="3200" dirty="0" smtClean="0"/>
              <a:t>soļiem, kā </a:t>
            </a:r>
            <a:r>
              <a:rPr lang="lv-LV" sz="3200" dirty="0"/>
              <a:t>uz šo mērķi </a:t>
            </a:r>
            <a:r>
              <a:rPr lang="lv-LV" sz="3200" dirty="0" smtClean="0"/>
              <a:t>iet un sastādījušas </a:t>
            </a:r>
            <a:r>
              <a:rPr lang="lv-LV" sz="3200" dirty="0"/>
              <a:t>laika grafiku. E</a:t>
            </a:r>
            <a:r>
              <a:rPr lang="lv-LV" sz="3200" dirty="0" smtClean="0"/>
              <a:t>sam </a:t>
            </a:r>
            <a:r>
              <a:rPr lang="lv-LV" sz="3200" dirty="0"/>
              <a:t>procesā šo soļu realizēšanā</a:t>
            </a:r>
            <a:r>
              <a:rPr lang="lv-LV" sz="3200" dirty="0" smtClean="0"/>
              <a:t>. Kā </a:t>
            </a:r>
            <a:r>
              <a:rPr lang="lv-LV" sz="3200" dirty="0"/>
              <a:t>interesantu dialogu šeit varu minēt</a:t>
            </a:r>
            <a:r>
              <a:rPr lang="lv-LV" sz="3200" dirty="0" smtClean="0"/>
              <a:t>: </a:t>
            </a:r>
            <a:r>
              <a:rPr lang="lv-LV" sz="3200" dirty="0"/>
              <a:t> - " bet ja mums tomēr neizdosies</a:t>
            </a:r>
            <a:r>
              <a:rPr lang="lv-LV" sz="3200" dirty="0" smtClean="0"/>
              <a:t>? / - </a:t>
            </a:r>
            <a:r>
              <a:rPr lang="lv-LV" sz="3200" dirty="0"/>
              <a:t>" tas var notikt</a:t>
            </a:r>
            <a:r>
              <a:rPr lang="lv-LV" sz="3200" dirty="0" smtClean="0"/>
              <a:t>, taču </a:t>
            </a:r>
            <a:r>
              <a:rPr lang="lv-LV" sz="3200" dirty="0"/>
              <a:t>Jūs būsiet mēģinājuši un ieguvuši daudzas jaunas </a:t>
            </a:r>
            <a:r>
              <a:rPr lang="lv-LV" sz="3200" dirty="0" smtClean="0"/>
              <a:t>prasmes. Šī </a:t>
            </a:r>
            <a:r>
              <a:rPr lang="lv-LV" sz="3200" dirty="0"/>
              <a:t>sadarbība arī mani ļoti motivē</a:t>
            </a:r>
            <a:r>
              <a:rPr lang="lv-LV" sz="3200" dirty="0" smtClean="0"/>
              <a:t>, jo pieredzes pārņēmējs ir </a:t>
            </a:r>
            <a:r>
              <a:rPr lang="lv-LV" sz="3200" dirty="0"/>
              <a:t>kā sūklītis</a:t>
            </a:r>
            <a:r>
              <a:rPr lang="lv-LV" sz="3200" dirty="0" smtClean="0"/>
              <a:t>, kas </a:t>
            </a:r>
            <a:r>
              <a:rPr lang="lv-LV" sz="3200" dirty="0"/>
              <a:t>uzsūc visas </a:t>
            </a:r>
            <a:r>
              <a:rPr lang="lv-LV" sz="3200" dirty="0" smtClean="0"/>
              <a:t>idejas.»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3200" dirty="0" smtClean="0"/>
              <a:t>«</a:t>
            </a:r>
            <a:r>
              <a:rPr lang="lv-LV" sz="3200" dirty="0"/>
              <a:t>Pieredzes </a:t>
            </a:r>
            <a:r>
              <a:rPr lang="lv-LV" sz="3200" dirty="0" smtClean="0"/>
              <a:t>pārņēmēja visās </a:t>
            </a:r>
            <a:r>
              <a:rPr lang="lv-LV" sz="3200" dirty="0"/>
              <a:t>mūsu sarunās </a:t>
            </a:r>
            <a:r>
              <a:rPr lang="lv-LV" sz="3200" dirty="0" smtClean="0"/>
              <a:t>ir  </a:t>
            </a:r>
            <a:r>
              <a:rPr lang="lv-LV" sz="3200" dirty="0"/>
              <a:t>uzsvērusi </a:t>
            </a:r>
            <a:r>
              <a:rPr lang="lv-LV" sz="3200" dirty="0" smtClean="0"/>
              <a:t>divas </a:t>
            </a:r>
            <a:r>
              <a:rPr lang="lv-LV" sz="3200" dirty="0"/>
              <a:t>lietas:</a:t>
            </a:r>
            <a:br>
              <a:rPr lang="lv-LV" sz="3200" dirty="0"/>
            </a:br>
            <a:r>
              <a:rPr lang="lv-LV" sz="3200" dirty="0"/>
              <a:t>- sajūt atšķirīgu attieksmi pret sevi, jo pārstāv privātu skolu;</a:t>
            </a:r>
            <a:br>
              <a:rPr lang="lv-LV" sz="3200" dirty="0"/>
            </a:br>
            <a:r>
              <a:rPr lang="lv-LV" sz="3200" dirty="0"/>
              <a:t>- trūkst regulāras </a:t>
            </a:r>
            <a:r>
              <a:rPr lang="lv-LV" sz="3200" dirty="0" smtClean="0"/>
              <a:t>komunikācijas </a:t>
            </a:r>
            <a:r>
              <a:rPr lang="lv-LV" sz="3200" dirty="0"/>
              <a:t>gan ar IZM, gan savu pašvaldību. </a:t>
            </a:r>
            <a:r>
              <a:rPr lang="lv-LV" sz="3200" dirty="0" smtClean="0"/>
              <a:t>Trūkst </a:t>
            </a:r>
            <a:r>
              <a:rPr lang="lv-LV" sz="3200" dirty="0"/>
              <a:t>sistēmiskas atgriezeniskās </a:t>
            </a:r>
            <a:r>
              <a:rPr lang="lv-LV" sz="3200" dirty="0" smtClean="0"/>
              <a:t>saites </a:t>
            </a:r>
            <a:r>
              <a:rPr lang="lv-LV" sz="3200" dirty="0"/>
              <a:t>ar pārraudzības institūcijām, bet tādai būtu jābūt, vai ne</a:t>
            </a:r>
            <a:r>
              <a:rPr lang="lv-LV" sz="3200" dirty="0" smtClean="0"/>
              <a:t>?» </a:t>
            </a:r>
            <a:r>
              <a:rPr lang="lv-LV" sz="3200" dirty="0"/>
              <a:t/>
            </a:r>
            <a:br>
              <a:rPr lang="lv-LV" sz="3200" dirty="0"/>
            </a:br>
            <a:endParaRPr lang="lv-LV" sz="32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lv-LV" sz="3200" dirty="0"/>
              <a:t>«Mana pieredzes pārņēmēja ir izcila, iet raiti uz priekšu ar saviem mērķiem, skolas mērķiem, ir pateicīga par šo iespēju. Pilda mājas darbus un kāpj ārā no komforta </a:t>
            </a:r>
            <a:r>
              <a:rPr lang="lv-LV" sz="3200" dirty="0" smtClean="0"/>
              <a:t>zonas. Klausa </a:t>
            </a:r>
            <a:r>
              <a:rPr lang="lv-LV" sz="3200" dirty="0"/>
              <a:t>padomiem, ir izlasījusi grāmatu ko ieteicu, ļoti aktīvi darbojās. Un šķiet ir kļuvusi daudz par sevi </a:t>
            </a:r>
            <a:r>
              <a:rPr lang="lv-LV" sz="3200" dirty="0" smtClean="0"/>
              <a:t>pārliecinātāka! Šeit, </a:t>
            </a:r>
            <a:r>
              <a:rPr lang="lv-LV" sz="3200" dirty="0"/>
              <a:t>izskatās, ka varētu būt ļoti labs veiksmes stāsts. «Noķērām» </a:t>
            </a:r>
            <a:r>
              <a:rPr lang="lv-LV" sz="3200" dirty="0" smtClean="0"/>
              <a:t>vienas </a:t>
            </a:r>
            <a:r>
              <a:rPr lang="lv-LV" sz="3200" dirty="0"/>
              <a:t>lauku skoliņas likvidāciju, </a:t>
            </a:r>
            <a:r>
              <a:rPr lang="lv-LV" sz="3200" dirty="0" err="1"/>
              <a:t>proaktīvi</a:t>
            </a:r>
            <a:r>
              <a:rPr lang="lv-LV" sz="3200" dirty="0"/>
              <a:t> sagatavojāmies un viņa dara visu, lai skolnieki nāktu pie viņiem. Viņas skoliņas ilgtspēja līdz ar to būs ar lielākām izredzēm.»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3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3600" dirty="0"/>
          </a:p>
          <a:p>
            <a:pPr marL="457200" indent="-457200" algn="l" defTabSz="457200"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  <a:defRPr b="0">
                <a:latin typeface="Work Sans Regular Regular"/>
                <a:ea typeface="Work Sans Regular Regular"/>
                <a:cs typeface="Work Sans Regular Regular"/>
                <a:sym typeface="Work Sans Regular Regular"/>
              </a:defRPr>
            </a:pPr>
            <a:endParaRPr b="0" dirty="0">
              <a:latin typeface="WORK SANS LIGHT ROMAN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EF8BB-CB69-BC4D-A8D7-08FB83B6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45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7CDD6A1-F8EF-9947-9DA1-198398C2A532}"/>
              </a:ext>
            </a:extLst>
          </p:cNvPr>
          <p:cNvSpPr/>
          <p:nvPr/>
        </p:nvSpPr>
        <p:spPr>
          <a:xfrm>
            <a:off x="1239185" y="3237996"/>
            <a:ext cx="19917295" cy="9639180"/>
          </a:xfrm>
          <a:prstGeom prst="rect">
            <a:avLst/>
          </a:prstGeom>
          <a:solidFill>
            <a:srgbClr val="FFDA3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0" name="Lorem Ipsum"/>
          <p:cNvSpPr txBox="1"/>
          <p:nvPr/>
        </p:nvSpPr>
        <p:spPr>
          <a:xfrm>
            <a:off x="1239186" y="999222"/>
            <a:ext cx="9265409" cy="201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85000" lnSpcReduction="10000"/>
          </a:bodyPr>
          <a:lstStyle>
            <a:lvl1pPr algn="r" defTabSz="767715">
              <a:lnSpc>
                <a:spcPct val="90000"/>
              </a:lnSpc>
              <a:defRPr sz="11160" b="0">
                <a:latin typeface="Work Sans Regular Bold"/>
                <a:ea typeface="Work Sans Regular Bold"/>
                <a:cs typeface="Work Sans Regular Bold"/>
                <a:sym typeface="Work Sans Regular Bold"/>
              </a:defRPr>
            </a:lvl1pPr>
          </a:lstStyle>
          <a:p>
            <a:pPr algn="l"/>
            <a:r>
              <a:rPr lang="lv-LV" dirty="0" smtClean="0"/>
              <a:t>Kurp dodamies?</a:t>
            </a:r>
            <a:endParaRPr dirty="0"/>
          </a:p>
        </p:txBody>
      </p:sp>
      <p:sp>
        <p:nvSpPr>
          <p:cNvPr id="51" name="Lorem ipsum dolor sit amet, consectetur adipiscing elit.…"/>
          <p:cNvSpPr txBox="1"/>
          <p:nvPr/>
        </p:nvSpPr>
        <p:spPr>
          <a:xfrm>
            <a:off x="1309823" y="4078294"/>
            <a:ext cx="19846657" cy="795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4000" dirty="0"/>
              <a:t>S</a:t>
            </a:r>
            <a:r>
              <a:rPr lang="lv-LV" sz="4000" dirty="0" smtClean="0"/>
              <a:t>adarbību augsti novērtē gan skolu direktori, gan uzņēmēji.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4000" dirty="0" smtClean="0"/>
              <a:t>Gaidām vidus posma pasākumu.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4000" dirty="0" smtClean="0"/>
              <a:t>Ceram uz projekta veiksmīgu noslēgumu.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4000" dirty="0" smtClean="0"/>
              <a:t>Ceram, ka šī ir pirmā, bet ne pēdējā </a:t>
            </a:r>
            <a:r>
              <a:rPr lang="lv-LV" sz="4000" dirty="0" err="1" smtClean="0"/>
              <a:t>mentoringa</a:t>
            </a:r>
            <a:r>
              <a:rPr lang="lv-LV" sz="4000" dirty="0" smtClean="0"/>
              <a:t> programma skolu direktoriem!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4000" dirty="0"/>
          </a:p>
          <a:p>
            <a:pPr algn="l"/>
            <a:r>
              <a:rPr lang="lv-LV" sz="3600" dirty="0"/>
              <a:t/>
            </a:r>
            <a:br>
              <a:rPr lang="lv-LV" sz="3600" dirty="0"/>
            </a:br>
            <a:endParaRPr lang="lv-LV" sz="3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3600" dirty="0"/>
          </a:p>
          <a:p>
            <a:pPr marL="457200" indent="-457200" algn="l" defTabSz="457200"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  <a:defRPr b="0">
                <a:latin typeface="Work Sans Regular Regular"/>
                <a:ea typeface="Work Sans Regular Regular"/>
                <a:cs typeface="Work Sans Regular Regular"/>
                <a:sym typeface="Work Sans Regular Regular"/>
              </a:defRPr>
            </a:pPr>
            <a:endParaRPr b="0" dirty="0">
              <a:latin typeface="WORK SANS LIGHT ROMAN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EF8BB-CB69-BC4D-A8D7-08FB83B6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1"/>
          <a:stretch/>
        </p:blipFill>
        <p:spPr>
          <a:xfrm>
            <a:off x="16224250" y="178336"/>
            <a:ext cx="2908300" cy="21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46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Pielāgots</PresentationFormat>
  <Paragraphs>57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20" baseType="lpstr">
      <vt:lpstr>Arial</vt:lpstr>
      <vt:lpstr>Helvetica Neue</vt:lpstr>
      <vt:lpstr>Helvetica Neue Light</vt:lpstr>
      <vt:lpstr>Helvetica Neue Medium</vt:lpstr>
      <vt:lpstr>WORK SANS LIGHT ROMAN</vt:lpstr>
      <vt:lpstr>Work Sans Regular Bold</vt:lpstr>
      <vt:lpstr>Work Sans Regular Light</vt:lpstr>
      <vt:lpstr>Work Sans Regular Medium</vt:lpstr>
      <vt:lpstr>Work Sans Regular Regular</vt:lpstr>
      <vt:lpstr>White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Lidere</dc:creator>
  <cp:lastModifiedBy>Lidere</cp:lastModifiedBy>
  <cp:revision>12</cp:revision>
  <dcterms:modified xsi:type="dcterms:W3CDTF">2022-02-21T15:31:15Z</dcterms:modified>
</cp:coreProperties>
</file>