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706" r:id="rId2"/>
    <p:sldId id="707" r:id="rId3"/>
    <p:sldId id="714" r:id="rId4"/>
    <p:sldId id="708" r:id="rId5"/>
    <p:sldId id="711" r:id="rId6"/>
    <p:sldId id="720" r:id="rId7"/>
    <p:sldId id="712" r:id="rId8"/>
    <p:sldId id="713" r:id="rId9"/>
    <p:sldId id="311" r:id="rId10"/>
    <p:sldId id="317" r:id="rId11"/>
    <p:sldId id="323" r:id="rId12"/>
    <p:sldId id="264" r:id="rId13"/>
    <p:sldId id="321" r:id="rId14"/>
    <p:sldId id="715" r:id="rId15"/>
    <p:sldId id="717" r:id="rId16"/>
    <p:sldId id="716" r:id="rId17"/>
    <p:sldId id="718" r:id="rId18"/>
    <p:sldId id="719" r:id="rId19"/>
    <p:sldId id="722" r:id="rId20"/>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CA439"/>
    <a:srgbClr val="6BA4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AEFF7"/>
          </a:solidFill>
        </a:fill>
      </a:tcStyle>
    </a:wholeTbl>
    <a:band1H>
      <a:tcStyle>
        <a:tcBdr/>
        <a:fill>
          <a:solidFill>
            <a:srgbClr val="D2DEEF"/>
          </a:solidFill>
        </a:fill>
      </a:tcStyle>
    </a:band1H>
    <a:band2H>
      <a:tcStyle>
        <a:tcBdr/>
      </a:tcStyle>
    </a:band2H>
    <a:band1V>
      <a:tcStyle>
        <a:tcBdr/>
        <a:fill>
          <a:solidFill>
            <a:srgbClr val="D2DEEF"/>
          </a:solidFill>
        </a:fill>
      </a:tcStyle>
    </a:band1V>
    <a:band2V>
      <a:tcStyle>
        <a:tcBdr/>
      </a:tcStyle>
    </a:band2V>
    <a:lastCol>
      <a:tcTxStyle b="on">
        <a:font>
          <a:latin typeface="+mn-lt"/>
          <a:ea typeface="+mn-ea"/>
          <a:cs typeface="+mn-cs"/>
        </a:font>
        <a:srgbClr val="FFFFFF"/>
      </a:tcTxStyle>
      <a:tcStyle>
        <a:tcBdr/>
        <a:fill>
          <a:solidFill>
            <a:srgbClr val="5B9BD5"/>
          </a:solidFill>
        </a:fill>
      </a:tcStyle>
    </a:lastCol>
    <a:firstCol>
      <a:tcTxStyle b="on">
        <a:font>
          <a:latin typeface="+mn-lt"/>
          <a:ea typeface="+mn-ea"/>
          <a:cs typeface="+mn-cs"/>
        </a:font>
        <a:srgbClr val="FFFFFF"/>
      </a:tcTxStyle>
      <a:tcStyle>
        <a:tcBdr/>
        <a:fill>
          <a:solidFill>
            <a:srgbClr val="5B9BD5"/>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5B9BD5"/>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5B9BD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83041" autoAdjust="0"/>
  </p:normalViewPr>
  <p:slideViewPr>
    <p:cSldViewPr snapToGrid="0">
      <p:cViewPr varScale="1">
        <p:scale>
          <a:sx n="77" d="100"/>
          <a:sy n="77" d="100"/>
        </p:scale>
        <p:origin x="2292"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60" cy="498056"/>
          </a:xfrm>
          <a:prstGeom prst="rect">
            <a:avLst/>
          </a:prstGeom>
        </p:spPr>
        <p:txBody>
          <a:bodyPr vert="horz" lIns="91103" tIns="45552" rIns="91103" bIns="45552" rtlCol="0"/>
          <a:lstStyle>
            <a:lvl1pPr algn="l">
              <a:defRPr sz="1200"/>
            </a:lvl1pPr>
          </a:lstStyle>
          <a:p>
            <a:endParaRPr lang="lv-LV"/>
          </a:p>
        </p:txBody>
      </p:sp>
      <p:sp>
        <p:nvSpPr>
          <p:cNvPr id="3" name="Date Placeholder 2"/>
          <p:cNvSpPr>
            <a:spLocks noGrp="1"/>
          </p:cNvSpPr>
          <p:nvPr>
            <p:ph type="dt" sz="quarter" idx="1"/>
          </p:nvPr>
        </p:nvSpPr>
        <p:spPr>
          <a:xfrm>
            <a:off x="3850442" y="0"/>
            <a:ext cx="2945660" cy="498056"/>
          </a:xfrm>
          <a:prstGeom prst="rect">
            <a:avLst/>
          </a:prstGeom>
        </p:spPr>
        <p:txBody>
          <a:bodyPr vert="horz" lIns="91103" tIns="45552" rIns="91103" bIns="45552" rtlCol="0"/>
          <a:lstStyle>
            <a:lvl1pPr algn="r">
              <a:defRPr sz="1200"/>
            </a:lvl1pPr>
          </a:lstStyle>
          <a:p>
            <a:fld id="{EF30B8F5-71D1-4DFD-9B21-C3ECB7AB9302}" type="datetimeFigureOut">
              <a:rPr lang="lv-LV" smtClean="0"/>
              <a:pPr/>
              <a:t>11.03.2021</a:t>
            </a:fld>
            <a:endParaRPr lang="lv-LV"/>
          </a:p>
        </p:txBody>
      </p:sp>
      <p:sp>
        <p:nvSpPr>
          <p:cNvPr id="4" name="Footer Placeholder 3"/>
          <p:cNvSpPr>
            <a:spLocks noGrp="1"/>
          </p:cNvSpPr>
          <p:nvPr>
            <p:ph type="ftr" sz="quarter" idx="2"/>
          </p:nvPr>
        </p:nvSpPr>
        <p:spPr>
          <a:xfrm>
            <a:off x="0" y="9428586"/>
            <a:ext cx="2945660" cy="498055"/>
          </a:xfrm>
          <a:prstGeom prst="rect">
            <a:avLst/>
          </a:prstGeom>
        </p:spPr>
        <p:txBody>
          <a:bodyPr vert="horz" lIns="91103" tIns="45552" rIns="91103" bIns="45552" rtlCol="0" anchor="b"/>
          <a:lstStyle>
            <a:lvl1pPr algn="l">
              <a:defRPr sz="1200"/>
            </a:lvl1pPr>
          </a:lstStyle>
          <a:p>
            <a:endParaRPr lang="lv-LV"/>
          </a:p>
        </p:txBody>
      </p:sp>
      <p:sp>
        <p:nvSpPr>
          <p:cNvPr id="5" name="Slide Number Placeholder 4"/>
          <p:cNvSpPr>
            <a:spLocks noGrp="1"/>
          </p:cNvSpPr>
          <p:nvPr>
            <p:ph type="sldNum" sz="quarter" idx="3"/>
          </p:nvPr>
        </p:nvSpPr>
        <p:spPr>
          <a:xfrm>
            <a:off x="3850442" y="9428586"/>
            <a:ext cx="2945660" cy="498055"/>
          </a:xfrm>
          <a:prstGeom prst="rect">
            <a:avLst/>
          </a:prstGeom>
        </p:spPr>
        <p:txBody>
          <a:bodyPr vert="horz" lIns="91103" tIns="45552" rIns="91103" bIns="45552" rtlCol="0" anchor="b"/>
          <a:lstStyle>
            <a:lvl1pPr algn="r">
              <a:defRPr sz="1200"/>
            </a:lvl1pPr>
          </a:lstStyle>
          <a:p>
            <a:fld id="{708D563F-6815-4191-AEEE-005CBFADD8E3}" type="slidenum">
              <a:rPr lang="lv-LV" smtClean="0"/>
              <a:pPr/>
              <a:t>‹#›</a:t>
            </a:fld>
            <a:endParaRPr lang="lv-LV"/>
          </a:p>
        </p:txBody>
      </p:sp>
    </p:spTree>
    <p:extLst>
      <p:ext uri="{BB962C8B-B14F-4D97-AF65-F5344CB8AC3E}">
        <p14:creationId xmlns:p14="http://schemas.microsoft.com/office/powerpoint/2010/main" val="357557315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45660" cy="496332"/>
          </a:xfrm>
          <a:prstGeom prst="rect">
            <a:avLst/>
          </a:prstGeom>
          <a:noFill/>
          <a:ln>
            <a:noFill/>
          </a:ln>
        </p:spPr>
        <p:txBody>
          <a:bodyPr vert="horz" wrap="square" lIns="91103" tIns="45552" rIns="91103" bIns="45552" anchor="t" anchorCtr="0" compatLnSpc="1">
            <a:noAutofit/>
          </a:bodyPr>
          <a:lstStyle>
            <a:lvl1pPr marL="0" marR="0" lvl="0" indent="0" algn="l" defTabSz="936116"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endParaRPr lang="lv-LV"/>
          </a:p>
        </p:txBody>
      </p:sp>
      <p:sp>
        <p:nvSpPr>
          <p:cNvPr id="3" name="Date Placeholder 2"/>
          <p:cNvSpPr txBox="1">
            <a:spLocks noGrp="1"/>
          </p:cNvSpPr>
          <p:nvPr>
            <p:ph type="dt" idx="1"/>
          </p:nvPr>
        </p:nvSpPr>
        <p:spPr>
          <a:xfrm>
            <a:off x="3850438" y="0"/>
            <a:ext cx="2945660" cy="496332"/>
          </a:xfrm>
          <a:prstGeom prst="rect">
            <a:avLst/>
          </a:prstGeom>
          <a:noFill/>
          <a:ln>
            <a:noFill/>
          </a:ln>
        </p:spPr>
        <p:txBody>
          <a:bodyPr vert="horz" wrap="square" lIns="91103" tIns="45552" rIns="91103" bIns="45552" anchor="t" anchorCtr="0" compatLnSpc="1">
            <a:noAutofit/>
          </a:bodyPr>
          <a:lstStyle>
            <a:lvl1pPr marL="0" marR="0" lvl="0" indent="0" algn="r" defTabSz="936116"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fld id="{6BEB1A17-4064-49AC-814D-67BF2601BFCA}" type="datetime1">
              <a:rPr lang="lv-LV"/>
              <a:pPr lvl="0"/>
              <a:t>11.03.2021</a:t>
            </a:fld>
            <a:endParaRPr lang="lv-LV"/>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79768" y="4715156"/>
            <a:ext cx="5438140" cy="4466987"/>
          </a:xfrm>
          <a:prstGeom prst="rect">
            <a:avLst/>
          </a:prstGeom>
          <a:noFill/>
          <a:ln>
            <a:noFill/>
          </a:ln>
        </p:spPr>
        <p:txBody>
          <a:bodyPr vert="horz" wrap="square" lIns="91103" tIns="45552" rIns="91103" bIns="45552"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txBox="1">
            <a:spLocks noGrp="1"/>
          </p:cNvSpPr>
          <p:nvPr>
            <p:ph type="ftr" sz="quarter" idx="4"/>
          </p:nvPr>
        </p:nvSpPr>
        <p:spPr>
          <a:xfrm>
            <a:off x="0" y="9428578"/>
            <a:ext cx="2945660" cy="496332"/>
          </a:xfrm>
          <a:prstGeom prst="rect">
            <a:avLst/>
          </a:prstGeom>
          <a:noFill/>
          <a:ln>
            <a:noFill/>
          </a:ln>
        </p:spPr>
        <p:txBody>
          <a:bodyPr vert="horz" wrap="square" lIns="91103" tIns="45552" rIns="91103" bIns="45552" anchor="b" anchorCtr="0" compatLnSpc="1">
            <a:noAutofit/>
          </a:bodyPr>
          <a:lstStyle>
            <a:lvl1pPr marL="0" marR="0" lvl="0" indent="0" algn="l" defTabSz="936116"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endParaRPr lang="lv-LV"/>
          </a:p>
        </p:txBody>
      </p:sp>
      <p:sp>
        <p:nvSpPr>
          <p:cNvPr id="7" name="Slide Number Placeholder 6"/>
          <p:cNvSpPr txBox="1">
            <a:spLocks noGrp="1"/>
          </p:cNvSpPr>
          <p:nvPr>
            <p:ph type="sldNum" sz="quarter" idx="5"/>
          </p:nvPr>
        </p:nvSpPr>
        <p:spPr>
          <a:xfrm>
            <a:off x="3850438" y="9428578"/>
            <a:ext cx="2945660" cy="496332"/>
          </a:xfrm>
          <a:prstGeom prst="rect">
            <a:avLst/>
          </a:prstGeom>
          <a:noFill/>
          <a:ln>
            <a:noFill/>
          </a:ln>
        </p:spPr>
        <p:txBody>
          <a:bodyPr vert="horz" wrap="square" lIns="91103" tIns="45552" rIns="91103" bIns="45552" anchor="b" anchorCtr="0" compatLnSpc="1">
            <a:noAutofit/>
          </a:bodyPr>
          <a:lstStyle>
            <a:lvl1pPr marL="0" marR="0" lvl="0" indent="0" algn="r" defTabSz="936116" rtl="0" fontAlgn="auto" hangingPunct="1">
              <a:lnSpc>
                <a:spcPct val="100000"/>
              </a:lnSpc>
              <a:spcBef>
                <a:spcPts val="0"/>
              </a:spcBef>
              <a:spcAft>
                <a:spcPts val="0"/>
              </a:spcAft>
              <a:buNone/>
              <a:tabLst/>
              <a:defRPr lang="lv-LV" sz="1200" b="0" i="0" u="none" strike="noStrike" kern="1200" cap="none" spc="0" baseline="0">
                <a:solidFill>
                  <a:srgbClr val="000000"/>
                </a:solidFill>
                <a:uFillTx/>
                <a:latin typeface="Calibri"/>
              </a:defRPr>
            </a:lvl1pPr>
          </a:lstStyle>
          <a:p>
            <a:pPr lvl="0"/>
            <a:fld id="{7FC3ECF1-10EB-4862-A719-83FFEF64B804}" type="slidenum">
              <a:rPr/>
              <a:pPr lvl="0"/>
              <a:t>‹#›</a:t>
            </a:fld>
            <a:endParaRPr lang="lv-LV"/>
          </a:p>
        </p:txBody>
      </p:sp>
    </p:spTree>
    <p:extLst>
      <p:ext uri="{BB962C8B-B14F-4D97-AF65-F5344CB8AC3E}">
        <p14:creationId xmlns:p14="http://schemas.microsoft.com/office/powerpoint/2010/main" val="313261870"/>
      </p:ext>
    </p:extLst>
  </p:cSld>
  <p:clrMap bg1="lt1" tx1="dk1" bg2="lt2" tx2="dk2" accent1="accent1" accent2="accent2" accent3="accent3" accent4="accent4" accent5="accent5" accent6="accent6" hlink="hlink" folHlink="folHlink"/>
  <p:hf hdr="0" ftr="0" dt="0"/>
  <p:notesStyle>
    <a:lvl1pPr marL="0" marR="0" lvl="0" indent="0" algn="l" defTabSz="939573"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69791" marR="0" lvl="1" indent="0" algn="l" defTabSz="939573"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39573" marR="0" lvl="2" indent="0" algn="l" defTabSz="939573"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409364" marR="0" lvl="3" indent="0" algn="l" defTabSz="939573"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79156" marR="0" lvl="4" indent="0" algn="l" defTabSz="939573"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F36B08AF-2AEE-42C7-B551-E1F9486AD0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7603A121-B415-4E8C-BAE4-01B5A3FC5BB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en-US" dirty="0"/>
          </a:p>
        </p:txBody>
      </p:sp>
      <p:sp>
        <p:nvSpPr>
          <p:cNvPr id="14340" name="Slide Number Placeholder 3">
            <a:extLst>
              <a:ext uri="{FF2B5EF4-FFF2-40B4-BE49-F238E27FC236}">
                <a16:creationId xmlns:a16="http://schemas.microsoft.com/office/drawing/2014/main" id="{EE7FDDEA-52F4-4171-9BAA-BEF19DFAF7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ea typeface="MS PGothic" panose="020B0600070205080204" pitchFamily="34" charset="-128"/>
              </a:defRPr>
            </a:lvl1pPr>
            <a:lvl2pPr marL="748374" indent="-287836">
              <a:defRPr sz="1700">
                <a:solidFill>
                  <a:schemeClr val="tx1"/>
                </a:solidFill>
                <a:latin typeface="Times New Roman" panose="02020603050405020304" pitchFamily="18" charset="0"/>
                <a:ea typeface="MS PGothic" panose="020B0600070205080204" pitchFamily="34" charset="-128"/>
              </a:defRPr>
            </a:lvl2pPr>
            <a:lvl3pPr marL="1151344" indent="-230269">
              <a:defRPr sz="1700">
                <a:solidFill>
                  <a:schemeClr val="tx1"/>
                </a:solidFill>
                <a:latin typeface="Times New Roman" panose="02020603050405020304" pitchFamily="18" charset="0"/>
                <a:ea typeface="MS PGothic" panose="020B0600070205080204" pitchFamily="34" charset="-128"/>
              </a:defRPr>
            </a:lvl3pPr>
            <a:lvl4pPr marL="1611881" indent="-230269">
              <a:defRPr sz="1700">
                <a:solidFill>
                  <a:schemeClr val="tx1"/>
                </a:solidFill>
                <a:latin typeface="Times New Roman" panose="02020603050405020304" pitchFamily="18" charset="0"/>
                <a:ea typeface="MS PGothic" panose="020B0600070205080204" pitchFamily="34" charset="-128"/>
              </a:defRPr>
            </a:lvl4pPr>
            <a:lvl5pPr marL="2072419" indent="-230269">
              <a:defRPr sz="1700">
                <a:solidFill>
                  <a:schemeClr val="tx1"/>
                </a:solidFill>
                <a:latin typeface="Times New Roman" panose="02020603050405020304" pitchFamily="18" charset="0"/>
                <a:ea typeface="MS PGothic" panose="020B0600070205080204" pitchFamily="34" charset="-128"/>
              </a:defRPr>
            </a:lvl5pPr>
            <a:lvl6pPr marL="2532957" indent="-230269" defTabSz="945062"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993494" indent="-230269" defTabSz="945062"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454032" indent="-230269" defTabSz="945062"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914569" indent="-230269" defTabSz="945062"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fld id="{0F4CF024-164D-4B28-A663-F8F4C44291CC}" type="slidenum">
              <a:rPr lang="lv-LV" altLang="lv-LV" sz="1200">
                <a:latin typeface="Calibri" panose="020F0502020204030204" pitchFamily="34" charset="0"/>
              </a:rPr>
              <a:pPr/>
              <a:t>1</a:t>
            </a:fld>
            <a:endParaRPr lang="lv-LV" altLang="lv-LV"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sz="3200" dirty="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a:defRPr/>
            </a:pPr>
            <a:fld id="{34CA6896-8387-486E-B3D3-F25F3E2B2DF1}" type="slidenum">
              <a:rPr lang="lv-LV" altLang="lv-LV" smtClean="0"/>
              <a:pPr>
                <a:defRPr/>
              </a:pPr>
              <a:t>2</a:t>
            </a:fld>
            <a:endParaRPr lang="lv-LV" altLang="lv-LV"/>
          </a:p>
        </p:txBody>
      </p:sp>
    </p:spTree>
    <p:extLst>
      <p:ext uri="{BB962C8B-B14F-4D97-AF65-F5344CB8AC3E}">
        <p14:creationId xmlns:p14="http://schemas.microsoft.com/office/powerpoint/2010/main" val="343364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a:buFont typeface="Wingdings" panose="05000000000000000000" pitchFamily="2" charset="2"/>
              <a:buChar char="Ø"/>
            </a:pPr>
            <a:endParaRPr lang="lv-LV" sz="1200" b="0" i="0" u="none" strike="noStrike" kern="1200" cap="none" spc="0" baseline="0" dirty="0">
              <a:solidFill>
                <a:srgbClr val="000000"/>
              </a:solidFill>
              <a:effectLst/>
              <a:uFillTx/>
              <a:latin typeface="Calibri"/>
            </a:endParaRPr>
          </a:p>
        </p:txBody>
      </p:sp>
      <p:sp>
        <p:nvSpPr>
          <p:cNvPr id="4" name="Slide Number Placeholder 3"/>
          <p:cNvSpPr>
            <a:spLocks noGrp="1"/>
          </p:cNvSpPr>
          <p:nvPr>
            <p:ph type="sldNum" sz="quarter" idx="5"/>
          </p:nvPr>
        </p:nvSpPr>
        <p:spPr/>
        <p:txBody>
          <a:bodyPr/>
          <a:lstStyle/>
          <a:p>
            <a:pPr>
              <a:defRPr/>
            </a:pPr>
            <a:fld id="{34CA6896-8387-486E-B3D3-F25F3E2B2DF1}" type="slidenum">
              <a:rPr lang="lv-LV" altLang="lv-LV" smtClean="0"/>
              <a:pPr>
                <a:defRPr/>
              </a:pPr>
              <a:t>4</a:t>
            </a:fld>
            <a:endParaRPr lang="lv-LV" altLang="lv-LV"/>
          </a:p>
        </p:txBody>
      </p:sp>
    </p:spTree>
    <p:extLst>
      <p:ext uri="{BB962C8B-B14F-4D97-AF65-F5344CB8AC3E}">
        <p14:creationId xmlns:p14="http://schemas.microsoft.com/office/powerpoint/2010/main" val="18371167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lvl="0"/>
            <a:fld id="{7FC3ECF1-10EB-4862-A719-83FFEF64B804}" type="slidenum">
              <a:rPr lang="lv-LV" smtClean="0"/>
              <a:pPr lvl="0"/>
              <a:t>14</a:t>
            </a:fld>
            <a:endParaRPr lang="lv-LV"/>
          </a:p>
        </p:txBody>
      </p:sp>
    </p:spTree>
    <p:extLst>
      <p:ext uri="{BB962C8B-B14F-4D97-AF65-F5344CB8AC3E}">
        <p14:creationId xmlns:p14="http://schemas.microsoft.com/office/powerpoint/2010/main" val="2844652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LM </a:t>
            </a:r>
            <a:r>
              <a:rPr lang="en-GB" dirty="0" err="1"/>
              <a:t>īstenotie</a:t>
            </a:r>
            <a:r>
              <a:rPr lang="en-GB" dirty="0"/>
              <a:t> </a:t>
            </a:r>
            <a:r>
              <a:rPr lang="en-GB" dirty="0" err="1"/>
              <a:t>projekti</a:t>
            </a:r>
            <a:r>
              <a:rPr lang="en-GB" dirty="0"/>
              <a:t>, kas </a:t>
            </a:r>
            <a:r>
              <a:rPr lang="en-GB" dirty="0" err="1"/>
              <a:t>vērsti</a:t>
            </a:r>
            <a:r>
              <a:rPr lang="en-GB" dirty="0"/>
              <a:t> </a:t>
            </a:r>
            <a:r>
              <a:rPr lang="en-GB" dirty="0" err="1"/>
              <a:t>uz</a:t>
            </a:r>
            <a:r>
              <a:rPr lang="en-GB" dirty="0"/>
              <a:t> </a:t>
            </a:r>
            <a:r>
              <a:rPr lang="en-GB" dirty="0" err="1"/>
              <a:t>sociālo</a:t>
            </a:r>
            <a:r>
              <a:rPr lang="en-GB" dirty="0"/>
              <a:t> </a:t>
            </a:r>
            <a:r>
              <a:rPr lang="en-GB" dirty="0" err="1"/>
              <a:t>pakalpojumu</a:t>
            </a:r>
            <a:r>
              <a:rPr lang="en-GB" dirty="0"/>
              <a:t> </a:t>
            </a:r>
            <a:r>
              <a:rPr lang="en-GB" dirty="0" err="1"/>
              <a:t>jomas</a:t>
            </a:r>
            <a:r>
              <a:rPr lang="en-GB" dirty="0"/>
              <a:t> attīstība (nav </a:t>
            </a:r>
            <a:r>
              <a:rPr lang="en-GB" dirty="0" err="1"/>
              <a:t>paredzēti</a:t>
            </a:r>
            <a:r>
              <a:rPr lang="en-GB" dirty="0"/>
              <a:t> </a:t>
            </a:r>
            <a:r>
              <a:rPr lang="en-GB" dirty="0" err="1"/>
              <a:t>pašvaldībām</a:t>
            </a:r>
            <a:r>
              <a:rPr lang="en-GB" dirty="0"/>
              <a:t> un NVO).</a:t>
            </a:r>
            <a:endParaRPr lang="lv-LV" dirty="0"/>
          </a:p>
        </p:txBody>
      </p:sp>
      <p:sp>
        <p:nvSpPr>
          <p:cNvPr id="4" name="Slide Number Placeholder 3"/>
          <p:cNvSpPr>
            <a:spLocks noGrp="1"/>
          </p:cNvSpPr>
          <p:nvPr>
            <p:ph type="sldNum" sz="quarter" idx="5"/>
          </p:nvPr>
        </p:nvSpPr>
        <p:spPr/>
        <p:txBody>
          <a:bodyPr/>
          <a:lstStyle/>
          <a:p>
            <a:pPr lvl="0"/>
            <a:fld id="{7FC3ECF1-10EB-4862-A719-83FFEF64B804}" type="slidenum">
              <a:rPr lang="lv-LV" smtClean="0"/>
              <a:pPr lvl="0"/>
              <a:t>15</a:t>
            </a:fld>
            <a:endParaRPr lang="lv-LV"/>
          </a:p>
        </p:txBody>
      </p:sp>
    </p:spTree>
    <p:extLst>
      <p:ext uri="{BB962C8B-B14F-4D97-AF65-F5344CB8AC3E}">
        <p14:creationId xmlns:p14="http://schemas.microsoft.com/office/powerpoint/2010/main" val="3369231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lvl="0"/>
            <a:fld id="{7FC3ECF1-10EB-4862-A719-83FFEF64B804}" type="slidenum">
              <a:rPr lang="lv-LV" smtClean="0"/>
              <a:pPr lvl="0"/>
              <a:t>16</a:t>
            </a:fld>
            <a:endParaRPr lang="lv-LV"/>
          </a:p>
        </p:txBody>
      </p:sp>
    </p:spTree>
    <p:extLst>
      <p:ext uri="{BB962C8B-B14F-4D97-AF65-F5344CB8AC3E}">
        <p14:creationId xmlns:p14="http://schemas.microsoft.com/office/powerpoint/2010/main" val="3034451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pPr lvl="0"/>
            <a:fld id="{7FC3ECF1-10EB-4862-A719-83FFEF64B804}" type="slidenum">
              <a:rPr lang="lv-LV" smtClean="0"/>
              <a:pPr lvl="0"/>
              <a:t>18</a:t>
            </a:fld>
            <a:endParaRPr lang="lv-LV"/>
          </a:p>
        </p:txBody>
      </p:sp>
    </p:spTree>
    <p:extLst>
      <p:ext uri="{BB962C8B-B14F-4D97-AF65-F5344CB8AC3E}">
        <p14:creationId xmlns:p14="http://schemas.microsoft.com/office/powerpoint/2010/main" val="3839549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42"/>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646B58EE-42BB-4D14-A342-EC2D57545603}" type="slidenum">
              <a:rPr/>
              <a:pPr lvl="0"/>
              <a:t>‹#›</a:t>
            </a:fld>
            <a:endParaRPr lang="en-US"/>
          </a:p>
        </p:txBody>
      </p:sp>
    </p:spTree>
    <p:extLst>
      <p:ext uri="{BB962C8B-B14F-4D97-AF65-F5344CB8AC3E}">
        <p14:creationId xmlns:p14="http://schemas.microsoft.com/office/powerpoint/2010/main" val="2559055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3DE85D27-A264-44B9-BCBC-762C23931C77}" type="slidenum">
              <a:rPr/>
              <a:pPr lvl="0"/>
              <a:t>‹#›</a:t>
            </a:fld>
            <a:endParaRPr lang="en-US"/>
          </a:p>
        </p:txBody>
      </p:sp>
    </p:spTree>
    <p:extLst>
      <p:ext uri="{BB962C8B-B14F-4D97-AF65-F5344CB8AC3E}">
        <p14:creationId xmlns:p14="http://schemas.microsoft.com/office/powerpoint/2010/main" val="1509290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58"/>
            <a:ext cx="2057400" cy="585151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58"/>
            <a:ext cx="6019796" cy="585151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EC86CB67-0B54-4CD3-8112-CB972C82B64A}" type="slidenum">
              <a:rPr/>
              <a:pPr lvl="0"/>
              <a:t>‹#›</a:t>
            </a:fld>
            <a:endParaRPr lang="en-US"/>
          </a:p>
        </p:txBody>
      </p:sp>
    </p:spTree>
    <p:extLst>
      <p:ext uri="{BB962C8B-B14F-4D97-AF65-F5344CB8AC3E}">
        <p14:creationId xmlns:p14="http://schemas.microsoft.com/office/powerpoint/2010/main" val="23904320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1EFC2EC1-899F-4E6B-B2C5-B76EB6CF630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240" y="0"/>
            <a:ext cx="3779520" cy="4166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F88277AC-27B1-4FD4-A876-C4B3D90B4D68}"/>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780"/>
            <a:ext cx="9144000" cy="245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a:extLst>
              <a:ext uri="{FF2B5EF4-FFF2-40B4-BE49-F238E27FC236}">
                <a16:creationId xmlns:a16="http://schemas.microsoft.com/office/drawing/2014/main" id="{53C594A9-B84B-4267-810A-E33D66D50F33}"/>
              </a:ext>
            </a:extLst>
          </p:cNvPr>
          <p:cNvSpPr txBox="1">
            <a:spLocks/>
          </p:cNvSpPr>
          <p:nvPr userDrawn="1"/>
        </p:nvSpPr>
        <p:spPr>
          <a:xfrm>
            <a:off x="685800" y="4724400"/>
            <a:ext cx="7772400" cy="1036320"/>
          </a:xfrm>
          <a:prstGeom prst="rect">
            <a:avLst/>
          </a:prstGeom>
        </p:spPr>
        <p:txBody>
          <a:bodyPr lIns="78298" tIns="39149" rIns="78298" bIns="3914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166"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2666"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166"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40"/>
            <a:ext cx="7772400" cy="639762"/>
          </a:xfrm>
        </p:spPr>
        <p:txBody>
          <a:bodyPr>
            <a:normAutofit/>
          </a:bodyPr>
          <a:lstStyle>
            <a:lvl1pPr marL="0" indent="0" algn="ctr">
              <a:buNone/>
              <a:defRPr sz="1166">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4285010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41D78CE1-CD1E-45B2-A27F-685EA798849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7180" y="0"/>
            <a:ext cx="1760220" cy="1958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0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1"/>
            <a:ext cx="6096000" cy="4373573"/>
          </a:xfrm>
        </p:spPr>
        <p:txBody>
          <a:bodyPr>
            <a:normAutofit/>
          </a:bodyPr>
          <a:lstStyle>
            <a:lvl1pPr marL="0" indent="0">
              <a:buNone/>
              <a:defRPr sz="1667">
                <a:latin typeface="Verdana" panose="020B0604030504040204" pitchFamily="34" charset="0"/>
                <a:ea typeface="Verdana" panose="020B0604030504040204" pitchFamily="34" charset="0"/>
                <a:cs typeface="Verdana" panose="020B0604030504040204" pitchFamily="34" charset="0"/>
              </a:defRPr>
            </a:lvl1pPr>
            <a:lvl2pPr>
              <a:defRPr sz="1667">
                <a:latin typeface="Times New Roman" panose="02020603050405020304" pitchFamily="18" charset="0"/>
                <a:cs typeface="Times New Roman" panose="02020603050405020304" pitchFamily="18" charset="0"/>
              </a:defRPr>
            </a:lvl2pPr>
            <a:lvl3pPr>
              <a:defRPr sz="1667">
                <a:latin typeface="Times New Roman" panose="02020603050405020304" pitchFamily="18" charset="0"/>
                <a:cs typeface="Times New Roman" panose="02020603050405020304" pitchFamily="18" charset="0"/>
              </a:defRPr>
            </a:lvl3pPr>
            <a:lvl4pPr>
              <a:defRPr sz="1667">
                <a:latin typeface="Times New Roman" panose="02020603050405020304" pitchFamily="18" charset="0"/>
                <a:cs typeface="Times New Roman" panose="02020603050405020304" pitchFamily="18" charset="0"/>
              </a:defRPr>
            </a:lvl4pPr>
            <a:lvl5pPr>
              <a:defRPr sz="1667">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833">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833"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a:extLst>
              <a:ext uri="{FF2B5EF4-FFF2-40B4-BE49-F238E27FC236}">
                <a16:creationId xmlns:a16="http://schemas.microsoft.com/office/drawing/2014/main" id="{2EE1D01D-82AB-4745-933F-2B86BCAB5D92}"/>
              </a:ext>
            </a:extLst>
          </p:cNvPr>
          <p:cNvSpPr>
            <a:spLocks noGrp="1"/>
          </p:cNvSpPr>
          <p:nvPr>
            <p:ph type="sldNum" sz="quarter" idx="13"/>
          </p:nvPr>
        </p:nvSpPr>
        <p:spPr>
          <a:xfrm>
            <a:off x="8534400" y="6324600"/>
            <a:ext cx="304800" cy="304800"/>
          </a:xfrm>
        </p:spPr>
        <p:txBody>
          <a:bodyPr/>
          <a:lstStyle>
            <a:lvl1pPr>
              <a:defRPr sz="800">
                <a:latin typeface="Verdana" panose="020B0604030504040204" pitchFamily="34" charset="0"/>
              </a:defRPr>
            </a:lvl1pPr>
          </a:lstStyle>
          <a:p>
            <a:pPr>
              <a:defRPr/>
            </a:pPr>
            <a:fld id="{6A300EC7-446D-4A15-8D08-C8C87619369B}" type="slidenum">
              <a:rPr lang="en-US" altLang="lv-LV"/>
              <a:pPr>
                <a:defRPr/>
              </a:pPr>
              <a:t>‹#›</a:t>
            </a:fld>
            <a:endParaRPr lang="en-US" altLang="lv-LV"/>
          </a:p>
        </p:txBody>
      </p:sp>
    </p:spTree>
    <p:extLst>
      <p:ext uri="{BB962C8B-B14F-4D97-AF65-F5344CB8AC3E}">
        <p14:creationId xmlns:p14="http://schemas.microsoft.com/office/powerpoint/2010/main" val="109333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AE1878BF-9CF1-4EE9-8851-88F6CBE74C29}" type="slidenum">
              <a:rPr/>
              <a:pPr lvl="0"/>
              <a:t>‹#›</a:t>
            </a:fld>
            <a:endParaRPr lang="en-US"/>
          </a:p>
        </p:txBody>
      </p:sp>
    </p:spTree>
    <p:extLst>
      <p:ext uri="{BB962C8B-B14F-4D97-AF65-F5344CB8AC3E}">
        <p14:creationId xmlns:p14="http://schemas.microsoft.com/office/powerpoint/2010/main" val="2484952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905"/>
            <a:ext cx="7772400" cy="1362071"/>
          </a:xfrm>
        </p:spPr>
        <p:txBody>
          <a:bodyPr anchor="t" anchorCtr="0"/>
          <a:lstStyle>
            <a:lvl1pPr algn="l">
              <a:defRPr sz="4100" b="1" cap="all"/>
            </a:lvl1pPr>
          </a:lstStyle>
          <a:p>
            <a:pPr lvl="0"/>
            <a:r>
              <a:rPr lang="en-US"/>
              <a:t>Click to edit Master title style</a:t>
            </a:r>
          </a:p>
        </p:txBody>
      </p:sp>
      <p:sp>
        <p:nvSpPr>
          <p:cNvPr id="3" name="Text Placeholder 2"/>
          <p:cNvSpPr txBox="1">
            <a:spLocks noGrp="1"/>
          </p:cNvSpPr>
          <p:nvPr>
            <p:ph type="body" idx="1"/>
          </p:nvPr>
        </p:nvSpPr>
        <p:spPr>
          <a:xfrm>
            <a:off x="722311" y="2906731"/>
            <a:ext cx="7772400" cy="1500192"/>
          </a:xfrm>
        </p:spPr>
        <p:txBody>
          <a:bodyPr anchor="b"/>
          <a:lstStyle>
            <a:lvl1pPr marL="0" indent="0">
              <a:spcBef>
                <a:spcPts val="500"/>
              </a:spcBef>
              <a:buNone/>
              <a:defRPr sz="1900">
                <a:solidFill>
                  <a:srgbClr val="898989"/>
                </a:solidFill>
              </a:defRPr>
            </a:lvl1pPr>
          </a:lstStyle>
          <a:p>
            <a:pPr lvl="0"/>
            <a:r>
              <a:rPr lang="en-US"/>
              <a:t>Click to edit Master text styles</a:t>
            </a:r>
          </a:p>
        </p:txBody>
      </p:sp>
      <p:sp>
        <p:nvSpPr>
          <p:cNvPr id="4" name="Date Placeholder 3"/>
          <p:cNvSpPr txBox="1">
            <a:spLocks noGrp="1"/>
          </p:cNvSpPr>
          <p:nvPr>
            <p:ph type="dt" sz="half" idx="7"/>
          </p:nvPr>
        </p:nvSpPr>
        <p:spPr/>
        <p:txBody>
          <a:bodyPr/>
          <a:lstStyle>
            <a:lvl1pPr>
              <a:defRPr/>
            </a:lvl1pPr>
          </a:lstStyle>
          <a:p>
            <a:pPr lvl="0"/>
            <a:endParaRPr lang="en-US"/>
          </a:p>
        </p:txBody>
      </p:sp>
      <p:sp>
        <p:nvSpPr>
          <p:cNvPr id="5" name="Footer Placeholder 4"/>
          <p:cNvSpPr txBox="1">
            <a:spLocks noGrp="1"/>
          </p:cNvSpPr>
          <p:nvPr>
            <p:ph type="ftr" sz="quarter" idx="9"/>
          </p:nvPr>
        </p:nvSpPr>
        <p:spPr/>
        <p:txBody>
          <a:bodyPr/>
          <a:lstStyle>
            <a:lvl1pPr>
              <a:defRPr/>
            </a:lvl1pPr>
          </a:lstStyle>
          <a:p>
            <a:pPr lvl="0"/>
            <a:endParaRPr lang="en-US"/>
          </a:p>
        </p:txBody>
      </p:sp>
      <p:sp>
        <p:nvSpPr>
          <p:cNvPr id="6" name="Slide Number Placeholder 5"/>
          <p:cNvSpPr txBox="1">
            <a:spLocks noGrp="1"/>
          </p:cNvSpPr>
          <p:nvPr>
            <p:ph type="sldNum" sz="quarter" idx="8"/>
          </p:nvPr>
        </p:nvSpPr>
        <p:spPr/>
        <p:txBody>
          <a:bodyPr/>
          <a:lstStyle>
            <a:lvl1pPr>
              <a:defRPr/>
            </a:lvl1pPr>
          </a:lstStyle>
          <a:p>
            <a:pPr lvl="0"/>
            <a:fld id="{69981370-9028-40AB-B35E-61B09A642FE2}" type="slidenum">
              <a:rPr/>
              <a:pPr lvl="0"/>
              <a:t>‹#›</a:t>
            </a:fld>
            <a:endParaRPr lang="en-US"/>
          </a:p>
        </p:txBody>
      </p:sp>
    </p:spTree>
    <p:extLst>
      <p:ext uri="{BB962C8B-B14F-4D97-AF65-F5344CB8AC3E}">
        <p14:creationId xmlns:p14="http://schemas.microsoft.com/office/powerpoint/2010/main" val="24619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9"/>
            <a:ext cx="4038603" cy="4525969"/>
          </a:xfrm>
        </p:spPr>
        <p:txBody>
          <a:bodyPr/>
          <a:lstStyle>
            <a:lvl1pPr>
              <a:spcBef>
                <a:spcPts val="700"/>
              </a:spcBef>
              <a:defRPr sz="2900"/>
            </a:lvl1pPr>
            <a:lvl2pPr>
              <a:spcBef>
                <a:spcPts val="600"/>
              </a:spcBef>
              <a:defRPr sz="2500"/>
            </a:lvl2pPr>
            <a:lvl3pPr>
              <a:spcBef>
                <a:spcPts val="500"/>
              </a:spcBef>
              <a:defRPr sz="1900"/>
            </a:lvl3pPr>
            <a:lvl4pPr>
              <a:spcBef>
                <a:spcPts val="400"/>
              </a:spcBef>
              <a:defRPr sz="1700"/>
            </a:lvl4pPr>
            <a:lvl5pPr>
              <a:spcBef>
                <a:spcPts val="400"/>
              </a:spcBef>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9"/>
            <a:ext cx="4038603" cy="4525969"/>
          </a:xfrm>
        </p:spPr>
        <p:txBody>
          <a:bodyPr/>
          <a:lstStyle>
            <a:lvl1pPr>
              <a:spcBef>
                <a:spcPts val="700"/>
              </a:spcBef>
              <a:defRPr sz="2900"/>
            </a:lvl1pPr>
            <a:lvl2pPr>
              <a:spcBef>
                <a:spcPts val="600"/>
              </a:spcBef>
              <a:defRPr sz="2500"/>
            </a:lvl2pPr>
            <a:lvl3pPr>
              <a:spcBef>
                <a:spcPts val="500"/>
              </a:spcBef>
              <a:defRPr sz="1900"/>
            </a:lvl3pPr>
            <a:lvl4pPr>
              <a:spcBef>
                <a:spcPts val="400"/>
              </a:spcBef>
              <a:defRPr sz="1700"/>
            </a:lvl4pPr>
            <a:lvl5pPr>
              <a:spcBef>
                <a:spcPts val="400"/>
              </a:spcBef>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D0EF629D-2A6F-4B17-B7C5-186FEC4E73F9}" type="slidenum">
              <a:rPr/>
              <a:pPr lvl="0"/>
              <a:t>‹#›</a:t>
            </a:fld>
            <a:endParaRPr lang="en-US"/>
          </a:p>
        </p:txBody>
      </p:sp>
    </p:spTree>
    <p:extLst>
      <p:ext uri="{BB962C8B-B14F-4D97-AF65-F5344CB8AC3E}">
        <p14:creationId xmlns:p14="http://schemas.microsoft.com/office/powerpoint/2010/main" val="20195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9" y="1535113"/>
            <a:ext cx="4040194" cy="639769"/>
          </a:xfrm>
        </p:spPr>
        <p:txBody>
          <a:bodyPr anchor="b"/>
          <a:lstStyle>
            <a:lvl1pPr marL="0" indent="0">
              <a:spcBef>
                <a:spcPts val="600"/>
              </a:spcBef>
              <a:buNone/>
              <a:defRPr sz="2500" b="1"/>
            </a:lvl1pPr>
          </a:lstStyle>
          <a:p>
            <a:pPr lvl="0"/>
            <a:r>
              <a:rPr lang="en-US"/>
              <a:t>Click to edit Master text styles</a:t>
            </a:r>
          </a:p>
        </p:txBody>
      </p:sp>
      <p:sp>
        <p:nvSpPr>
          <p:cNvPr id="4" name="Content Placeholder 3"/>
          <p:cNvSpPr txBox="1">
            <a:spLocks noGrp="1"/>
          </p:cNvSpPr>
          <p:nvPr>
            <p:ph idx="2"/>
          </p:nvPr>
        </p:nvSpPr>
        <p:spPr>
          <a:xfrm>
            <a:off x="457209" y="2174882"/>
            <a:ext cx="4040194" cy="3951286"/>
          </a:xfrm>
        </p:spPr>
        <p:txBody>
          <a:bodyPr/>
          <a:lstStyle>
            <a:lvl1pPr>
              <a:spcBef>
                <a:spcPts val="600"/>
              </a:spcBef>
              <a:defRPr sz="2500"/>
            </a:lvl1pPr>
            <a:lvl2pPr>
              <a:spcBef>
                <a:spcPts val="500"/>
              </a:spcBef>
              <a:defRPr sz="1900"/>
            </a:lvl2pPr>
            <a:lvl3pPr>
              <a:spcBef>
                <a:spcPts val="400"/>
              </a:spcBef>
              <a:defRPr sz="17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33" y="1535113"/>
            <a:ext cx="4041776" cy="639769"/>
          </a:xfrm>
        </p:spPr>
        <p:txBody>
          <a:bodyPr anchor="b"/>
          <a:lstStyle>
            <a:lvl1pPr marL="0" indent="0">
              <a:spcBef>
                <a:spcPts val="600"/>
              </a:spcBef>
              <a:buNone/>
              <a:defRPr sz="2500" b="1"/>
            </a:lvl1pPr>
          </a:lstStyle>
          <a:p>
            <a:pPr lvl="0"/>
            <a:r>
              <a:rPr lang="en-US"/>
              <a:t>Click to edit Master text styles</a:t>
            </a:r>
          </a:p>
        </p:txBody>
      </p:sp>
      <p:sp>
        <p:nvSpPr>
          <p:cNvPr id="6" name="Content Placeholder 5"/>
          <p:cNvSpPr txBox="1">
            <a:spLocks noGrp="1"/>
          </p:cNvSpPr>
          <p:nvPr>
            <p:ph idx="4"/>
          </p:nvPr>
        </p:nvSpPr>
        <p:spPr>
          <a:xfrm>
            <a:off x="4645033" y="2174882"/>
            <a:ext cx="4041776" cy="3951286"/>
          </a:xfrm>
        </p:spPr>
        <p:txBody>
          <a:bodyPr/>
          <a:lstStyle>
            <a:lvl1pPr>
              <a:spcBef>
                <a:spcPts val="600"/>
              </a:spcBef>
              <a:defRPr sz="2500"/>
            </a:lvl1pPr>
            <a:lvl2pPr>
              <a:spcBef>
                <a:spcPts val="500"/>
              </a:spcBef>
              <a:defRPr sz="1900"/>
            </a:lvl2pPr>
            <a:lvl3pPr>
              <a:spcBef>
                <a:spcPts val="400"/>
              </a:spcBef>
              <a:defRPr sz="17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txBox="1">
            <a:spLocks noGrp="1"/>
          </p:cNvSpPr>
          <p:nvPr>
            <p:ph type="dt" sz="half" idx="7"/>
          </p:nvPr>
        </p:nvSpPr>
        <p:spPr/>
        <p:txBody>
          <a:bodyPr/>
          <a:lstStyle>
            <a:lvl1pPr>
              <a:defRPr/>
            </a:lvl1pPr>
          </a:lstStyle>
          <a:p>
            <a:pPr lvl="0"/>
            <a:endParaRPr lang="en-US"/>
          </a:p>
        </p:txBody>
      </p:sp>
      <p:sp>
        <p:nvSpPr>
          <p:cNvPr id="8" name="Footer Placeholder 7"/>
          <p:cNvSpPr txBox="1">
            <a:spLocks noGrp="1"/>
          </p:cNvSpPr>
          <p:nvPr>
            <p:ph type="ftr" sz="quarter" idx="9"/>
          </p:nvPr>
        </p:nvSpPr>
        <p:spPr/>
        <p:txBody>
          <a:bodyPr/>
          <a:lstStyle>
            <a:lvl1pPr>
              <a:defRPr/>
            </a:lvl1pPr>
          </a:lstStyle>
          <a:p>
            <a:pPr lvl="0"/>
            <a:endParaRPr lang="en-US"/>
          </a:p>
        </p:txBody>
      </p:sp>
      <p:sp>
        <p:nvSpPr>
          <p:cNvPr id="9" name="Slide Number Placeholder 8"/>
          <p:cNvSpPr txBox="1">
            <a:spLocks noGrp="1"/>
          </p:cNvSpPr>
          <p:nvPr>
            <p:ph type="sldNum" sz="quarter" idx="8"/>
          </p:nvPr>
        </p:nvSpPr>
        <p:spPr/>
        <p:txBody>
          <a:bodyPr/>
          <a:lstStyle>
            <a:lvl1pPr>
              <a:defRPr/>
            </a:lvl1pPr>
          </a:lstStyle>
          <a:p>
            <a:pPr lvl="0"/>
            <a:fld id="{FA62D5DD-5314-49CE-89E5-13B3C8514C0A}" type="slidenum">
              <a:rPr/>
              <a:pPr lvl="0"/>
              <a:t>‹#›</a:t>
            </a:fld>
            <a:endParaRPr lang="en-US"/>
          </a:p>
        </p:txBody>
      </p:sp>
    </p:spTree>
    <p:extLst>
      <p:ext uri="{BB962C8B-B14F-4D97-AF65-F5344CB8AC3E}">
        <p14:creationId xmlns:p14="http://schemas.microsoft.com/office/powerpoint/2010/main" val="1872621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2"/>
          <p:cNvSpPr txBox="1">
            <a:spLocks noGrp="1"/>
          </p:cNvSpPr>
          <p:nvPr>
            <p:ph type="dt" sz="half" idx="7"/>
          </p:nvPr>
        </p:nvSpPr>
        <p:spPr/>
        <p:txBody>
          <a:bodyPr/>
          <a:lstStyle>
            <a:lvl1pPr>
              <a:defRPr/>
            </a:lvl1pPr>
          </a:lstStyle>
          <a:p>
            <a:pPr lvl="0"/>
            <a:endParaRPr lang="en-US"/>
          </a:p>
        </p:txBody>
      </p:sp>
      <p:sp>
        <p:nvSpPr>
          <p:cNvPr id="4" name="Footer Placeholder 3"/>
          <p:cNvSpPr txBox="1">
            <a:spLocks noGrp="1"/>
          </p:cNvSpPr>
          <p:nvPr>
            <p:ph type="ftr" sz="quarter" idx="9"/>
          </p:nvPr>
        </p:nvSpPr>
        <p:spPr/>
        <p:txBody>
          <a:bodyPr/>
          <a:lstStyle>
            <a:lvl1pPr>
              <a:defRPr/>
            </a:lvl1pPr>
          </a:lstStyle>
          <a:p>
            <a:pPr lvl="0"/>
            <a:endParaRPr lang="en-US"/>
          </a:p>
        </p:txBody>
      </p:sp>
      <p:sp>
        <p:nvSpPr>
          <p:cNvPr id="5" name="Slide Number Placeholder 4"/>
          <p:cNvSpPr txBox="1">
            <a:spLocks noGrp="1"/>
          </p:cNvSpPr>
          <p:nvPr>
            <p:ph type="sldNum" sz="quarter" idx="8"/>
          </p:nvPr>
        </p:nvSpPr>
        <p:spPr/>
        <p:txBody>
          <a:bodyPr/>
          <a:lstStyle>
            <a:lvl1pPr>
              <a:defRPr/>
            </a:lvl1pPr>
          </a:lstStyle>
          <a:p>
            <a:pPr lvl="0"/>
            <a:fld id="{73FE691C-CB7D-4FF5-9375-CE5463E47E6F}" type="slidenum">
              <a:rPr/>
              <a:pPr lvl="0"/>
              <a:t>‹#›</a:t>
            </a:fld>
            <a:endParaRPr lang="en-US"/>
          </a:p>
        </p:txBody>
      </p:sp>
    </p:spTree>
    <p:extLst>
      <p:ext uri="{BB962C8B-B14F-4D97-AF65-F5344CB8AC3E}">
        <p14:creationId xmlns:p14="http://schemas.microsoft.com/office/powerpoint/2010/main" val="384894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txBox="1">
            <a:spLocks noGrp="1"/>
          </p:cNvSpPr>
          <p:nvPr>
            <p:ph type="dt" sz="half" idx="7"/>
          </p:nvPr>
        </p:nvSpPr>
        <p:spPr/>
        <p:txBody>
          <a:bodyPr/>
          <a:lstStyle>
            <a:lvl1pPr>
              <a:defRPr/>
            </a:lvl1pPr>
          </a:lstStyle>
          <a:p>
            <a:pPr lvl="0"/>
            <a:endParaRPr lang="en-US"/>
          </a:p>
        </p:txBody>
      </p:sp>
      <p:sp>
        <p:nvSpPr>
          <p:cNvPr id="3" name="Footer Placeholder 2"/>
          <p:cNvSpPr txBox="1">
            <a:spLocks noGrp="1"/>
          </p:cNvSpPr>
          <p:nvPr>
            <p:ph type="ftr" sz="quarter" idx="9"/>
          </p:nvPr>
        </p:nvSpPr>
        <p:spPr/>
        <p:txBody>
          <a:bodyPr/>
          <a:lstStyle>
            <a:lvl1pPr>
              <a:defRPr/>
            </a:lvl1pPr>
          </a:lstStyle>
          <a:p>
            <a:pPr lvl="0"/>
            <a:endParaRPr lang="en-US"/>
          </a:p>
        </p:txBody>
      </p:sp>
      <p:sp>
        <p:nvSpPr>
          <p:cNvPr id="4" name="Slide Number Placeholder 3"/>
          <p:cNvSpPr txBox="1">
            <a:spLocks noGrp="1"/>
          </p:cNvSpPr>
          <p:nvPr>
            <p:ph type="sldNum" sz="quarter" idx="8"/>
          </p:nvPr>
        </p:nvSpPr>
        <p:spPr/>
        <p:txBody>
          <a:bodyPr/>
          <a:lstStyle>
            <a:lvl1pPr>
              <a:defRPr/>
            </a:lvl1pPr>
          </a:lstStyle>
          <a:p>
            <a:pPr lvl="0"/>
            <a:fld id="{3638AFF8-A0BF-435A-8FE7-8FF003C9A658}" type="slidenum">
              <a:rPr/>
              <a:pPr lvl="0"/>
              <a:t>‹#›</a:t>
            </a:fld>
            <a:endParaRPr lang="en-US"/>
          </a:p>
        </p:txBody>
      </p:sp>
    </p:spTree>
    <p:extLst>
      <p:ext uri="{BB962C8B-B14F-4D97-AF65-F5344CB8AC3E}">
        <p14:creationId xmlns:p14="http://schemas.microsoft.com/office/powerpoint/2010/main" val="25335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18" y="273048"/>
            <a:ext cx="3008311" cy="1162046"/>
          </a:xfrm>
        </p:spPr>
        <p:txBody>
          <a:bodyPr anchor="b" anchorCtr="0"/>
          <a:lstStyle>
            <a:lvl1pPr algn="l">
              <a:defRPr sz="1900" b="1"/>
            </a:lvl1pPr>
          </a:lstStyle>
          <a:p>
            <a:pPr lvl="0"/>
            <a:r>
              <a:rPr lang="en-US"/>
              <a:t>Click to edit Master title style</a:t>
            </a:r>
          </a:p>
        </p:txBody>
      </p:sp>
      <p:sp>
        <p:nvSpPr>
          <p:cNvPr id="3" name="Content Placeholder 2"/>
          <p:cNvSpPr txBox="1">
            <a:spLocks noGrp="1"/>
          </p:cNvSpPr>
          <p:nvPr>
            <p:ph idx="1"/>
          </p:nvPr>
        </p:nvSpPr>
        <p:spPr>
          <a:xfrm>
            <a:off x="3575057" y="273067"/>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18" y="1435114"/>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A1CFCB89-5ED7-4109-B57F-340C8B5823C4}" type="slidenum">
              <a:rPr/>
              <a:pPr lvl="0"/>
              <a:t>‹#›</a:t>
            </a:fld>
            <a:endParaRPr lang="en-US"/>
          </a:p>
        </p:txBody>
      </p:sp>
    </p:spTree>
    <p:extLst>
      <p:ext uri="{BB962C8B-B14F-4D97-AF65-F5344CB8AC3E}">
        <p14:creationId xmlns:p14="http://schemas.microsoft.com/office/powerpoint/2010/main" val="3279422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9"/>
            <a:ext cx="5486400" cy="566735"/>
          </a:xfrm>
        </p:spPr>
        <p:txBody>
          <a:bodyPr anchor="b" anchorCtr="0"/>
          <a:lstStyle>
            <a:lvl1pPr algn="l">
              <a:defRPr sz="19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a:p>
        </p:txBody>
      </p:sp>
      <p:sp>
        <p:nvSpPr>
          <p:cNvPr id="4" name="Text Placeholder 3"/>
          <p:cNvSpPr txBox="1">
            <a:spLocks noGrp="1"/>
          </p:cNvSpPr>
          <p:nvPr>
            <p:ph type="body" idx="2"/>
          </p:nvPr>
        </p:nvSpPr>
        <p:spPr>
          <a:xfrm>
            <a:off x="1792288" y="5367354"/>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4"/>
          <p:cNvSpPr txBox="1">
            <a:spLocks noGrp="1"/>
          </p:cNvSpPr>
          <p:nvPr>
            <p:ph type="dt" sz="half" idx="7"/>
          </p:nvPr>
        </p:nvSpPr>
        <p:spPr/>
        <p:txBody>
          <a:bodyPr/>
          <a:lstStyle>
            <a:lvl1pPr>
              <a:defRPr/>
            </a:lvl1pPr>
          </a:lstStyle>
          <a:p>
            <a:pPr lvl="0"/>
            <a:endParaRPr lang="en-US"/>
          </a:p>
        </p:txBody>
      </p:sp>
      <p:sp>
        <p:nvSpPr>
          <p:cNvPr id="6" name="Footer Placeholder 5"/>
          <p:cNvSpPr txBox="1">
            <a:spLocks noGrp="1"/>
          </p:cNvSpPr>
          <p:nvPr>
            <p:ph type="ftr" sz="quarter" idx="9"/>
          </p:nvPr>
        </p:nvSpPr>
        <p:spPr/>
        <p:txBody>
          <a:bodyPr/>
          <a:lstStyle>
            <a:lvl1pPr>
              <a:defRPr/>
            </a:lvl1pPr>
          </a:lstStyle>
          <a:p>
            <a:pPr lvl="0"/>
            <a:endParaRPr lang="en-US"/>
          </a:p>
        </p:txBody>
      </p:sp>
      <p:sp>
        <p:nvSpPr>
          <p:cNvPr id="7" name="Slide Number Placeholder 6"/>
          <p:cNvSpPr txBox="1">
            <a:spLocks noGrp="1"/>
          </p:cNvSpPr>
          <p:nvPr>
            <p:ph type="sldNum" sz="quarter" idx="8"/>
          </p:nvPr>
        </p:nvSpPr>
        <p:spPr/>
        <p:txBody>
          <a:bodyPr/>
          <a:lstStyle>
            <a:lvl1pPr>
              <a:defRPr/>
            </a:lvl1pPr>
          </a:lstStyle>
          <a:p>
            <a:pPr lvl="0"/>
            <a:fld id="{62F4958A-6FB0-4BCE-A65A-CC2B212132C2}" type="slidenum">
              <a:rPr/>
              <a:pPr lvl="0"/>
              <a:t>‹#›</a:t>
            </a:fld>
            <a:endParaRPr lang="en-US"/>
          </a:p>
        </p:txBody>
      </p:sp>
    </p:spTree>
    <p:extLst>
      <p:ext uri="{BB962C8B-B14F-4D97-AF65-F5344CB8AC3E}">
        <p14:creationId xmlns:p14="http://schemas.microsoft.com/office/powerpoint/2010/main" val="4169014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txBox="1">
            <a:spLocks noGrp="1"/>
          </p:cNvSpPr>
          <p:nvPr>
            <p:ph type="title"/>
          </p:nvPr>
        </p:nvSpPr>
        <p:spPr>
          <a:xfrm>
            <a:off x="457200" y="274640"/>
            <a:ext cx="8229600" cy="1143000"/>
          </a:xfrm>
          <a:prstGeom prst="rect">
            <a:avLst/>
          </a:prstGeom>
          <a:noFill/>
          <a:ln>
            <a:noFill/>
          </a:ln>
        </p:spPr>
        <p:txBody>
          <a:bodyPr vert="horz" wrap="square" lIns="93954" tIns="46981" rIns="93954" bIns="46981" anchor="ctr" anchorCtr="1" compatLnSpc="1">
            <a:noAutofit/>
          </a:bodyPr>
          <a:lstStyle/>
          <a:p>
            <a:pPr lvl="0"/>
            <a:r>
              <a:rPr lang="en-US"/>
              <a:t>Click to edit Master title style</a:t>
            </a:r>
          </a:p>
        </p:txBody>
      </p:sp>
      <p:sp>
        <p:nvSpPr>
          <p:cNvPr id="3" name="Text Placeholder 2"/>
          <p:cNvSpPr txBox="1">
            <a:spLocks noGrp="1"/>
          </p:cNvSpPr>
          <p:nvPr>
            <p:ph type="body" idx="1"/>
          </p:nvPr>
        </p:nvSpPr>
        <p:spPr>
          <a:xfrm>
            <a:off x="457200" y="1600209"/>
            <a:ext cx="8229600" cy="4525969"/>
          </a:xfrm>
          <a:prstGeom prst="rect">
            <a:avLst/>
          </a:prstGeom>
          <a:noFill/>
          <a:ln>
            <a:noFill/>
          </a:ln>
        </p:spPr>
        <p:txBody>
          <a:bodyPr vert="horz" wrap="square" lIns="93954" tIns="46981" rIns="93954" bIns="46981"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2"/>
          </p:nvPr>
        </p:nvSpPr>
        <p:spPr>
          <a:xfrm>
            <a:off x="457200" y="6356369"/>
            <a:ext cx="2133596" cy="365119"/>
          </a:xfrm>
          <a:prstGeom prst="rect">
            <a:avLst/>
          </a:prstGeom>
          <a:noFill/>
          <a:ln>
            <a:noFill/>
          </a:ln>
        </p:spPr>
        <p:txBody>
          <a:bodyPr vert="horz" wrap="square" lIns="93954" tIns="46981" rIns="93954" bIns="46981" anchor="ctr" anchorCtr="0" compatLnSpc="1">
            <a:noAutofit/>
          </a:bodyPr>
          <a:lstStyle>
            <a:lvl1pPr marL="0" marR="0" lvl="0" indent="0" algn="l" defTabSz="939573"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5" name="Footer Placeholder 4"/>
          <p:cNvSpPr txBox="1">
            <a:spLocks noGrp="1"/>
          </p:cNvSpPr>
          <p:nvPr>
            <p:ph type="ftr" sz="quarter" idx="3"/>
          </p:nvPr>
        </p:nvSpPr>
        <p:spPr>
          <a:xfrm>
            <a:off x="3124203" y="6356369"/>
            <a:ext cx="2895603" cy="365119"/>
          </a:xfrm>
          <a:prstGeom prst="rect">
            <a:avLst/>
          </a:prstGeom>
          <a:noFill/>
          <a:ln>
            <a:noFill/>
          </a:ln>
        </p:spPr>
        <p:txBody>
          <a:bodyPr vert="horz" wrap="square" lIns="93954" tIns="46981" rIns="93954" bIns="46981" anchor="ctr" anchorCtr="1" compatLnSpc="1">
            <a:noAutofit/>
          </a:bodyPr>
          <a:lstStyle>
            <a:lvl1pPr marL="0" marR="0" lvl="0" indent="0" algn="ctr" defTabSz="939573"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p:cNvSpPr txBox="1">
            <a:spLocks noGrp="1"/>
          </p:cNvSpPr>
          <p:nvPr>
            <p:ph type="sldNum" sz="quarter" idx="4"/>
          </p:nvPr>
        </p:nvSpPr>
        <p:spPr>
          <a:xfrm>
            <a:off x="6553203" y="6356369"/>
            <a:ext cx="2133596" cy="365119"/>
          </a:xfrm>
          <a:prstGeom prst="rect">
            <a:avLst/>
          </a:prstGeom>
          <a:noFill/>
          <a:ln>
            <a:noFill/>
          </a:ln>
        </p:spPr>
        <p:txBody>
          <a:bodyPr vert="horz" wrap="square" lIns="93954" tIns="46981" rIns="93954" bIns="46981" anchor="ctr" anchorCtr="0" compatLnSpc="1">
            <a:noAutofit/>
          </a:bodyPr>
          <a:lstStyle>
            <a:lvl1pPr marL="0" marR="0" lvl="0" indent="0" algn="r" defTabSz="939573"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9E46258B-69EA-4910-BF8F-C440203D6403}" type="slidenum">
              <a:rPr/>
              <a:pPr lvl="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2" r:id="rId12"/>
    <p:sldLayoutId id="2147483683" r:id="rId13"/>
  </p:sldLayoutIdLst>
  <p:hf hdr="0" ftr="0" dt="0"/>
  <p:txStyles>
    <p:titleStyle>
      <a:lvl1pPr marL="0" marR="0" lvl="0" indent="0" algn="ctr" defTabSz="939573" rtl="0" fontAlgn="auto" hangingPunct="1">
        <a:lnSpc>
          <a:spcPct val="100000"/>
        </a:lnSpc>
        <a:spcBef>
          <a:spcPts val="0"/>
        </a:spcBef>
        <a:spcAft>
          <a:spcPts val="0"/>
        </a:spcAft>
        <a:buNone/>
        <a:tabLst/>
        <a:defRPr lang="en-US" sz="4500" b="0" i="0" u="none" strike="noStrike" kern="1200" cap="none" spc="0" baseline="0">
          <a:solidFill>
            <a:srgbClr val="000000"/>
          </a:solidFill>
          <a:uFillTx/>
          <a:latin typeface="Calibri"/>
        </a:defRPr>
      </a:lvl1pPr>
    </p:titleStyle>
    <p:bodyStyle>
      <a:lvl1pPr marL="352336" marR="0" lvl="0" indent="-352336" algn="l" defTabSz="939573" rtl="0" fontAlgn="auto" hangingPunct="1">
        <a:lnSpc>
          <a:spcPct val="100000"/>
        </a:lnSpc>
        <a:spcBef>
          <a:spcPts val="800"/>
        </a:spcBef>
        <a:spcAft>
          <a:spcPts val="0"/>
        </a:spcAft>
        <a:buSzPct val="100000"/>
        <a:buFont typeface="Arial" pitchFamily="34"/>
        <a:buChar char="•"/>
        <a:tabLst/>
        <a:defRPr lang="en-US" sz="3300" b="0" i="0" u="none" strike="noStrike" kern="1200" cap="none" spc="0" baseline="0">
          <a:solidFill>
            <a:srgbClr val="000000"/>
          </a:solidFill>
          <a:uFillTx/>
          <a:latin typeface="Calibri"/>
        </a:defRPr>
      </a:lvl1pPr>
      <a:lvl2pPr marL="763405" marR="0" lvl="1" indent="-293613" algn="l" defTabSz="939573" rtl="0" fontAlgn="auto" hangingPunct="1">
        <a:lnSpc>
          <a:spcPct val="100000"/>
        </a:lnSpc>
        <a:spcBef>
          <a:spcPts val="700"/>
        </a:spcBef>
        <a:spcAft>
          <a:spcPts val="0"/>
        </a:spcAft>
        <a:buSzPct val="100000"/>
        <a:buFont typeface="Arial" pitchFamily="34"/>
        <a:buChar char="–"/>
        <a:tabLst/>
        <a:defRPr lang="en-US" sz="2900" b="0" i="0" u="none" strike="noStrike" kern="1200" cap="none" spc="0" baseline="0">
          <a:solidFill>
            <a:srgbClr val="000000"/>
          </a:solidFill>
          <a:uFillTx/>
          <a:latin typeface="Calibri"/>
        </a:defRPr>
      </a:lvl2pPr>
      <a:lvl3pPr marL="1174464" marR="0" lvl="2" indent="-234891" algn="l" defTabSz="939573" rtl="0" fontAlgn="auto" hangingPunct="1">
        <a:lnSpc>
          <a:spcPct val="100000"/>
        </a:lnSpc>
        <a:spcBef>
          <a:spcPts val="600"/>
        </a:spcBef>
        <a:spcAft>
          <a:spcPts val="0"/>
        </a:spcAft>
        <a:buSzPct val="100000"/>
        <a:buFont typeface="Arial" pitchFamily="34"/>
        <a:buChar char="•"/>
        <a:tabLst/>
        <a:defRPr lang="en-US" sz="2500" b="0" i="0" u="none" strike="noStrike" kern="1200" cap="none" spc="0" baseline="0">
          <a:solidFill>
            <a:srgbClr val="000000"/>
          </a:solidFill>
          <a:uFillTx/>
          <a:latin typeface="Calibri"/>
        </a:defRPr>
      </a:lvl3pPr>
      <a:lvl4pPr marL="1644255" marR="0" lvl="3" indent="-234891" algn="l" defTabSz="939573" rtl="0" fontAlgn="auto" hangingPunct="1">
        <a:lnSpc>
          <a:spcPct val="100000"/>
        </a:lnSpc>
        <a:spcBef>
          <a:spcPts val="500"/>
        </a:spcBef>
        <a:spcAft>
          <a:spcPts val="0"/>
        </a:spcAft>
        <a:buSzPct val="100000"/>
        <a:buFont typeface="Arial" pitchFamily="34"/>
        <a:buChar char="–"/>
        <a:tabLst/>
        <a:defRPr lang="en-US" sz="1900" b="0" i="0" u="none" strike="noStrike" kern="1200" cap="none" spc="0" baseline="0">
          <a:solidFill>
            <a:srgbClr val="000000"/>
          </a:solidFill>
          <a:uFillTx/>
          <a:latin typeface="Calibri"/>
        </a:defRPr>
      </a:lvl4pPr>
      <a:lvl5pPr marL="2114047" marR="0" lvl="4" indent="-234891" algn="l" defTabSz="939573" rtl="0" fontAlgn="auto" hangingPunct="1">
        <a:lnSpc>
          <a:spcPct val="100000"/>
        </a:lnSpc>
        <a:spcBef>
          <a:spcPts val="500"/>
        </a:spcBef>
        <a:spcAft>
          <a:spcPts val="0"/>
        </a:spcAft>
        <a:buSzPct val="100000"/>
        <a:buFont typeface="Arial" pitchFamily="34"/>
        <a:buChar char="»"/>
        <a:tabLst/>
        <a:defRPr lang="en-US" sz="19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hyperlink" Target="http://www.lm.gov.lv/"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nva.gov.lv/lv"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BE64583C-05DA-4804-9F3D-BEAB2E518116}"/>
              </a:ext>
            </a:extLst>
          </p:cNvPr>
          <p:cNvSpPr>
            <a:spLocks noGrp="1"/>
          </p:cNvSpPr>
          <p:nvPr>
            <p:ph type="title"/>
          </p:nvPr>
        </p:nvSpPr>
        <p:spPr>
          <a:xfrm>
            <a:off x="1055915" y="3068140"/>
            <a:ext cx="7228113" cy="1329690"/>
          </a:xfrm>
        </p:spPr>
        <p:txBody>
          <a:bodyPr>
            <a:normAutofit fontScale="90000"/>
          </a:bodyPr>
          <a:lstStyle/>
          <a:p>
            <a:pPr defTabSz="781782">
              <a:lnSpc>
                <a:spcPct val="200000"/>
              </a:lnSpc>
              <a:defRPr/>
            </a:pPr>
            <a:r>
              <a:rPr lang="lv-LV" altLang="lv-LV" sz="2200" dirty="0">
                <a:cs typeface="Times New Roman" panose="02020603050405020304" pitchFamily="18" charset="0"/>
              </a:rPr>
              <a:t>Labklājības ministrijas </a:t>
            </a:r>
            <a:r>
              <a:rPr lang="lv-LV" sz="2200" dirty="0">
                <a:cs typeface="Times New Roman" panose="02020603050405020304" pitchFamily="18" charset="0"/>
              </a:rPr>
              <a:t>nozares attīstības virzieni </a:t>
            </a:r>
            <a:br>
              <a:rPr lang="lv-LV" sz="2200" dirty="0">
                <a:cs typeface="Times New Roman" panose="02020603050405020304" pitchFamily="18" charset="0"/>
              </a:rPr>
            </a:br>
            <a:r>
              <a:rPr lang="lv-LV" sz="2200" dirty="0">
                <a:cs typeface="Times New Roman" panose="02020603050405020304" pitchFamily="18" charset="0"/>
              </a:rPr>
              <a:t>2021.-2027. </a:t>
            </a:r>
            <a:r>
              <a:rPr lang="en-GB" sz="2200" dirty="0" err="1">
                <a:cs typeface="Times New Roman" panose="02020603050405020304" pitchFamily="18" charset="0"/>
              </a:rPr>
              <a:t>gada</a:t>
            </a:r>
            <a:r>
              <a:rPr lang="en-GB" sz="2200" dirty="0">
                <a:cs typeface="Times New Roman" panose="02020603050405020304" pitchFamily="18" charset="0"/>
              </a:rPr>
              <a:t> </a:t>
            </a:r>
            <a:r>
              <a:rPr lang="lv-LV" sz="2200" dirty="0">
                <a:cs typeface="Times New Roman" panose="02020603050405020304" pitchFamily="18" charset="0"/>
              </a:rPr>
              <a:t>periodā</a:t>
            </a:r>
            <a:br>
              <a:rPr lang="lv-LV" altLang="lv-LV" sz="2200" dirty="0"/>
            </a:br>
            <a:br>
              <a:rPr lang="lv-LV" altLang="lv-LV" sz="1832" b="0" i="1" dirty="0"/>
            </a:br>
            <a:endParaRPr lang="lv-LV" altLang="lv-LV" sz="1832" b="0" i="1" dirty="0">
              <a:highlight>
                <a:srgbClr val="FFFF00"/>
              </a:highlight>
            </a:endParaRPr>
          </a:p>
        </p:txBody>
      </p:sp>
      <p:sp>
        <p:nvSpPr>
          <p:cNvPr id="13315" name="Text Placeholder 3">
            <a:extLst>
              <a:ext uri="{FF2B5EF4-FFF2-40B4-BE49-F238E27FC236}">
                <a16:creationId xmlns:a16="http://schemas.microsoft.com/office/drawing/2014/main" id="{D9575239-6C0D-42CC-97B3-86EDB5C97911}"/>
              </a:ext>
            </a:extLst>
          </p:cNvPr>
          <p:cNvSpPr>
            <a:spLocks noGrp="1"/>
          </p:cNvSpPr>
          <p:nvPr>
            <p:ph type="body" sz="quarter" idx="11"/>
          </p:nvPr>
        </p:nvSpPr>
        <p:spPr>
          <a:xfrm>
            <a:off x="685800" y="5184949"/>
            <a:ext cx="7772400" cy="1215851"/>
          </a:xfrm>
        </p:spPr>
        <p:txBody>
          <a:bodyPr>
            <a:normAutofit/>
          </a:bodyPr>
          <a:lstStyle/>
          <a:p>
            <a:pPr defTabSz="781050">
              <a:lnSpc>
                <a:spcPct val="80000"/>
              </a:lnSpc>
            </a:pPr>
            <a:r>
              <a:rPr lang="lv-LV" dirty="0"/>
              <a:t>Tematiskā </a:t>
            </a:r>
            <a:r>
              <a:rPr lang="lv-LV" dirty="0" err="1"/>
              <a:t>fokusgru</a:t>
            </a:r>
            <a:r>
              <a:rPr lang="en-GB" dirty="0"/>
              <a:t>pa</a:t>
            </a:r>
            <a:r>
              <a:rPr lang="lv-LV" dirty="0"/>
              <a:t> “Sociālā drošība un veselība t.sk. pakalpojumu pieejamība, organizācija, veselīgs dzīvesveids, iespēju vienlīdzība“</a:t>
            </a:r>
            <a:endParaRPr lang="en-GB" dirty="0"/>
          </a:p>
          <a:p>
            <a:pPr defTabSz="781050">
              <a:lnSpc>
                <a:spcPct val="80000"/>
              </a:lnSpc>
            </a:pPr>
            <a:r>
              <a:rPr lang="lv-LV" dirty="0"/>
              <a:t> </a:t>
            </a:r>
            <a:r>
              <a:rPr lang="en-GB" dirty="0" err="1"/>
              <a:t>Vidzemes</a:t>
            </a:r>
            <a:r>
              <a:rPr lang="lv-LV" dirty="0"/>
              <a:t> plānošanas reģiona Attīstības programmas 2021.-2027. </a:t>
            </a:r>
            <a:r>
              <a:rPr lang="en-GB" dirty="0" err="1"/>
              <a:t>gadam</a:t>
            </a:r>
            <a:r>
              <a:rPr lang="en-GB" dirty="0"/>
              <a:t> </a:t>
            </a:r>
            <a:r>
              <a:rPr lang="lv-LV" dirty="0"/>
              <a:t>izstrāde</a:t>
            </a:r>
            <a:r>
              <a:rPr lang="en-GB" dirty="0" err="1"/>
              <a:t>i</a:t>
            </a:r>
            <a:endParaRPr lang="lv-LV" dirty="0"/>
          </a:p>
          <a:p>
            <a:pPr defTabSz="781050">
              <a:lnSpc>
                <a:spcPct val="80000"/>
              </a:lnSpc>
            </a:pPr>
            <a:endParaRPr lang="lv-LV" altLang="en-US" sz="1200" b="1" dirty="0">
              <a:ea typeface="MS PGothic" panose="020B0600070205080204" pitchFamily="34" charset="-128"/>
            </a:endParaRPr>
          </a:p>
          <a:p>
            <a:pPr defTabSz="781050">
              <a:lnSpc>
                <a:spcPct val="80000"/>
              </a:lnSpc>
            </a:pPr>
            <a:r>
              <a:rPr lang="lv-LV" altLang="en-US" sz="1200" b="1" dirty="0">
                <a:ea typeface="MS PGothic" panose="020B0600070205080204" pitchFamily="34" charset="-128"/>
              </a:rPr>
              <a:t>2020.</a:t>
            </a:r>
            <a:r>
              <a:rPr lang="en-GB" altLang="en-US" sz="1200" b="1" dirty="0">
                <a:ea typeface="MS PGothic" panose="020B0600070205080204" pitchFamily="34" charset="-128"/>
              </a:rPr>
              <a:t> </a:t>
            </a:r>
            <a:r>
              <a:rPr lang="lv-LV" altLang="en-US" sz="1200" b="1" dirty="0">
                <a:ea typeface="MS PGothic" panose="020B0600070205080204" pitchFamily="34" charset="-128"/>
              </a:rPr>
              <a:t>gada </a:t>
            </a:r>
            <a:r>
              <a:rPr lang="en-GB" altLang="en-US" sz="1200" b="1" dirty="0">
                <a:ea typeface="MS PGothic" panose="020B0600070205080204" pitchFamily="34" charset="-128"/>
              </a:rPr>
              <a:t>17.</a:t>
            </a:r>
            <a:r>
              <a:rPr lang="lv-LV" altLang="en-US" sz="1200" b="1" dirty="0">
                <a:ea typeface="MS PGothic" panose="020B0600070205080204" pitchFamily="34" charset="-128"/>
              </a:rPr>
              <a:t> </a:t>
            </a:r>
            <a:r>
              <a:rPr lang="en-GB" altLang="en-US" sz="1200" b="1" dirty="0" err="1">
                <a:ea typeface="MS PGothic" panose="020B0600070205080204" pitchFamily="34" charset="-128"/>
              </a:rPr>
              <a:t>decembris</a:t>
            </a:r>
            <a:endParaRPr lang="en-US" altLang="en-US" sz="1200" b="1" dirty="0">
              <a:ea typeface="MS PGothic" panose="020B0600070205080204"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539A2-5A4F-4E1B-91A9-021084C9282F}"/>
              </a:ext>
            </a:extLst>
          </p:cNvPr>
          <p:cNvSpPr>
            <a:spLocks noGrp="1"/>
          </p:cNvSpPr>
          <p:nvPr>
            <p:ph type="title"/>
          </p:nvPr>
        </p:nvSpPr>
        <p:spPr>
          <a:xfrm>
            <a:off x="1935163" y="182563"/>
            <a:ext cx="7102475" cy="1036637"/>
          </a:xfrm>
        </p:spPr>
        <p:txBody>
          <a:bodyPr>
            <a:noAutofit/>
          </a:bodyPr>
          <a:lstStyle/>
          <a:p>
            <a:pPr>
              <a:defRPr/>
            </a:pPr>
            <a:r>
              <a:rPr lang="lv-LV" sz="2800" dirty="0">
                <a:solidFill>
                  <a:schemeClr val="tx1"/>
                </a:solidFill>
                <a:cs typeface="Times New Roman" panose="02020603050405020304" pitchFamily="18" charset="0"/>
              </a:rPr>
              <a:t>Pēc ATR tiek saglabāti sociālā dienesta uzdevumi (I)</a:t>
            </a:r>
          </a:p>
        </p:txBody>
      </p:sp>
      <p:sp>
        <p:nvSpPr>
          <p:cNvPr id="3" name="Content Placeholder 2">
            <a:extLst>
              <a:ext uri="{FF2B5EF4-FFF2-40B4-BE49-F238E27FC236}">
                <a16:creationId xmlns:a16="http://schemas.microsoft.com/office/drawing/2014/main" id="{925F337C-A51F-44E6-AACC-2B6D3BE734F9}"/>
              </a:ext>
            </a:extLst>
          </p:cNvPr>
          <p:cNvSpPr>
            <a:spLocks noGrp="1"/>
          </p:cNvSpPr>
          <p:nvPr>
            <p:ph idx="1"/>
          </p:nvPr>
        </p:nvSpPr>
        <p:spPr>
          <a:xfrm>
            <a:off x="327025" y="1493838"/>
            <a:ext cx="8512175" cy="5424487"/>
          </a:xfrm>
        </p:spPr>
        <p:txBody>
          <a:bodyPr>
            <a:normAutofit/>
          </a:bodyPr>
          <a:lstStyle/>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veikt sociālo darbu ar personām, ģimenēm un personu grupām</a:t>
            </a:r>
            <a:endParaRPr lang="lv-LV" sz="1600" dirty="0">
              <a:solidFill>
                <a:prstClr val="black">
                  <a:lumMod val="75000"/>
                  <a:lumOff val="25000"/>
                </a:prstClr>
              </a:solidFill>
              <a:cs typeface="Times New Roman" panose="02020603050405020304" pitchFamily="18" charset="0"/>
            </a:endParaRP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informēt iedzīvotājus par sociālajiem pakalpojumiem un sociālo palīdzību</a:t>
            </a:r>
            <a:endParaRPr lang="lv-LV" sz="1600" dirty="0">
              <a:solidFill>
                <a:prstClr val="black">
                  <a:lumMod val="75000"/>
                  <a:lumOff val="25000"/>
                </a:prstClr>
              </a:solidFill>
              <a:cs typeface="Times New Roman" panose="02020603050405020304" pitchFamily="18" charset="0"/>
            </a:endParaRP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sniegt sociālos pakalpojumus vai organizēt to sniegšanu ģimenēm ar bērniem</a:t>
            </a:r>
            <a:r>
              <a:rPr lang="lv-LV" sz="1600" dirty="0">
                <a:solidFill>
                  <a:prstClr val="black">
                    <a:lumMod val="75000"/>
                    <a:lumOff val="25000"/>
                  </a:prstClr>
                </a:solidFill>
                <a:cs typeface="Times New Roman" panose="02020603050405020304" pitchFamily="18" charset="0"/>
              </a:rPr>
              <a:t>, kurās ir bērna attīstībai nelabvēlīgi apstākļi, audžuģimenēm, aizbildņiem, personām, kuras aprūpē kādu no ģimenes locekļiem</a:t>
            </a:r>
            <a:r>
              <a:rPr lang="lv-LV" sz="1600" dirty="0">
                <a:solidFill>
                  <a:schemeClr val="tx1"/>
                </a:solidFill>
                <a:cs typeface="Times New Roman" panose="02020603050405020304" pitchFamily="18" charset="0"/>
              </a:rPr>
              <a:t>, personām ar invaliditāti, pensijas </a:t>
            </a:r>
            <a:r>
              <a:rPr lang="lv-LV" sz="1600" dirty="0">
                <a:solidFill>
                  <a:prstClr val="black">
                    <a:lumMod val="75000"/>
                    <a:lumOff val="25000"/>
                  </a:prstClr>
                </a:solidFill>
                <a:cs typeface="Times New Roman" panose="02020603050405020304" pitchFamily="18" charset="0"/>
              </a:rPr>
              <a:t>vecuma personām, personām ar garīga rakstura traucējumiem un citām personu grupām, kurām tas nepieciešams</a:t>
            </a: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novērtēt klientu vajadzības, materiālos un personiskos </a:t>
            </a:r>
            <a:r>
              <a:rPr lang="lv-LV" sz="1600" dirty="0">
                <a:solidFill>
                  <a:prstClr val="black">
                    <a:lumMod val="75000"/>
                    <a:lumOff val="25000"/>
                  </a:prstClr>
                </a:solidFill>
                <a:cs typeface="Times New Roman" panose="02020603050405020304" pitchFamily="18" charset="0"/>
              </a:rPr>
              <a:t>(motivācija, nepieciešamās zināšanas un prasmes, izglītība, profesija u.c.) </a:t>
            </a:r>
            <a:r>
              <a:rPr lang="lv-LV" sz="1600" b="1" dirty="0">
                <a:solidFill>
                  <a:prstClr val="black">
                    <a:lumMod val="75000"/>
                    <a:lumOff val="25000"/>
                  </a:prstClr>
                </a:solidFill>
                <a:cs typeface="Times New Roman" panose="02020603050405020304" pitchFamily="18" charset="0"/>
              </a:rPr>
              <a:t>resursus un sociālā atbalsta sistēmu</a:t>
            </a:r>
            <a:endParaRPr lang="lv-LV" sz="1600" dirty="0">
              <a:solidFill>
                <a:prstClr val="black">
                  <a:lumMod val="75000"/>
                  <a:lumOff val="25000"/>
                </a:prstClr>
              </a:solidFill>
              <a:cs typeface="Times New Roman" panose="02020603050405020304" pitchFamily="18" charset="0"/>
            </a:endParaRP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sniegt sociālo palīdzību</a:t>
            </a:r>
            <a:endParaRPr lang="lv-LV" sz="1600" dirty="0">
              <a:solidFill>
                <a:prstClr val="black">
                  <a:lumMod val="75000"/>
                  <a:lumOff val="25000"/>
                </a:prstClr>
              </a:solidFill>
              <a:cs typeface="Times New Roman" panose="02020603050405020304" pitchFamily="18" charset="0"/>
            </a:endParaRP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1600" b="1" dirty="0">
                <a:solidFill>
                  <a:prstClr val="black">
                    <a:lumMod val="75000"/>
                    <a:lumOff val="25000"/>
                  </a:prstClr>
                </a:solidFill>
                <a:cs typeface="Times New Roman" panose="02020603050405020304" pitchFamily="18" charset="0"/>
              </a:rPr>
              <a:t>noteikt klienta līdzdarbības pienākumus</a:t>
            </a:r>
            <a:r>
              <a:rPr lang="lv-LV" sz="1600" dirty="0">
                <a:solidFill>
                  <a:prstClr val="black">
                    <a:lumMod val="75000"/>
                    <a:lumOff val="25000"/>
                  </a:prstClr>
                </a:solidFill>
                <a:cs typeface="Times New Roman" panose="02020603050405020304" pitchFamily="18" charset="0"/>
              </a:rPr>
              <a:t>, vienojoties ar viņu par veicamajiem pasākumiem</a:t>
            </a:r>
            <a:endParaRPr lang="lv-LV" sz="1600" dirty="0"/>
          </a:p>
        </p:txBody>
      </p:sp>
      <p:sp>
        <p:nvSpPr>
          <p:cNvPr id="20485" name="Text Placeholder 4">
            <a:extLst>
              <a:ext uri="{FF2B5EF4-FFF2-40B4-BE49-F238E27FC236}">
                <a16:creationId xmlns:a16="http://schemas.microsoft.com/office/drawing/2014/main" id="{669AE206-F309-44FE-865E-5D42CC79F71E}"/>
              </a:ext>
            </a:extLst>
          </p:cNvPr>
          <p:cNvSpPr>
            <a:spLocks noGrp="1"/>
          </p:cNvSpPr>
          <p:nvPr>
            <p:ph type="body" sz="quarter" idx="12"/>
          </p:nvPr>
        </p:nvSpPr>
        <p:spPr/>
        <p:txBody>
          <a:bodyPr/>
          <a:lstStyle/>
          <a:p>
            <a:endParaRPr lang="lv-LV" altLang="lv-LV" dirty="0">
              <a:ea typeface="MS PGothic" panose="020B0600070205080204" pitchFamily="34" charset="-128"/>
            </a:endParaRPr>
          </a:p>
        </p:txBody>
      </p:sp>
      <p:sp>
        <p:nvSpPr>
          <p:cNvPr id="20486" name="Slide Number Placeholder 5">
            <a:extLst>
              <a:ext uri="{FF2B5EF4-FFF2-40B4-BE49-F238E27FC236}">
                <a16:creationId xmlns:a16="http://schemas.microsoft.com/office/drawing/2014/main" id="{1F414720-39A9-462D-958A-C85D5747DE38}"/>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EA75683-6FE9-4DFD-82DB-DC512B109CC3}" type="slidenum">
              <a:rPr lang="en-US" altLang="lv-LV" smtClean="0"/>
              <a:pPr/>
              <a:t>10</a:t>
            </a:fld>
            <a:endParaRPr lang="en-US" altLang="lv-LV"/>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2FAF0-D04B-499E-BB7B-B6726ADDFA4F}"/>
              </a:ext>
            </a:extLst>
          </p:cNvPr>
          <p:cNvSpPr>
            <a:spLocks noGrp="1"/>
          </p:cNvSpPr>
          <p:nvPr>
            <p:ph type="title"/>
          </p:nvPr>
        </p:nvSpPr>
        <p:spPr>
          <a:xfrm>
            <a:off x="1920875" y="212725"/>
            <a:ext cx="7092950" cy="1036638"/>
          </a:xfrm>
        </p:spPr>
        <p:txBody>
          <a:bodyPr>
            <a:noAutofit/>
          </a:bodyPr>
          <a:lstStyle/>
          <a:p>
            <a:pPr>
              <a:defRPr/>
            </a:pPr>
            <a:r>
              <a:rPr lang="lv-LV" sz="2800" dirty="0">
                <a:solidFill>
                  <a:schemeClr val="tx1"/>
                </a:solidFill>
                <a:cs typeface="Times New Roman" panose="02020603050405020304" pitchFamily="18" charset="0"/>
              </a:rPr>
              <a:t>Pēc ATR tiek saglabāti sociālā dienesta uzdevumi (II)</a:t>
            </a:r>
          </a:p>
        </p:txBody>
      </p:sp>
      <p:sp>
        <p:nvSpPr>
          <p:cNvPr id="3" name="Content Placeholder 2">
            <a:extLst>
              <a:ext uri="{FF2B5EF4-FFF2-40B4-BE49-F238E27FC236}">
                <a16:creationId xmlns:a16="http://schemas.microsoft.com/office/drawing/2014/main" id="{5FC1D65F-2497-4D41-BE0A-E9DB2420F329}"/>
              </a:ext>
            </a:extLst>
          </p:cNvPr>
          <p:cNvSpPr>
            <a:spLocks noGrp="1"/>
          </p:cNvSpPr>
          <p:nvPr>
            <p:ph idx="1"/>
          </p:nvPr>
        </p:nvSpPr>
        <p:spPr>
          <a:xfrm>
            <a:off x="350838" y="1752600"/>
            <a:ext cx="8335962" cy="4373563"/>
          </a:xfrm>
        </p:spPr>
        <p:txBody>
          <a:bodyPr>
            <a:normAutofit/>
          </a:bodyPr>
          <a:lstStyle/>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2000" dirty="0">
                <a:solidFill>
                  <a:prstClr val="black">
                    <a:lumMod val="75000"/>
                    <a:lumOff val="25000"/>
                  </a:prstClr>
                </a:solidFill>
                <a:cs typeface="Times New Roman" panose="02020603050405020304" pitchFamily="18" charset="0"/>
              </a:rPr>
              <a:t>administrēt pašvaldības budžeta līdzekļus, kas novirzīti sociālo pakalpojumu un sociālās palīdzības sniegšanai</a:t>
            </a: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2000" dirty="0">
                <a:solidFill>
                  <a:prstClr val="black">
                    <a:lumMod val="75000"/>
                    <a:lumOff val="25000"/>
                  </a:prstClr>
                </a:solidFill>
                <a:cs typeface="Times New Roman" panose="02020603050405020304" pitchFamily="18" charset="0"/>
              </a:rPr>
              <a:t>novērtēt sociālā dienesta administrēto un pašvaldības finansēto sociālo pakalpojumu un sociālās palīdzības kvalitāti</a:t>
            </a:r>
          </a:p>
          <a:p>
            <a:pPr marL="457200" indent="-342900" algn="just" defTabSz="457200" eaLnBrk="1" fontAlgn="auto" hangingPunct="1">
              <a:lnSpc>
                <a:spcPct val="106000"/>
              </a:lnSpc>
              <a:spcBef>
                <a:spcPts val="1000"/>
              </a:spcBef>
              <a:spcAft>
                <a:spcPts val="800"/>
              </a:spcAft>
              <a:buClr>
                <a:schemeClr val="tx1"/>
              </a:buClr>
              <a:buSzPct val="80000"/>
              <a:buFont typeface="Wingdings" panose="05000000000000000000" pitchFamily="2" charset="2"/>
              <a:buChar char="q"/>
              <a:defRPr/>
            </a:pPr>
            <a:r>
              <a:rPr lang="lv-LV" sz="2000" dirty="0">
                <a:solidFill>
                  <a:prstClr val="black">
                    <a:lumMod val="75000"/>
                    <a:lumOff val="25000"/>
                  </a:prstClr>
                </a:solidFill>
                <a:cs typeface="Times New Roman" panose="02020603050405020304" pitchFamily="18" charset="0"/>
              </a:rPr>
              <a:t>veikt sociālās vides izpēti, noteikt problēmas, kā arī piedalīties pašvaldības teritorijas attīstības plānošanas dokumentu, pašvaldības politikas plānošanas dokumentu un institūcijas vadības dokumentu izstrādē sociālā dienesta kompetences jomā</a:t>
            </a:r>
          </a:p>
          <a:p>
            <a:pPr marL="114300" algn="just" defTabSz="457200" eaLnBrk="1" fontAlgn="auto" hangingPunct="1">
              <a:lnSpc>
                <a:spcPct val="106000"/>
              </a:lnSpc>
              <a:spcBef>
                <a:spcPts val="1000"/>
              </a:spcBef>
              <a:spcAft>
                <a:spcPts val="800"/>
              </a:spcAft>
              <a:buClr>
                <a:srgbClr val="90C226"/>
              </a:buClr>
              <a:buSzPct val="80000"/>
              <a:defRPr/>
            </a:pPr>
            <a:endParaRPr lang="lv-LV" sz="1800" dirty="0">
              <a:solidFill>
                <a:prstClr val="black">
                  <a:lumMod val="75000"/>
                  <a:lumOff val="25000"/>
                </a:prstClr>
              </a:solidFill>
              <a:cs typeface="Times New Roman" panose="02020603050405020304" pitchFamily="18" charset="0"/>
            </a:endParaRPr>
          </a:p>
          <a:p>
            <a:pPr marL="457200" indent="-342900" algn="just" defTabSz="457200" eaLnBrk="1" fontAlgn="auto" hangingPunct="1">
              <a:lnSpc>
                <a:spcPct val="106000"/>
              </a:lnSpc>
              <a:spcBef>
                <a:spcPts val="1000"/>
              </a:spcBef>
              <a:spcAft>
                <a:spcPts val="800"/>
              </a:spcAft>
              <a:buClr>
                <a:srgbClr val="90C226"/>
              </a:buClr>
              <a:buSzPct val="80000"/>
              <a:buFont typeface="Wingdings" panose="05000000000000000000" pitchFamily="2" charset="2"/>
              <a:buChar char="§"/>
              <a:defRPr/>
            </a:pPr>
            <a:endParaRPr lang="lv-LV" sz="1800" dirty="0">
              <a:solidFill>
                <a:prstClr val="black">
                  <a:lumMod val="75000"/>
                  <a:lumOff val="25000"/>
                </a:prstClr>
              </a:solidFill>
              <a:cs typeface="Times New Roman" panose="02020603050405020304" pitchFamily="18" charset="0"/>
            </a:endParaRPr>
          </a:p>
          <a:p>
            <a:pPr>
              <a:defRPr/>
            </a:pPr>
            <a:endParaRPr lang="lv-LV" sz="1800" dirty="0"/>
          </a:p>
        </p:txBody>
      </p:sp>
      <p:sp>
        <p:nvSpPr>
          <p:cNvPr id="21508" name="Text Placeholder 3">
            <a:extLst>
              <a:ext uri="{FF2B5EF4-FFF2-40B4-BE49-F238E27FC236}">
                <a16:creationId xmlns:a16="http://schemas.microsoft.com/office/drawing/2014/main" id="{4A2AA088-BF22-43F1-BEE0-3A2B3DCB9B71}"/>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21509" name="Text Placeholder 4">
            <a:extLst>
              <a:ext uri="{FF2B5EF4-FFF2-40B4-BE49-F238E27FC236}">
                <a16:creationId xmlns:a16="http://schemas.microsoft.com/office/drawing/2014/main" id="{4C7F81B1-55BC-4130-9924-36B581C698AC}"/>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21510" name="Slide Number Placeholder 5">
            <a:extLst>
              <a:ext uri="{FF2B5EF4-FFF2-40B4-BE49-F238E27FC236}">
                <a16:creationId xmlns:a16="http://schemas.microsoft.com/office/drawing/2014/main" id="{DB92D1FC-0B11-4C20-98B6-C90E89C54B9F}"/>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AD5904F-582D-4A75-8B5C-136B322C500A}" type="slidenum">
              <a:rPr lang="en-US" altLang="lv-LV" smtClean="0"/>
              <a:pPr/>
              <a:t>11</a:t>
            </a:fld>
            <a:endParaRPr lang="en-US" altLang="lv-LV"/>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26A120D-9798-48E4-886A-43406A4F5053}"/>
              </a:ext>
            </a:extLst>
          </p:cNvPr>
          <p:cNvSpPr>
            <a:spLocks noGrp="1"/>
          </p:cNvSpPr>
          <p:nvPr>
            <p:ph type="subTitle" idx="1"/>
          </p:nvPr>
        </p:nvSpPr>
        <p:spPr>
          <a:xfrm>
            <a:off x="1049338" y="3910013"/>
            <a:ext cx="5826125" cy="822325"/>
          </a:xfrm>
        </p:spPr>
        <p:txBody>
          <a:bodyPr/>
          <a:lstStyle/>
          <a:p>
            <a:pPr fontAlgn="auto">
              <a:spcAft>
                <a:spcPts val="0"/>
              </a:spcAft>
              <a:buFont typeface="Wingdings 3" charset="2"/>
              <a:buNone/>
              <a:defRPr/>
            </a:pPr>
            <a:endParaRPr lang="lv-LV" sz="1350" dirty="0"/>
          </a:p>
          <a:p>
            <a:pPr fontAlgn="auto">
              <a:spcAft>
                <a:spcPts val="0"/>
              </a:spcAft>
              <a:buFont typeface="Wingdings 3" charset="2"/>
              <a:buNone/>
              <a:defRPr/>
            </a:pPr>
            <a:endParaRPr lang="lv-LV" sz="1350" dirty="0"/>
          </a:p>
        </p:txBody>
      </p:sp>
      <p:grpSp>
        <p:nvGrpSpPr>
          <p:cNvPr id="22531" name="Group 3">
            <a:extLst>
              <a:ext uri="{FF2B5EF4-FFF2-40B4-BE49-F238E27FC236}">
                <a16:creationId xmlns:a16="http://schemas.microsoft.com/office/drawing/2014/main" id="{D76C48EF-8C8D-43D4-89A1-0D4B94500909}"/>
              </a:ext>
            </a:extLst>
          </p:cNvPr>
          <p:cNvGrpSpPr>
            <a:grpSpLocks/>
          </p:cNvGrpSpPr>
          <p:nvPr/>
        </p:nvGrpSpPr>
        <p:grpSpPr bwMode="auto">
          <a:xfrm>
            <a:off x="2981325" y="1452563"/>
            <a:ext cx="2674938" cy="739775"/>
            <a:chOff x="2573748" y="42704"/>
            <a:chExt cx="3035089" cy="925332"/>
          </a:xfrm>
        </p:grpSpPr>
        <p:sp>
          <p:nvSpPr>
            <p:cNvPr id="5" name="Rectangle 4">
              <a:extLst>
                <a:ext uri="{FF2B5EF4-FFF2-40B4-BE49-F238E27FC236}">
                  <a16:creationId xmlns:a16="http://schemas.microsoft.com/office/drawing/2014/main" id="{4EA6F7CA-429F-43CB-80BC-DE5DD0C352F5}"/>
                </a:ext>
              </a:extLst>
            </p:cNvPr>
            <p:cNvSpPr/>
            <p:nvPr/>
          </p:nvSpPr>
          <p:spPr>
            <a:xfrm>
              <a:off x="2573748" y="42704"/>
              <a:ext cx="3035089" cy="925332"/>
            </a:xfrm>
            <a:prstGeom prst="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 name="TextBox 5">
              <a:extLst>
                <a:ext uri="{FF2B5EF4-FFF2-40B4-BE49-F238E27FC236}">
                  <a16:creationId xmlns:a16="http://schemas.microsoft.com/office/drawing/2014/main" id="{69BB84B2-8F95-40D4-9F76-A93DAF12ADC3}"/>
                </a:ext>
              </a:extLst>
            </p:cNvPr>
            <p:cNvSpPr txBox="1"/>
            <p:nvPr/>
          </p:nvSpPr>
          <p:spPr>
            <a:xfrm>
              <a:off x="2573748" y="42704"/>
              <a:ext cx="3035089" cy="925332"/>
            </a:xfrm>
            <a:prstGeom prst="rect">
              <a:avLst/>
            </a:prstGeom>
            <a:solidFill>
              <a:schemeClr val="accent1">
                <a:lumMod val="60000"/>
                <a:lumOff val="40000"/>
              </a:schemeClr>
            </a:solidFill>
          </p:spPr>
          <p:style>
            <a:lnRef idx="0">
              <a:scrgbClr r="0" g="0" b="0"/>
            </a:lnRef>
            <a:fillRef idx="0">
              <a:scrgbClr r="0" g="0" b="0"/>
            </a:fillRef>
            <a:effectRef idx="0">
              <a:scrgbClr r="0" g="0" b="0"/>
            </a:effectRef>
            <a:fontRef idx="minor">
              <a:schemeClr val="lt1"/>
            </a:fontRef>
          </p:style>
          <p:txBody>
            <a:bodyPr lIns="7620" tIns="7620" rIns="7620" bIns="7620" spcCol="1270" anchor="ctr"/>
            <a:lstStyle/>
            <a:p>
              <a:pPr algn="ctr" defTabSz="533400" eaLnBrk="1" fontAlgn="auto" hangingPunct="1">
                <a:lnSpc>
                  <a:spcPct val="90000"/>
                </a:lnSpc>
                <a:spcAft>
                  <a:spcPct val="35000"/>
                </a:spcAft>
                <a:defRPr/>
              </a:pPr>
              <a:r>
                <a:rPr lang="lv-LV" sz="1300" b="1" dirty="0">
                  <a:solidFill>
                    <a:prstClr val="black"/>
                  </a:solidFill>
                  <a:latin typeface="Times New Roman" panose="02020603050405020304" pitchFamily="18" charset="0"/>
                  <a:cs typeface="Times New Roman" panose="02020603050405020304" pitchFamily="18" charset="0"/>
                </a:rPr>
                <a:t>Sociālais darbs ar indivīdiem un ģimenēm ar bērniem</a:t>
              </a:r>
            </a:p>
            <a:p>
              <a:pPr algn="ctr" defTabSz="533400" eaLnBrk="1" fontAlgn="auto" hangingPunct="1">
                <a:lnSpc>
                  <a:spcPct val="90000"/>
                </a:lnSpc>
                <a:spcAft>
                  <a:spcPct val="35000"/>
                </a:spcAft>
                <a:defRPr/>
              </a:pPr>
              <a:r>
                <a:rPr lang="lv-LV" sz="1200" dirty="0">
                  <a:solidFill>
                    <a:prstClr val="black"/>
                  </a:solidFill>
                  <a:latin typeface="Times New Roman" panose="02020603050405020304" pitchFamily="18" charset="0"/>
                  <a:cs typeface="Times New Roman" panose="02020603050405020304" pitchFamily="18" charset="0"/>
                </a:rPr>
                <a:t>(</a:t>
              </a:r>
              <a:r>
                <a:rPr lang="lv-LV" sz="1200" dirty="0" err="1">
                  <a:solidFill>
                    <a:prstClr val="black"/>
                  </a:solidFill>
                  <a:latin typeface="Times New Roman" panose="02020603050405020304" pitchFamily="18" charset="0"/>
                  <a:cs typeface="Times New Roman" panose="02020603050405020304" pitchFamily="18" charset="0"/>
                </a:rPr>
                <a:t>soc.darbs</a:t>
              </a:r>
              <a:r>
                <a:rPr lang="lv-LV" sz="1200" dirty="0">
                  <a:solidFill>
                    <a:prstClr val="black"/>
                  </a:solidFill>
                  <a:latin typeface="Times New Roman" panose="02020603050405020304" pitchFamily="18" charset="0"/>
                  <a:cs typeface="Times New Roman" panose="02020603050405020304" pitchFamily="18" charset="0"/>
                </a:rPr>
                <a:t> dzīvesvietā – Sociālais dienests)</a:t>
              </a:r>
            </a:p>
          </p:txBody>
        </p:sp>
      </p:grpSp>
      <p:grpSp>
        <p:nvGrpSpPr>
          <p:cNvPr id="8" name="Group 7">
            <a:extLst>
              <a:ext uri="{FF2B5EF4-FFF2-40B4-BE49-F238E27FC236}">
                <a16:creationId xmlns:a16="http://schemas.microsoft.com/office/drawing/2014/main" id="{7CAE3524-40C8-4978-A38C-042504955817}"/>
              </a:ext>
            </a:extLst>
          </p:cNvPr>
          <p:cNvGrpSpPr/>
          <p:nvPr/>
        </p:nvGrpSpPr>
        <p:grpSpPr>
          <a:xfrm>
            <a:off x="2908083" y="2351450"/>
            <a:ext cx="2762330" cy="1136976"/>
            <a:chOff x="2598909" y="1157424"/>
            <a:chExt cx="3035089" cy="925332"/>
          </a:xfrm>
          <a:solidFill>
            <a:schemeClr val="accent1">
              <a:lumMod val="60000"/>
              <a:lumOff val="40000"/>
            </a:schemeClr>
          </a:solidFill>
        </p:grpSpPr>
        <p:sp>
          <p:nvSpPr>
            <p:cNvPr id="9" name="Rectangle 8">
              <a:extLst>
                <a:ext uri="{FF2B5EF4-FFF2-40B4-BE49-F238E27FC236}">
                  <a16:creationId xmlns:a16="http://schemas.microsoft.com/office/drawing/2014/main" id="{A5A02A24-7E5C-4979-82ED-4C7DA03D7481}"/>
                </a:ext>
              </a:extLst>
            </p:cNvPr>
            <p:cNvSpPr/>
            <p:nvPr/>
          </p:nvSpPr>
          <p:spPr>
            <a:xfrm>
              <a:off x="2598909" y="1157424"/>
              <a:ext cx="3035089" cy="925332"/>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TextBox 9">
              <a:extLst>
                <a:ext uri="{FF2B5EF4-FFF2-40B4-BE49-F238E27FC236}">
                  <a16:creationId xmlns:a16="http://schemas.microsoft.com/office/drawing/2014/main" id="{C88CFF5A-C43C-4432-BA82-FBCDCAC2BFB5}"/>
                </a:ext>
              </a:extLst>
            </p:cNvPr>
            <p:cNvSpPr txBox="1"/>
            <p:nvPr/>
          </p:nvSpPr>
          <p:spPr>
            <a:xfrm>
              <a:off x="2694973" y="1525742"/>
              <a:ext cx="2939025" cy="474060"/>
            </a:xfrm>
            <a:prstGeom prst="rect">
              <a:avLst/>
            </a:prstGeom>
            <a:grpFill/>
            <a:ln>
              <a:solidFill>
                <a:schemeClr val="accent2">
                  <a:lumMod val="40000"/>
                  <a:lumOff val="60000"/>
                </a:schemeClr>
              </a:solidFill>
            </a:ln>
          </p:spPr>
          <p:style>
            <a:lnRef idx="0">
              <a:scrgbClr r="0" g="0" b="0"/>
            </a:lnRef>
            <a:fillRef idx="0">
              <a:scrgbClr r="0" g="0" b="0"/>
            </a:fillRef>
            <a:effectRef idx="0">
              <a:scrgbClr r="0" g="0" b="0"/>
            </a:effectRef>
            <a:fontRef idx="minor">
              <a:schemeClr val="lt1"/>
            </a:fontRef>
          </p:style>
          <p:txBody>
            <a:bodyPr lIns="7620" tIns="7620" rIns="7620" bIns="7620" spcCol="1270" anchor="ctr"/>
            <a:lstStyle/>
            <a:p>
              <a:pPr algn="ctr" defTabSz="533400" eaLnBrk="1" fontAlgn="auto" hangingPunct="1">
                <a:lnSpc>
                  <a:spcPct val="90000"/>
                </a:lnSpc>
                <a:spcAft>
                  <a:spcPct val="35000"/>
                </a:spcAft>
                <a:defRPr/>
              </a:pPr>
              <a:endParaRPr lang="lv-LV" sz="1200" b="1" dirty="0">
                <a:solidFill>
                  <a:prstClr val="black"/>
                </a:solidFill>
              </a:endParaRPr>
            </a:p>
            <a:p>
              <a:pPr algn="ctr" defTabSz="533400" eaLnBrk="1" fontAlgn="auto" hangingPunct="1">
                <a:lnSpc>
                  <a:spcPct val="90000"/>
                </a:lnSpc>
                <a:spcAft>
                  <a:spcPct val="35000"/>
                </a:spcAft>
                <a:defRPr/>
              </a:pPr>
              <a:r>
                <a:rPr lang="lv-LV" sz="1300" b="1" dirty="0">
                  <a:solidFill>
                    <a:prstClr val="black"/>
                  </a:solidFill>
                  <a:latin typeface="Times New Roman" panose="02020603050405020304" pitchFamily="18" charset="0"/>
                  <a:cs typeface="Times New Roman" panose="02020603050405020304" pitchFamily="18" charset="0"/>
                </a:rPr>
                <a:t>Sociālais darbs ar dažādām mērķa grupām:</a:t>
              </a:r>
            </a:p>
            <a:p>
              <a:pPr defTabSz="342900" eaLnBrk="1" fontAlgn="auto" hangingPunct="1">
                <a:spcBef>
                  <a:spcPts val="0"/>
                </a:spcBef>
                <a:spcAft>
                  <a:spcPts val="0"/>
                </a:spcAft>
                <a:defRPr/>
              </a:pPr>
              <a:r>
                <a:rPr lang="lv-LV" sz="1200" dirty="0">
                  <a:solidFill>
                    <a:srgbClr val="C42F1A">
                      <a:lumMod val="60000"/>
                      <a:lumOff val="40000"/>
                    </a:srgbClr>
                  </a:solidFill>
                  <a:latin typeface="Times New Roman" panose="02020603050405020304" pitchFamily="18" charset="0"/>
                  <a:cs typeface="Times New Roman" panose="02020603050405020304" pitchFamily="18" charset="0"/>
                </a:rPr>
                <a:t>- SD ar ģimenēm ar bērniem</a:t>
              </a:r>
            </a:p>
            <a:p>
              <a:pPr defTabSz="342900" eaLnBrk="1" fontAlgn="auto" hangingPunct="1">
                <a:spcBef>
                  <a:spcPts val="0"/>
                </a:spcBef>
                <a:spcAft>
                  <a:spcPts val="0"/>
                </a:spcAft>
                <a:defRPr/>
              </a:pPr>
              <a:r>
                <a:rPr lang="lv-LV" sz="1200" dirty="0">
                  <a:solidFill>
                    <a:srgbClr val="C42F1A">
                      <a:lumMod val="60000"/>
                      <a:lumOff val="40000"/>
                    </a:srgbClr>
                  </a:solidFill>
                  <a:latin typeface="Times New Roman" panose="02020603050405020304" pitchFamily="18" charset="0"/>
                  <a:cs typeface="Times New Roman" panose="02020603050405020304" pitchFamily="18" charset="0"/>
                </a:rPr>
                <a:t>- SD ar vardarbībā cietušām personām </a:t>
              </a:r>
            </a:p>
            <a:p>
              <a:pPr defTabSz="342900" eaLnBrk="1" fontAlgn="auto" hangingPunct="1">
                <a:spcBef>
                  <a:spcPts val="0"/>
                </a:spcBef>
                <a:spcAft>
                  <a:spcPts val="0"/>
                </a:spcAft>
                <a:defRPr/>
              </a:pPr>
              <a:r>
                <a:rPr lang="lv-LV" sz="1200" dirty="0">
                  <a:solidFill>
                    <a:srgbClr val="C42F1A">
                      <a:lumMod val="60000"/>
                      <a:lumOff val="40000"/>
                    </a:srgbClr>
                  </a:solidFill>
                  <a:latin typeface="Times New Roman" panose="02020603050405020304" pitchFamily="18" charset="0"/>
                  <a:cs typeface="Times New Roman" panose="02020603050405020304" pitchFamily="18" charset="0"/>
                </a:rPr>
                <a:t>- SD ar atkarības problēmām</a:t>
              </a:r>
            </a:p>
            <a:p>
              <a:pPr algn="ctr" defTabSz="533400" eaLnBrk="1" fontAlgn="auto" hangingPunct="1">
                <a:lnSpc>
                  <a:spcPct val="90000"/>
                </a:lnSpc>
                <a:spcAft>
                  <a:spcPct val="35000"/>
                </a:spcAft>
                <a:defRPr/>
              </a:pPr>
              <a:endParaRPr lang="lv-LV" sz="1200" b="1" dirty="0">
                <a:solidFill>
                  <a:prstClr val="black"/>
                </a:solidFill>
              </a:endParaRPr>
            </a:p>
            <a:p>
              <a:pPr algn="ctr" defTabSz="533400" eaLnBrk="1" fontAlgn="auto" hangingPunct="1">
                <a:lnSpc>
                  <a:spcPct val="90000"/>
                </a:lnSpc>
                <a:spcAft>
                  <a:spcPct val="35000"/>
                </a:spcAft>
                <a:defRPr/>
              </a:pPr>
              <a:endParaRPr lang="lv-LV" sz="1200" b="1" dirty="0">
                <a:solidFill>
                  <a:prstClr val="black"/>
                </a:solidFill>
              </a:endParaRPr>
            </a:p>
            <a:p>
              <a:pPr algn="ctr" defTabSz="533400" eaLnBrk="1" fontAlgn="auto" hangingPunct="1">
                <a:lnSpc>
                  <a:spcPct val="90000"/>
                </a:lnSpc>
                <a:spcAft>
                  <a:spcPct val="35000"/>
                </a:spcAft>
                <a:defRPr/>
              </a:pPr>
              <a:endParaRPr lang="lv-LV" sz="1200" b="1" dirty="0">
                <a:solidFill>
                  <a:prstClr val="black"/>
                </a:solidFill>
              </a:endParaRPr>
            </a:p>
          </p:txBody>
        </p:sp>
      </p:grpSp>
      <p:grpSp>
        <p:nvGrpSpPr>
          <p:cNvPr id="22533" name="Group 10">
            <a:extLst>
              <a:ext uri="{FF2B5EF4-FFF2-40B4-BE49-F238E27FC236}">
                <a16:creationId xmlns:a16="http://schemas.microsoft.com/office/drawing/2014/main" id="{FAF34B61-DB48-4826-95B1-8460A677A371}"/>
              </a:ext>
            </a:extLst>
          </p:cNvPr>
          <p:cNvGrpSpPr>
            <a:grpSpLocks/>
          </p:cNvGrpSpPr>
          <p:nvPr/>
        </p:nvGrpSpPr>
        <p:grpSpPr bwMode="auto">
          <a:xfrm>
            <a:off x="2963863" y="3697288"/>
            <a:ext cx="2762250" cy="1160462"/>
            <a:chOff x="2598909" y="1138235"/>
            <a:chExt cx="3035089" cy="944521"/>
          </a:xfrm>
        </p:grpSpPr>
        <p:sp>
          <p:nvSpPr>
            <p:cNvPr id="12" name="Rectangle 11">
              <a:extLst>
                <a:ext uri="{FF2B5EF4-FFF2-40B4-BE49-F238E27FC236}">
                  <a16:creationId xmlns:a16="http://schemas.microsoft.com/office/drawing/2014/main" id="{22C57267-ECCE-4709-A9C5-C702AC6B4D26}"/>
                </a:ext>
              </a:extLst>
            </p:cNvPr>
            <p:cNvSpPr/>
            <p:nvPr/>
          </p:nvSpPr>
          <p:spPr>
            <a:xfrm>
              <a:off x="2598909" y="1157616"/>
              <a:ext cx="3035089" cy="925140"/>
            </a:xfrm>
            <a:prstGeom prst="rect">
              <a:avLst/>
            </a:prstGeom>
            <a:solidFill>
              <a:schemeClr val="accent1">
                <a:lumMod val="60000"/>
                <a:lumOff val="4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defTabSz="342900" eaLnBrk="1" fontAlgn="auto" hangingPunct="1">
                <a:spcBef>
                  <a:spcPts val="0"/>
                </a:spcBef>
                <a:spcAft>
                  <a:spcPts val="0"/>
                </a:spcAft>
                <a:defRPr/>
              </a:pPr>
              <a:endParaRPr lang="lv-LV" sz="1350" dirty="0">
                <a:solidFill>
                  <a:prstClr val="white"/>
                </a:solidFill>
              </a:endParaRPr>
            </a:p>
          </p:txBody>
        </p:sp>
        <p:sp>
          <p:nvSpPr>
            <p:cNvPr id="13" name="TextBox 12">
              <a:extLst>
                <a:ext uri="{FF2B5EF4-FFF2-40B4-BE49-F238E27FC236}">
                  <a16:creationId xmlns:a16="http://schemas.microsoft.com/office/drawing/2014/main" id="{60C9D9CB-FEB0-4382-A983-17F6598F5AD4}"/>
                </a:ext>
              </a:extLst>
            </p:cNvPr>
            <p:cNvSpPr txBox="1"/>
            <p:nvPr/>
          </p:nvSpPr>
          <p:spPr>
            <a:xfrm>
              <a:off x="2633795" y="1138235"/>
              <a:ext cx="3000203" cy="944521"/>
            </a:xfrm>
            <a:prstGeom prst="rect">
              <a:avLst/>
            </a:prstGeom>
            <a:solidFill>
              <a:schemeClr val="accent1">
                <a:lumMod val="60000"/>
                <a:lumOff val="40000"/>
              </a:schemeClr>
            </a:solidFill>
          </p:spPr>
          <p:style>
            <a:lnRef idx="0">
              <a:scrgbClr r="0" g="0" b="0"/>
            </a:lnRef>
            <a:fillRef idx="0">
              <a:scrgbClr r="0" g="0" b="0"/>
            </a:fillRef>
            <a:effectRef idx="0">
              <a:scrgbClr r="0" g="0" b="0"/>
            </a:effectRef>
            <a:fontRef idx="minor">
              <a:schemeClr val="lt1"/>
            </a:fontRef>
          </p:style>
          <p:txBody>
            <a:bodyPr lIns="7620" tIns="7620" rIns="7620" bIns="7620" anchor="ctr"/>
            <a:lstStyle>
              <a:lvl1pPr defTabSz="533400">
                <a:defRPr sz="1700">
                  <a:solidFill>
                    <a:schemeClr val="tx1"/>
                  </a:solidFill>
                  <a:latin typeface="Times New Roman" panose="02020603050405020304" pitchFamily="18" charset="0"/>
                  <a:ea typeface="MS PGothic" panose="020B0600070205080204" pitchFamily="34" charset="-128"/>
                </a:defRPr>
              </a:lvl1pPr>
              <a:lvl2pPr defTabSz="533400">
                <a:defRPr sz="1700">
                  <a:solidFill>
                    <a:schemeClr val="tx1"/>
                  </a:solidFill>
                  <a:latin typeface="Times New Roman" panose="02020603050405020304" pitchFamily="18" charset="0"/>
                  <a:ea typeface="MS PGothic" panose="020B0600070205080204" pitchFamily="34" charset="-128"/>
                </a:defRPr>
              </a:lvl2pPr>
              <a:lvl3pPr defTabSz="533400">
                <a:defRPr sz="1700">
                  <a:solidFill>
                    <a:schemeClr val="tx1"/>
                  </a:solidFill>
                  <a:latin typeface="Times New Roman" panose="02020603050405020304" pitchFamily="18" charset="0"/>
                  <a:ea typeface="MS PGothic" panose="020B0600070205080204" pitchFamily="34" charset="-128"/>
                </a:defRPr>
              </a:lvl3pPr>
              <a:lvl4pPr defTabSz="533400">
                <a:defRPr sz="1700">
                  <a:solidFill>
                    <a:schemeClr val="tx1"/>
                  </a:solidFill>
                  <a:latin typeface="Times New Roman" panose="02020603050405020304" pitchFamily="18" charset="0"/>
                  <a:ea typeface="MS PGothic" panose="020B0600070205080204" pitchFamily="34" charset="-128"/>
                </a:defRPr>
              </a:lvl4pPr>
              <a:lvl5pPr defTabSz="533400">
                <a:defRPr sz="1700">
                  <a:solidFill>
                    <a:schemeClr val="tx1"/>
                  </a:solidFill>
                  <a:latin typeface="Times New Roman" panose="02020603050405020304" pitchFamily="18" charset="0"/>
                  <a:ea typeface="MS PGothic" panose="020B0600070205080204" pitchFamily="34" charset="-128"/>
                </a:defRPr>
              </a:lvl5pPr>
              <a:lvl6pPr marL="2335213" indent="-49213" defTabSz="5334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792413" indent="-49213" defTabSz="5334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249613" indent="-49213" defTabSz="5334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706813" indent="-49213" defTabSz="5334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eaLnBrk="1" hangingPunct="1">
                <a:lnSpc>
                  <a:spcPct val="90000"/>
                </a:lnSpc>
                <a:spcAft>
                  <a:spcPct val="35000"/>
                </a:spcAft>
              </a:pPr>
              <a:r>
                <a:rPr lang="lv-LV" altLang="lv-LV" sz="1300" b="1">
                  <a:solidFill>
                    <a:srgbClr val="000000"/>
                  </a:solidFill>
                  <a:cs typeface="Times New Roman" panose="02020603050405020304" pitchFamily="18" charset="0"/>
                </a:rPr>
                <a:t>Sociālais darbs ar grupu un ar dažādām mērķa grupām:</a:t>
              </a:r>
            </a:p>
            <a:p>
              <a:pPr eaLnBrk="1" hangingPunct="1"/>
              <a:r>
                <a:rPr lang="lv-LV" altLang="lv-LV" sz="1200">
                  <a:solidFill>
                    <a:srgbClr val="EB7766"/>
                  </a:solidFill>
                  <a:cs typeface="Times New Roman" panose="02020603050405020304" pitchFamily="18" charset="0"/>
                </a:rPr>
                <a:t>- SD ar personām ar GRT</a:t>
              </a:r>
            </a:p>
            <a:p>
              <a:pPr eaLnBrk="1" hangingPunct="1"/>
              <a:r>
                <a:rPr lang="lv-LV" altLang="lv-LV" sz="1200">
                  <a:solidFill>
                    <a:srgbClr val="EB7766"/>
                  </a:solidFill>
                  <a:cs typeface="Times New Roman" panose="02020603050405020304" pitchFamily="18" charset="0"/>
                </a:rPr>
                <a:t>- SD ar senioriem</a:t>
              </a:r>
            </a:p>
            <a:p>
              <a:pPr eaLnBrk="1" hangingPunct="1"/>
              <a:r>
                <a:rPr lang="lv-LV" altLang="lv-LV" sz="1200">
                  <a:solidFill>
                    <a:srgbClr val="EB7766"/>
                  </a:solidFill>
                  <a:cs typeface="Times New Roman" panose="02020603050405020304" pitchFamily="18" charset="0"/>
                </a:rPr>
                <a:t>- SD ar jauniešiem u.c.</a:t>
              </a:r>
              <a:endParaRPr lang="lv-LV" altLang="lv-LV" sz="1200">
                <a:solidFill>
                  <a:srgbClr val="FFFFFF"/>
                </a:solidFill>
                <a:cs typeface="Times New Roman" panose="02020603050405020304" pitchFamily="18" charset="0"/>
              </a:endParaRPr>
            </a:p>
            <a:p>
              <a:pPr algn="ctr" eaLnBrk="1" hangingPunct="1">
                <a:lnSpc>
                  <a:spcPct val="90000"/>
                </a:lnSpc>
                <a:spcAft>
                  <a:spcPct val="35000"/>
                </a:spcAft>
              </a:pPr>
              <a:endParaRPr lang="lv-LV" altLang="lv-LV" sz="1200" b="1">
                <a:solidFill>
                  <a:srgbClr val="000000"/>
                </a:solidFill>
                <a:latin typeface="Trebuchet MS" panose="020B0603020202020204" pitchFamily="34" charset="0"/>
              </a:endParaRPr>
            </a:p>
          </p:txBody>
        </p:sp>
      </p:grpSp>
      <p:sp>
        <p:nvSpPr>
          <p:cNvPr id="14" name="Text Box 2">
            <a:extLst>
              <a:ext uri="{FF2B5EF4-FFF2-40B4-BE49-F238E27FC236}">
                <a16:creationId xmlns:a16="http://schemas.microsoft.com/office/drawing/2014/main" id="{89CDED00-7624-4341-B66E-39DA0DB3941D}"/>
              </a:ext>
            </a:extLst>
          </p:cNvPr>
          <p:cNvSpPr txBox="1">
            <a:spLocks noChangeArrowheads="1"/>
          </p:cNvSpPr>
          <p:nvPr/>
        </p:nvSpPr>
        <p:spPr bwMode="auto">
          <a:xfrm>
            <a:off x="282575" y="3492500"/>
            <a:ext cx="1874838" cy="1298575"/>
          </a:xfrm>
          <a:prstGeom prst="rect">
            <a:avLst/>
          </a:prstGeom>
          <a:solidFill>
            <a:schemeClr val="accent4">
              <a:lumMod val="60000"/>
              <a:lumOff val="40000"/>
            </a:schemeClr>
          </a:solidFill>
          <a:ln w="9525">
            <a:solidFill>
              <a:srgbClr val="000000"/>
            </a:solidFill>
            <a:miter lim="800000"/>
            <a:headEnd/>
            <a:tailEnd/>
          </a:ln>
        </p:spPr>
        <p:txBody>
          <a:bodyPr lIns="68580" tIns="34290" rIns="68580" bIns="34290"/>
          <a:lstStyle/>
          <a:p>
            <a:pPr algn="ctr" defTabSz="342900" eaLnBrk="1" fontAlgn="auto" hangingPunct="1">
              <a:lnSpc>
                <a:spcPct val="107000"/>
              </a:lnSpc>
              <a:spcBef>
                <a:spcPts val="0"/>
              </a:spcBef>
              <a:spcAft>
                <a:spcPts val="600"/>
              </a:spcAft>
              <a:defRPr/>
            </a:pPr>
            <a:r>
              <a:rPr lang="lv-LV" sz="1400" dirty="0">
                <a:solidFill>
                  <a:prstClr val="black"/>
                </a:solidFill>
                <a:ea typeface="Calibri" panose="020F0502020204030204" pitchFamily="34" charset="0"/>
                <a:cs typeface="Times New Roman" panose="02020603050405020304" pitchFamily="18" charset="0"/>
              </a:rPr>
              <a:t>Nodrošināmais, lai iedzīvotājs sociāli funkcionētu p/v administratīvajā teritorijā</a:t>
            </a:r>
          </a:p>
        </p:txBody>
      </p:sp>
      <p:grpSp>
        <p:nvGrpSpPr>
          <p:cNvPr id="16" name="Group 15">
            <a:extLst>
              <a:ext uri="{FF2B5EF4-FFF2-40B4-BE49-F238E27FC236}">
                <a16:creationId xmlns:a16="http://schemas.microsoft.com/office/drawing/2014/main" id="{67D6CBB8-DB70-49E4-A71A-1840027700B2}"/>
              </a:ext>
            </a:extLst>
          </p:cNvPr>
          <p:cNvGrpSpPr/>
          <p:nvPr/>
        </p:nvGrpSpPr>
        <p:grpSpPr>
          <a:xfrm>
            <a:off x="2995515" y="5090270"/>
            <a:ext cx="2721382" cy="1013346"/>
            <a:chOff x="2428893" y="2218862"/>
            <a:chExt cx="3463421" cy="1265514"/>
          </a:xfrm>
          <a:solidFill>
            <a:schemeClr val="accent1">
              <a:lumMod val="60000"/>
              <a:lumOff val="40000"/>
            </a:schemeClr>
          </a:solidFill>
        </p:grpSpPr>
        <p:sp>
          <p:nvSpPr>
            <p:cNvPr id="17" name="Rectangle 16">
              <a:extLst>
                <a:ext uri="{FF2B5EF4-FFF2-40B4-BE49-F238E27FC236}">
                  <a16:creationId xmlns:a16="http://schemas.microsoft.com/office/drawing/2014/main" id="{F8B7F7E8-9C1C-429A-BF0B-D5FEB07B7654}"/>
                </a:ext>
              </a:extLst>
            </p:cNvPr>
            <p:cNvSpPr/>
            <p:nvPr/>
          </p:nvSpPr>
          <p:spPr>
            <a:xfrm>
              <a:off x="2598909" y="2314089"/>
              <a:ext cx="3035089" cy="925332"/>
            </a:xfrm>
            <a:prstGeom prst="rect">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8" name="TextBox 17">
              <a:extLst>
                <a:ext uri="{FF2B5EF4-FFF2-40B4-BE49-F238E27FC236}">
                  <a16:creationId xmlns:a16="http://schemas.microsoft.com/office/drawing/2014/main" id="{3D8D1C11-6A4D-4966-89CC-04DF13FEDA25}"/>
                </a:ext>
              </a:extLst>
            </p:cNvPr>
            <p:cNvSpPr txBox="1"/>
            <p:nvPr/>
          </p:nvSpPr>
          <p:spPr>
            <a:xfrm>
              <a:off x="2428893" y="2218862"/>
              <a:ext cx="3463421" cy="1265514"/>
            </a:xfrm>
            <a:prstGeom prst="rect">
              <a:avLst/>
            </a:prstGeom>
            <a:grpFill/>
          </p:spPr>
          <p:style>
            <a:lnRef idx="0">
              <a:scrgbClr r="0" g="0" b="0"/>
            </a:lnRef>
            <a:fillRef idx="0">
              <a:scrgbClr r="0" g="0" b="0"/>
            </a:fillRef>
            <a:effectRef idx="0">
              <a:scrgbClr r="0" g="0" b="0"/>
            </a:effectRef>
            <a:fontRef idx="minor">
              <a:schemeClr val="lt1"/>
            </a:fontRef>
          </p:style>
          <p:txBody>
            <a:bodyPr lIns="7620" tIns="7620" rIns="7620" bIns="7620" spcCol="1270" anchor="ctr"/>
            <a:lstStyle/>
            <a:p>
              <a:pPr algn="ctr" defTabSz="533400" eaLnBrk="1" fontAlgn="auto" hangingPunct="1">
                <a:lnSpc>
                  <a:spcPct val="90000"/>
                </a:lnSpc>
                <a:spcAft>
                  <a:spcPct val="35000"/>
                </a:spcAft>
                <a:defRPr/>
              </a:pPr>
              <a:r>
                <a:rPr lang="lv-LV" sz="1200" b="1" dirty="0">
                  <a:solidFill>
                    <a:prstClr val="black"/>
                  </a:solidFill>
                  <a:latin typeface="Times New Roman" panose="02020603050405020304" pitchFamily="18" charset="0"/>
                  <a:cs typeface="Times New Roman" panose="02020603050405020304" pitchFamily="18" charset="0"/>
                </a:rPr>
                <a:t> </a:t>
              </a:r>
              <a:r>
                <a:rPr lang="lv-LV" sz="1300" b="1" dirty="0">
                  <a:solidFill>
                    <a:prstClr val="black"/>
                  </a:solidFill>
                  <a:latin typeface="Times New Roman" panose="02020603050405020304" pitchFamily="18" charset="0"/>
                  <a:cs typeface="Times New Roman" panose="02020603050405020304" pitchFamily="18" charset="0"/>
                </a:rPr>
                <a:t>Sociālais darbs kopienā</a:t>
              </a:r>
            </a:p>
            <a:p>
              <a:pPr algn="ctr" defTabSz="533400" eaLnBrk="1" fontAlgn="auto" hangingPunct="1">
                <a:lnSpc>
                  <a:spcPct val="90000"/>
                </a:lnSpc>
                <a:spcAft>
                  <a:spcPct val="35000"/>
                </a:spcAft>
                <a:defRPr/>
              </a:pPr>
              <a:r>
                <a:rPr lang="lv-LV" sz="1200" dirty="0">
                  <a:solidFill>
                    <a:prstClr val="black"/>
                  </a:solidFill>
                  <a:latin typeface="Times New Roman" panose="02020603050405020304" pitchFamily="18" charset="0"/>
                  <a:cs typeface="Times New Roman" panose="02020603050405020304" pitchFamily="18" charset="0"/>
                </a:rPr>
                <a:t>(iedzīvotāju soc. vajadzību izpēte, analīze, pakalpojumu plānošana) </a:t>
              </a:r>
            </a:p>
          </p:txBody>
        </p:sp>
      </p:grpSp>
      <p:sp>
        <p:nvSpPr>
          <p:cNvPr id="22536" name="Text Box 2">
            <a:extLst>
              <a:ext uri="{FF2B5EF4-FFF2-40B4-BE49-F238E27FC236}">
                <a16:creationId xmlns:a16="http://schemas.microsoft.com/office/drawing/2014/main" id="{4FF5F977-7547-4C74-86C4-DC0E0C1A833C}"/>
              </a:ext>
            </a:extLst>
          </p:cNvPr>
          <p:cNvSpPr txBox="1">
            <a:spLocks noChangeArrowheads="1"/>
          </p:cNvSpPr>
          <p:nvPr/>
        </p:nvSpPr>
        <p:spPr bwMode="auto">
          <a:xfrm>
            <a:off x="336550" y="5089525"/>
            <a:ext cx="1831975" cy="1146175"/>
          </a:xfrm>
          <a:prstGeom prst="rect">
            <a:avLst/>
          </a:prstGeom>
          <a:solidFill>
            <a:srgbClr val="FFFF00"/>
          </a:solidFill>
          <a:ln w="9525">
            <a:solidFill>
              <a:srgbClr val="000000"/>
            </a:solidFill>
            <a:miter lim="800000"/>
            <a:headEnd/>
            <a:tailEnd/>
          </a:ln>
        </p:spPr>
        <p:txBody>
          <a:bodyPr lIns="68580" tIns="34290" rIns="68580" bIns="34290"/>
          <a:lstStyle>
            <a:lvl1pPr defTabSz="342900">
              <a:defRPr sz="1700">
                <a:solidFill>
                  <a:schemeClr val="tx1"/>
                </a:solidFill>
                <a:latin typeface="Times New Roman" panose="02020603050405020304" pitchFamily="18" charset="0"/>
                <a:ea typeface="MS PGothic" panose="020B0600070205080204" pitchFamily="34" charset="-128"/>
              </a:defRPr>
            </a:lvl1pPr>
            <a:lvl2pPr defTabSz="342900">
              <a:defRPr sz="1700">
                <a:solidFill>
                  <a:schemeClr val="tx1"/>
                </a:solidFill>
                <a:latin typeface="Times New Roman" panose="02020603050405020304" pitchFamily="18" charset="0"/>
                <a:ea typeface="MS PGothic" panose="020B0600070205080204" pitchFamily="34" charset="-128"/>
              </a:defRPr>
            </a:lvl2pPr>
            <a:lvl3pPr defTabSz="342900">
              <a:defRPr sz="1700">
                <a:solidFill>
                  <a:schemeClr val="tx1"/>
                </a:solidFill>
                <a:latin typeface="Times New Roman" panose="02020603050405020304" pitchFamily="18" charset="0"/>
                <a:ea typeface="MS PGothic" panose="020B0600070205080204" pitchFamily="34" charset="-128"/>
              </a:defRPr>
            </a:lvl3pPr>
            <a:lvl4pPr defTabSz="342900">
              <a:defRPr sz="1700">
                <a:solidFill>
                  <a:schemeClr val="tx1"/>
                </a:solidFill>
                <a:latin typeface="Times New Roman" panose="02020603050405020304" pitchFamily="18" charset="0"/>
                <a:ea typeface="MS PGothic" panose="020B0600070205080204" pitchFamily="34" charset="-128"/>
              </a:defRPr>
            </a:lvl4pPr>
            <a:lvl5pPr defTabSz="342900">
              <a:defRPr sz="1700">
                <a:solidFill>
                  <a:schemeClr val="tx1"/>
                </a:solidFill>
                <a:latin typeface="Times New Roman" panose="02020603050405020304" pitchFamily="18" charset="0"/>
                <a:ea typeface="MS PGothic" panose="020B0600070205080204" pitchFamily="34" charset="-128"/>
              </a:defRPr>
            </a:lvl5pPr>
            <a:lvl6pPr marL="2335213" indent="-49213" defTabSz="3429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6pPr>
            <a:lvl7pPr marL="2792413" indent="-49213" defTabSz="3429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7pPr>
            <a:lvl8pPr marL="3249613" indent="-49213" defTabSz="3429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8pPr>
            <a:lvl9pPr marL="3706813" indent="-49213" defTabSz="342900" eaLnBrk="0" fontAlgn="base" hangingPunct="0">
              <a:spcBef>
                <a:spcPct val="0"/>
              </a:spcBef>
              <a:spcAft>
                <a:spcPct val="0"/>
              </a:spcAft>
              <a:defRPr sz="1700">
                <a:solidFill>
                  <a:schemeClr val="tx1"/>
                </a:solidFill>
                <a:latin typeface="Times New Roman" panose="02020603050405020304" pitchFamily="18" charset="0"/>
                <a:ea typeface="MS PGothic" panose="020B0600070205080204" pitchFamily="34" charset="-128"/>
              </a:defRPr>
            </a:lvl9pPr>
          </a:lstStyle>
          <a:p>
            <a:pPr algn="ctr" eaLnBrk="1" hangingPunct="1">
              <a:lnSpc>
                <a:spcPct val="107000"/>
              </a:lnSpc>
              <a:spcAft>
                <a:spcPts val="600"/>
              </a:spcAft>
            </a:pPr>
            <a:r>
              <a:rPr lang="lv-LV" altLang="lv-LV" sz="1400">
                <a:solidFill>
                  <a:srgbClr val="000000"/>
                </a:solidFill>
                <a:ea typeface="Calibri" panose="020F0502020204030204" pitchFamily="34" charset="0"/>
                <a:cs typeface="Times New Roman" panose="02020603050405020304" pitchFamily="18" charset="0"/>
              </a:rPr>
              <a:t>Nodrošināms, lai veicinātu sociālo iekļaušanos p/v administratīvajā teritorijā</a:t>
            </a:r>
          </a:p>
        </p:txBody>
      </p:sp>
      <p:cxnSp>
        <p:nvCxnSpPr>
          <p:cNvPr id="27" name="Straight Arrow Connector 26">
            <a:extLst>
              <a:ext uri="{FF2B5EF4-FFF2-40B4-BE49-F238E27FC236}">
                <a16:creationId xmlns:a16="http://schemas.microsoft.com/office/drawing/2014/main" id="{0B312C97-028F-4109-B334-5BD0D8D4D982}"/>
              </a:ext>
            </a:extLst>
          </p:cNvPr>
          <p:cNvCxnSpPr>
            <a:cxnSpLocks/>
          </p:cNvCxnSpPr>
          <p:nvPr/>
        </p:nvCxnSpPr>
        <p:spPr>
          <a:xfrm flipV="1">
            <a:off x="2268538" y="1985963"/>
            <a:ext cx="642937" cy="327025"/>
          </a:xfrm>
          <a:prstGeom prst="straightConnector1">
            <a:avLst/>
          </a:prstGeom>
          <a:ln>
            <a:solidFill>
              <a:schemeClr val="accent2">
                <a:lumMod val="75000"/>
              </a:schemeClr>
            </a:solidFill>
            <a:tailEnd type="triangle"/>
          </a:ln>
        </p:spPr>
        <p:style>
          <a:lnRef idx="1">
            <a:schemeClr val="accent2"/>
          </a:lnRef>
          <a:fillRef idx="0">
            <a:schemeClr val="accent2"/>
          </a:fillRef>
          <a:effectRef idx="0">
            <a:schemeClr val="accent2"/>
          </a:effectRef>
          <a:fontRef idx="minor">
            <a:schemeClr val="tx1"/>
          </a:fontRef>
        </p:style>
      </p:cxnSp>
      <p:cxnSp>
        <p:nvCxnSpPr>
          <p:cNvPr id="30" name="Straight Arrow Connector 29">
            <a:extLst>
              <a:ext uri="{FF2B5EF4-FFF2-40B4-BE49-F238E27FC236}">
                <a16:creationId xmlns:a16="http://schemas.microsoft.com/office/drawing/2014/main" id="{CA8BA339-8B97-4507-8C6D-C4CB5D67079A}"/>
              </a:ext>
            </a:extLst>
          </p:cNvPr>
          <p:cNvCxnSpPr>
            <a:cxnSpLocks/>
          </p:cNvCxnSpPr>
          <p:nvPr/>
        </p:nvCxnSpPr>
        <p:spPr>
          <a:xfrm>
            <a:off x="2252663" y="2741613"/>
            <a:ext cx="658812" cy="309562"/>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42DC7A57-0020-487A-983B-64F97E5707F4}"/>
              </a:ext>
            </a:extLst>
          </p:cNvPr>
          <p:cNvCxnSpPr/>
          <p:nvPr/>
        </p:nvCxnSpPr>
        <p:spPr>
          <a:xfrm>
            <a:off x="2268538" y="4075113"/>
            <a:ext cx="654050" cy="0"/>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E1E9C78C-FA40-4D31-BE22-37190D186EB8}"/>
              </a:ext>
            </a:extLst>
          </p:cNvPr>
          <p:cNvCxnSpPr>
            <a:cxnSpLocks/>
          </p:cNvCxnSpPr>
          <p:nvPr/>
        </p:nvCxnSpPr>
        <p:spPr>
          <a:xfrm>
            <a:off x="2268538" y="5572125"/>
            <a:ext cx="654050" cy="0"/>
          </a:xfrm>
          <a:prstGeom prst="straightConnector1">
            <a:avLst/>
          </a:prstGeom>
          <a:ln>
            <a:solidFill>
              <a:schemeClr val="accent2">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1" name="Text Box 2">
            <a:extLst>
              <a:ext uri="{FF2B5EF4-FFF2-40B4-BE49-F238E27FC236}">
                <a16:creationId xmlns:a16="http://schemas.microsoft.com/office/drawing/2014/main" id="{9F23051E-7B85-4844-B1A2-D91021C6F60C}"/>
              </a:ext>
            </a:extLst>
          </p:cNvPr>
          <p:cNvSpPr txBox="1">
            <a:spLocks noChangeArrowheads="1"/>
          </p:cNvSpPr>
          <p:nvPr/>
        </p:nvSpPr>
        <p:spPr bwMode="auto">
          <a:xfrm>
            <a:off x="303213" y="1822450"/>
            <a:ext cx="1833562" cy="1209675"/>
          </a:xfrm>
          <a:prstGeom prst="rect">
            <a:avLst/>
          </a:prstGeom>
          <a:solidFill>
            <a:schemeClr val="accent5"/>
          </a:solidFill>
          <a:ln w="9525">
            <a:solidFill>
              <a:srgbClr val="000000"/>
            </a:solidFill>
            <a:miter lim="800000"/>
            <a:headEnd/>
            <a:tailEnd/>
          </a:ln>
        </p:spPr>
        <p:txBody>
          <a:bodyPr lIns="68580" tIns="34290" rIns="68580" bIns="34290"/>
          <a:lstStyle/>
          <a:p>
            <a:pPr algn="ctr" defTabSz="342900" eaLnBrk="1" fontAlgn="auto" hangingPunct="1">
              <a:lnSpc>
                <a:spcPct val="107000"/>
              </a:lnSpc>
              <a:spcBef>
                <a:spcPts val="0"/>
              </a:spcBef>
              <a:spcAft>
                <a:spcPts val="600"/>
              </a:spcAft>
              <a:defRPr/>
            </a:pPr>
            <a:r>
              <a:rPr lang="lv-LV" sz="1400" dirty="0">
                <a:solidFill>
                  <a:prstClr val="black"/>
                </a:solidFill>
                <a:ea typeface="Calibri" panose="020F0502020204030204" pitchFamily="34" charset="0"/>
                <a:cs typeface="Times New Roman" panose="02020603050405020304" pitchFamily="18" charset="0"/>
              </a:rPr>
              <a:t>Obligāti nodrošināmais p/v administratīvajā teritorijā, pieejamība ikvienam</a:t>
            </a:r>
          </a:p>
        </p:txBody>
      </p:sp>
      <p:sp>
        <p:nvSpPr>
          <p:cNvPr id="35" name="Text Box 2">
            <a:extLst>
              <a:ext uri="{FF2B5EF4-FFF2-40B4-BE49-F238E27FC236}">
                <a16:creationId xmlns:a16="http://schemas.microsoft.com/office/drawing/2014/main" id="{99FDFEEA-9E83-43B9-A9B8-B202CF844712}"/>
              </a:ext>
            </a:extLst>
          </p:cNvPr>
          <p:cNvSpPr txBox="1">
            <a:spLocks noChangeArrowheads="1"/>
          </p:cNvSpPr>
          <p:nvPr/>
        </p:nvSpPr>
        <p:spPr bwMode="auto">
          <a:xfrm>
            <a:off x="5994400" y="1409700"/>
            <a:ext cx="3149600" cy="998538"/>
          </a:xfrm>
          <a:prstGeom prst="rect">
            <a:avLst/>
          </a:prstGeom>
          <a:solidFill>
            <a:schemeClr val="accent2">
              <a:lumMod val="40000"/>
              <a:lumOff val="60000"/>
            </a:schemeClr>
          </a:solidFill>
          <a:ln w="9525">
            <a:solidFill>
              <a:srgbClr val="000000"/>
            </a:solidFill>
            <a:miter lim="800000"/>
            <a:headEnd/>
            <a:tailEnd/>
          </a:ln>
        </p:spPr>
        <p:txBody>
          <a:bodyPr lIns="68580" tIns="34290" rIns="68580" bIns="34290"/>
          <a:lstStyle/>
          <a:p>
            <a:pPr marL="214313" defTabSz="342900" eaLnBrk="1" fontAlgn="auto" hangingPunct="1">
              <a:lnSpc>
                <a:spcPct val="107000"/>
              </a:lnSpc>
              <a:spcBef>
                <a:spcPts val="0"/>
              </a:spcBef>
              <a:spcAft>
                <a:spcPts val="0"/>
              </a:spcAft>
              <a:defRPr/>
            </a:pPr>
            <a:r>
              <a:rPr lang="lv-LV" sz="1200" dirty="0">
                <a:solidFill>
                  <a:prstClr val="black"/>
                </a:solidFill>
                <a:ea typeface="Calibri" panose="020F0502020204030204" pitchFamily="34" charset="0"/>
                <a:cs typeface="Times New Roman" panose="02020603050405020304" pitchFamily="18" charset="0"/>
              </a:rPr>
              <a:t>Sociālais darbs ar gadījumu/</a:t>
            </a:r>
            <a:r>
              <a:rPr lang="lv-LV" sz="1200" dirty="0" err="1">
                <a:solidFill>
                  <a:prstClr val="black"/>
                </a:solidFill>
                <a:ea typeface="Calibri" panose="020F0502020204030204" pitchFamily="34" charset="0"/>
                <a:cs typeface="Times New Roman" panose="02020603050405020304" pitchFamily="18" charset="0"/>
              </a:rPr>
              <a:t>psihosociālais</a:t>
            </a:r>
            <a:r>
              <a:rPr lang="lv-LV" sz="1200" dirty="0">
                <a:solidFill>
                  <a:prstClr val="black"/>
                </a:solidFill>
                <a:ea typeface="Calibri" panose="020F0502020204030204" pitchFamily="34" charset="0"/>
                <a:cs typeface="Times New Roman" panose="02020603050405020304" pitchFamily="18" charset="0"/>
              </a:rPr>
              <a:t> darbs (</a:t>
            </a:r>
            <a:r>
              <a:rPr lang="lv-LV" sz="1200" dirty="0" err="1">
                <a:solidFill>
                  <a:prstClr val="black"/>
                </a:solidFill>
                <a:ea typeface="Calibri" panose="020F0502020204030204" pitchFamily="34" charset="0"/>
                <a:cs typeface="Times New Roman" panose="02020603050405020304" pitchFamily="18" charset="0"/>
              </a:rPr>
              <a:t>case</a:t>
            </a:r>
            <a:r>
              <a:rPr lang="lv-LV" sz="1200" dirty="0">
                <a:solidFill>
                  <a:prstClr val="black"/>
                </a:solidFill>
                <a:ea typeface="Calibri" panose="020F0502020204030204" pitchFamily="34" charset="0"/>
                <a:cs typeface="Times New Roman" panose="02020603050405020304" pitchFamily="18" charset="0"/>
              </a:rPr>
              <a:t> </a:t>
            </a:r>
            <a:r>
              <a:rPr lang="lv-LV" sz="1200" dirty="0" err="1">
                <a:solidFill>
                  <a:prstClr val="black"/>
                </a:solidFill>
                <a:ea typeface="Calibri" panose="020F0502020204030204" pitchFamily="34" charset="0"/>
                <a:cs typeface="Times New Roman" panose="02020603050405020304" pitchFamily="18" charset="0"/>
              </a:rPr>
              <a:t>work</a:t>
            </a:r>
            <a:r>
              <a:rPr lang="lv-LV" sz="1200" dirty="0">
                <a:solidFill>
                  <a:prstClr val="black"/>
                </a:solidFill>
                <a:ea typeface="Calibri" panose="020F0502020204030204" pitchFamily="34" charset="0"/>
                <a:cs typeface="Times New Roman" panose="02020603050405020304" pitchFamily="18" charset="0"/>
              </a:rPr>
              <a:t>)</a:t>
            </a:r>
          </a:p>
          <a:p>
            <a:pPr marL="214313" defTabSz="342900" eaLnBrk="1" fontAlgn="auto" hangingPunct="1">
              <a:lnSpc>
                <a:spcPct val="107000"/>
              </a:lnSpc>
              <a:spcBef>
                <a:spcPts val="0"/>
              </a:spcBef>
              <a:spcAft>
                <a:spcPts val="0"/>
              </a:spcAft>
              <a:defRPr/>
            </a:pPr>
            <a:r>
              <a:rPr lang="lv-LV" sz="1200" dirty="0">
                <a:solidFill>
                  <a:prstClr val="black"/>
                </a:solidFill>
                <a:ea typeface="Calibri" panose="020F0502020204030204" pitchFamily="34" charset="0"/>
                <a:cs typeface="Times New Roman" panose="02020603050405020304" pitchFamily="18" charset="0"/>
              </a:rPr>
              <a:t>Sociālā gadījuma vadīšana (</a:t>
            </a:r>
            <a:r>
              <a:rPr lang="lv-LV" sz="1200" dirty="0" err="1">
                <a:solidFill>
                  <a:prstClr val="black"/>
                </a:solidFill>
                <a:ea typeface="Calibri" panose="020F0502020204030204" pitchFamily="34" charset="0"/>
                <a:cs typeface="Times New Roman" panose="02020603050405020304" pitchFamily="18" charset="0"/>
              </a:rPr>
              <a:t>case</a:t>
            </a:r>
            <a:r>
              <a:rPr lang="lv-LV" sz="1200" dirty="0">
                <a:solidFill>
                  <a:prstClr val="black"/>
                </a:solidFill>
                <a:ea typeface="Calibri" panose="020F0502020204030204" pitchFamily="34" charset="0"/>
                <a:cs typeface="Times New Roman" panose="02020603050405020304" pitchFamily="18" charset="0"/>
              </a:rPr>
              <a:t> </a:t>
            </a:r>
            <a:r>
              <a:rPr lang="lv-LV" sz="1200" dirty="0" err="1">
                <a:solidFill>
                  <a:prstClr val="black"/>
                </a:solidFill>
                <a:ea typeface="Calibri" panose="020F0502020204030204" pitchFamily="34" charset="0"/>
                <a:cs typeface="Times New Roman" panose="02020603050405020304" pitchFamily="18" charset="0"/>
              </a:rPr>
              <a:t>managment</a:t>
            </a:r>
            <a:r>
              <a:rPr lang="lv-LV" sz="1200" dirty="0">
                <a:solidFill>
                  <a:prstClr val="black"/>
                </a:solidFill>
                <a:ea typeface="Calibri" panose="020F0502020204030204" pitchFamily="34" charset="0"/>
                <a:cs typeface="Times New Roman" panose="02020603050405020304" pitchFamily="18" charset="0"/>
              </a:rPr>
              <a:t>)</a:t>
            </a:r>
          </a:p>
          <a:p>
            <a:pPr marL="214313" defTabSz="342900" eaLnBrk="1" fontAlgn="auto" hangingPunct="1">
              <a:lnSpc>
                <a:spcPct val="107000"/>
              </a:lnSpc>
              <a:spcBef>
                <a:spcPts val="0"/>
              </a:spcBef>
              <a:spcAft>
                <a:spcPts val="0"/>
              </a:spcAft>
              <a:defRPr/>
            </a:pPr>
            <a:r>
              <a:rPr lang="lv-LV" sz="1200" dirty="0">
                <a:solidFill>
                  <a:prstClr val="black"/>
                </a:solidFill>
                <a:ea typeface="Calibri" panose="020F0502020204030204" pitchFamily="34" charset="0"/>
                <a:cs typeface="Times New Roman" panose="02020603050405020304" pitchFamily="18" charset="0"/>
              </a:rPr>
              <a:t>Krīžu intervence</a:t>
            </a:r>
          </a:p>
        </p:txBody>
      </p:sp>
      <p:sp>
        <p:nvSpPr>
          <p:cNvPr id="38" name="Text Box 2">
            <a:extLst>
              <a:ext uri="{FF2B5EF4-FFF2-40B4-BE49-F238E27FC236}">
                <a16:creationId xmlns:a16="http://schemas.microsoft.com/office/drawing/2014/main" id="{03B8CDE9-94DD-4756-B32D-C1E5853AB326}"/>
              </a:ext>
            </a:extLst>
          </p:cNvPr>
          <p:cNvSpPr txBox="1">
            <a:spLocks noChangeArrowheads="1"/>
          </p:cNvSpPr>
          <p:nvPr/>
        </p:nvSpPr>
        <p:spPr bwMode="auto">
          <a:xfrm>
            <a:off x="6210300" y="3267075"/>
            <a:ext cx="2933700" cy="1009650"/>
          </a:xfrm>
          <a:prstGeom prst="rect">
            <a:avLst/>
          </a:prstGeom>
          <a:solidFill>
            <a:schemeClr val="accent2">
              <a:lumMod val="40000"/>
              <a:lumOff val="60000"/>
            </a:schemeClr>
          </a:solidFill>
          <a:ln w="9525">
            <a:solidFill>
              <a:srgbClr val="000000"/>
            </a:solidFill>
            <a:miter lim="800000"/>
            <a:headEnd/>
            <a:tailEnd/>
          </a:ln>
        </p:spPr>
        <p:txBody>
          <a:bodyPr lIns="68580" tIns="34290" rIns="68580" bIns="34290"/>
          <a:lstStyle/>
          <a:p>
            <a:pPr algn="just" defTabSz="342900" eaLnBrk="1" fontAlgn="auto" hangingPunct="1">
              <a:lnSpc>
                <a:spcPct val="107000"/>
              </a:lnSpc>
              <a:spcBef>
                <a:spcPts val="0"/>
              </a:spcBef>
              <a:spcAft>
                <a:spcPts val="0"/>
              </a:spcAft>
              <a:defRPr/>
            </a:pPr>
            <a:r>
              <a:rPr lang="lv-LV" sz="1200" dirty="0">
                <a:solidFill>
                  <a:prstClr val="black"/>
                </a:solidFill>
                <a:ea typeface="Calibri" panose="020F0502020204030204" pitchFamily="34" charset="0"/>
                <a:cs typeface="Times New Roman" panose="02020603050405020304" pitchFamily="18" charset="0"/>
              </a:rPr>
              <a:t>Metodikas sociālajam darbam ar dažādām mērķa grupām – padziļinātas par katru metodiku </a:t>
            </a:r>
            <a:r>
              <a:rPr lang="lv-LV" sz="1200" i="1" dirty="0">
                <a:solidFill>
                  <a:prstClr val="black"/>
                </a:solidFill>
                <a:ea typeface="Calibri" panose="020F0502020204030204" pitchFamily="34" charset="0"/>
                <a:cs typeface="Times New Roman" panose="02020603050405020304" pitchFamily="18" charset="0"/>
              </a:rPr>
              <a:t>(šobrīd tiek nodrošināts LM ESF projekta «Profesionāla sociālā darba attīstība pašvaldībās») </a:t>
            </a:r>
          </a:p>
        </p:txBody>
      </p:sp>
      <p:cxnSp>
        <p:nvCxnSpPr>
          <p:cNvPr id="40" name="Straight Arrow Connector 39">
            <a:extLst>
              <a:ext uri="{FF2B5EF4-FFF2-40B4-BE49-F238E27FC236}">
                <a16:creationId xmlns:a16="http://schemas.microsoft.com/office/drawing/2014/main" id="{2D3F19EE-5BCB-482E-BCBB-ADC8F598851D}"/>
              </a:ext>
            </a:extLst>
          </p:cNvPr>
          <p:cNvCxnSpPr/>
          <p:nvPr/>
        </p:nvCxnSpPr>
        <p:spPr>
          <a:xfrm>
            <a:off x="5726113" y="1952625"/>
            <a:ext cx="20955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8724A3AB-646C-4C9D-B78B-C624A5340B14}"/>
              </a:ext>
            </a:extLst>
          </p:cNvPr>
          <p:cNvCxnSpPr>
            <a:cxnSpLocks/>
          </p:cNvCxnSpPr>
          <p:nvPr/>
        </p:nvCxnSpPr>
        <p:spPr>
          <a:xfrm>
            <a:off x="5716588" y="2863850"/>
            <a:ext cx="449262" cy="4349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D2AD402B-8A9E-4313-8FE5-382EEE7413D5}"/>
              </a:ext>
            </a:extLst>
          </p:cNvPr>
          <p:cNvCxnSpPr>
            <a:cxnSpLocks/>
          </p:cNvCxnSpPr>
          <p:nvPr/>
        </p:nvCxnSpPr>
        <p:spPr>
          <a:xfrm flipV="1">
            <a:off x="5746750" y="4125913"/>
            <a:ext cx="441325" cy="320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0DD3D-DE7B-4B14-A0E1-BFA2ED5E2684}"/>
              </a:ext>
            </a:extLst>
          </p:cNvPr>
          <p:cNvSpPr>
            <a:spLocks noGrp="1"/>
          </p:cNvSpPr>
          <p:nvPr>
            <p:ph type="title"/>
          </p:nvPr>
        </p:nvSpPr>
        <p:spPr>
          <a:xfrm>
            <a:off x="2019300" y="222250"/>
            <a:ext cx="6956425" cy="1036638"/>
          </a:xfrm>
        </p:spPr>
        <p:txBody>
          <a:bodyPr>
            <a:noAutofit/>
          </a:bodyPr>
          <a:lstStyle/>
          <a:p>
            <a:pPr>
              <a:defRPr/>
            </a:pPr>
            <a:r>
              <a:rPr lang="lv-LV" sz="2800" dirty="0">
                <a:solidFill>
                  <a:schemeClr val="tx1"/>
                </a:solidFill>
                <a:cs typeface="Times New Roman" panose="02020603050405020304" pitchFamily="18" charset="0"/>
              </a:rPr>
              <a:t>Sociālā dienesta struktūra un pieejamība</a:t>
            </a:r>
          </a:p>
        </p:txBody>
      </p:sp>
      <p:sp>
        <p:nvSpPr>
          <p:cNvPr id="3" name="Content Placeholder 2">
            <a:extLst>
              <a:ext uri="{FF2B5EF4-FFF2-40B4-BE49-F238E27FC236}">
                <a16:creationId xmlns:a16="http://schemas.microsoft.com/office/drawing/2014/main" id="{14DDEB96-22B9-44FB-BDE1-5A73006F3A34}"/>
              </a:ext>
            </a:extLst>
          </p:cNvPr>
          <p:cNvSpPr>
            <a:spLocks noGrp="1"/>
          </p:cNvSpPr>
          <p:nvPr>
            <p:ph idx="1"/>
          </p:nvPr>
        </p:nvSpPr>
        <p:spPr>
          <a:xfrm>
            <a:off x="312738" y="1417638"/>
            <a:ext cx="8374062" cy="5440362"/>
          </a:xfrm>
        </p:spPr>
        <p:txBody>
          <a:bodyPr>
            <a:normAutofit lnSpcReduction="10000"/>
          </a:bodyPr>
          <a:lstStyle/>
          <a:p>
            <a:pPr marL="285750" indent="-285750" algn="just" defTabSz="342900" eaLnBrk="1" fontAlgn="auto" hangingPunct="1">
              <a:spcBef>
                <a:spcPts val="750"/>
              </a:spcBef>
              <a:spcAft>
                <a:spcPts val="0"/>
              </a:spcAft>
              <a:buClr>
                <a:srgbClr val="90C226"/>
              </a:buClr>
              <a:buSzPct val="80000"/>
              <a:buFont typeface="Wingdings" panose="05000000000000000000" pitchFamily="2" charset="2"/>
              <a:buChar char="v"/>
              <a:defRPr/>
            </a:pPr>
            <a:r>
              <a:rPr lang="lv-LV" sz="1800" b="1" dirty="0">
                <a:solidFill>
                  <a:schemeClr val="tx1"/>
                </a:solidFill>
                <a:cs typeface="Times New Roman" panose="02020603050405020304" pitchFamily="18" charset="0"/>
              </a:rPr>
              <a:t>Sociālā darba nodaļa </a:t>
            </a:r>
            <a:r>
              <a:rPr lang="lv-LV" sz="1800" dirty="0">
                <a:solidFill>
                  <a:schemeClr val="tx1"/>
                </a:solidFill>
                <a:cs typeface="Times New Roman" panose="02020603050405020304" pitchFamily="18" charset="0"/>
              </a:rPr>
              <a:t>(</a:t>
            </a:r>
            <a:r>
              <a:rPr lang="lv-LV" sz="1800" dirty="0" err="1">
                <a:solidFill>
                  <a:schemeClr val="tx1"/>
                </a:solidFill>
                <a:cs typeface="Times New Roman" panose="02020603050405020304" pitchFamily="18" charset="0"/>
              </a:rPr>
              <a:t>sd</a:t>
            </a:r>
            <a:r>
              <a:rPr lang="lv-LV" sz="1800" dirty="0">
                <a:solidFill>
                  <a:schemeClr val="tx1"/>
                </a:solidFill>
                <a:cs typeface="Times New Roman" panose="02020603050405020304" pitchFamily="18" charset="0"/>
              </a:rPr>
              <a:t> ar ģimenēm ar bērniem, </a:t>
            </a:r>
            <a:r>
              <a:rPr lang="lv-LV" sz="1800" dirty="0" err="1">
                <a:solidFill>
                  <a:schemeClr val="tx1"/>
                </a:solidFill>
                <a:cs typeface="Times New Roman" panose="02020603050405020304" pitchFamily="18" charset="0"/>
              </a:rPr>
              <a:t>sd</a:t>
            </a:r>
            <a:r>
              <a:rPr lang="lv-LV" sz="1800" dirty="0">
                <a:solidFill>
                  <a:schemeClr val="tx1"/>
                </a:solidFill>
                <a:cs typeface="Times New Roman" panose="02020603050405020304" pitchFamily="18" charset="0"/>
              </a:rPr>
              <a:t> ar vardarbībā cietušām personām, </a:t>
            </a:r>
            <a:r>
              <a:rPr lang="lv-LV" sz="1800" dirty="0" err="1">
                <a:solidFill>
                  <a:schemeClr val="tx1"/>
                </a:solidFill>
                <a:cs typeface="Times New Roman" panose="02020603050405020304" pitchFamily="18" charset="0"/>
              </a:rPr>
              <a:t>sd</a:t>
            </a:r>
            <a:r>
              <a:rPr lang="lv-LV" sz="1800" dirty="0">
                <a:solidFill>
                  <a:schemeClr val="tx1"/>
                </a:solidFill>
                <a:cs typeface="Times New Roman" panose="02020603050405020304" pitchFamily="18" charset="0"/>
              </a:rPr>
              <a:t> ar atkarīgām personām u.c. mērķa grupām)</a:t>
            </a:r>
          </a:p>
          <a:p>
            <a:pPr marL="285750" indent="-285750" algn="just" defTabSz="342900" eaLnBrk="1" fontAlgn="auto" hangingPunct="1">
              <a:spcBef>
                <a:spcPts val="750"/>
              </a:spcBef>
              <a:spcAft>
                <a:spcPts val="0"/>
              </a:spcAft>
              <a:buClr>
                <a:srgbClr val="90C226"/>
              </a:buClr>
              <a:buSzPct val="80000"/>
              <a:buFont typeface="Wingdings" panose="05000000000000000000" pitchFamily="2" charset="2"/>
              <a:buChar char="v"/>
              <a:defRPr/>
            </a:pPr>
            <a:r>
              <a:rPr lang="lv-LV" sz="1800" b="1" dirty="0">
                <a:solidFill>
                  <a:schemeClr val="tx1"/>
                </a:solidFill>
                <a:cs typeface="Times New Roman" panose="02020603050405020304" pitchFamily="18" charset="0"/>
              </a:rPr>
              <a:t>Sociālo pakalpojumu nodaļa </a:t>
            </a:r>
          </a:p>
          <a:p>
            <a:pPr marL="285750" indent="-285750" algn="just" defTabSz="342900" eaLnBrk="1" fontAlgn="auto" hangingPunct="1">
              <a:spcBef>
                <a:spcPts val="750"/>
              </a:spcBef>
              <a:spcAft>
                <a:spcPts val="0"/>
              </a:spcAft>
              <a:buClr>
                <a:srgbClr val="90C226"/>
              </a:buClr>
              <a:buSzPct val="80000"/>
              <a:buFont typeface="Wingdings" panose="05000000000000000000" pitchFamily="2" charset="2"/>
              <a:buChar char="v"/>
              <a:defRPr/>
            </a:pPr>
            <a:r>
              <a:rPr lang="lv-LV" sz="1800" b="1" dirty="0">
                <a:solidFill>
                  <a:schemeClr val="tx1"/>
                </a:solidFill>
                <a:cs typeface="Times New Roman" panose="02020603050405020304" pitchFamily="18" charset="0"/>
              </a:rPr>
              <a:t>Sociālās palīdzības nodaļa</a:t>
            </a:r>
          </a:p>
          <a:p>
            <a:pPr marL="285750" indent="-285750" algn="just" defTabSz="342900" eaLnBrk="1" fontAlgn="auto" hangingPunct="1">
              <a:spcBef>
                <a:spcPts val="750"/>
              </a:spcBef>
              <a:spcAft>
                <a:spcPts val="0"/>
              </a:spcAft>
              <a:buClr>
                <a:srgbClr val="90C226"/>
              </a:buClr>
              <a:buSzPct val="80000"/>
              <a:buFont typeface="Wingdings" panose="05000000000000000000" pitchFamily="2" charset="2"/>
              <a:buChar char="v"/>
              <a:defRPr/>
            </a:pPr>
            <a:r>
              <a:rPr lang="lv-LV" sz="1800" b="1" dirty="0">
                <a:solidFill>
                  <a:schemeClr val="tx1"/>
                </a:solidFill>
                <a:cs typeface="Times New Roman" panose="02020603050405020304" pitchFamily="18" charset="0"/>
              </a:rPr>
              <a:t>Administrācijas nodaļa </a:t>
            </a:r>
            <a:r>
              <a:rPr lang="lv-LV" sz="1800" dirty="0">
                <a:solidFill>
                  <a:schemeClr val="tx1"/>
                </a:solidFill>
                <a:cs typeface="Times New Roman" panose="02020603050405020304" pitchFamily="18" charset="0"/>
              </a:rPr>
              <a:t>(juridiskā daļa, grāmatvedība, </a:t>
            </a:r>
            <a:r>
              <a:rPr lang="lv-LV" sz="1800" dirty="0" err="1">
                <a:solidFill>
                  <a:schemeClr val="tx1"/>
                </a:solidFill>
                <a:cs typeface="Times New Roman" panose="02020603050405020304" pitchFamily="18" charset="0"/>
              </a:rPr>
              <a:t>personālspeciālisti</a:t>
            </a:r>
            <a:r>
              <a:rPr lang="lv-LV" sz="1800" dirty="0">
                <a:solidFill>
                  <a:schemeClr val="tx1"/>
                </a:solidFill>
                <a:cs typeface="Times New Roman" panose="02020603050405020304" pitchFamily="18" charset="0"/>
              </a:rPr>
              <a:t>, lietvedība u.c.)</a:t>
            </a:r>
          </a:p>
          <a:p>
            <a:pPr algn="just" defTabSz="342900" eaLnBrk="1" fontAlgn="auto" hangingPunct="1">
              <a:spcBef>
                <a:spcPts val="750"/>
              </a:spcBef>
              <a:spcAft>
                <a:spcPts val="0"/>
              </a:spcAft>
              <a:buClr>
                <a:srgbClr val="90C226"/>
              </a:buClr>
              <a:buSzPct val="80000"/>
              <a:defRPr/>
            </a:pPr>
            <a:r>
              <a:rPr lang="lv-LV" sz="1800" b="1" dirty="0">
                <a:solidFill>
                  <a:schemeClr val="tx1"/>
                </a:solidFill>
                <a:cs typeface="Times New Roman" panose="02020603050405020304" pitchFamily="18" charset="0"/>
              </a:rPr>
              <a:t>LM plāno pārskatīt nepieciešamo sociālā darba speciālistu skaita normas, lai nodrošinātu kvalitatīvu sociālo darbu</a:t>
            </a:r>
          </a:p>
          <a:p>
            <a:pPr algn="just" defTabSz="342900" eaLnBrk="1" fontAlgn="auto" hangingPunct="1">
              <a:spcBef>
                <a:spcPts val="750"/>
              </a:spcBef>
              <a:spcAft>
                <a:spcPts val="0"/>
              </a:spcAft>
              <a:buClr>
                <a:srgbClr val="90C226"/>
              </a:buClr>
              <a:buSzPct val="80000"/>
              <a:defRPr/>
            </a:pPr>
            <a:endParaRPr lang="lv-LV" sz="1350" dirty="0">
              <a:solidFill>
                <a:schemeClr val="tx1"/>
              </a:solidFill>
              <a:cs typeface="+mn-cs"/>
            </a:endParaRPr>
          </a:p>
          <a:p>
            <a:pPr marL="257175" indent="-257175" algn="just" defTabSz="342900" eaLnBrk="1" fontAlgn="auto" hangingPunct="1">
              <a:spcBef>
                <a:spcPts val="750"/>
              </a:spcBef>
              <a:spcAft>
                <a:spcPts val="0"/>
              </a:spcAft>
              <a:buClr>
                <a:srgbClr val="90C226"/>
              </a:buClr>
              <a:buSzPct val="80000"/>
              <a:buFont typeface="Wingdings 3" charset="2"/>
              <a:buChar char=""/>
              <a:defRPr/>
            </a:pPr>
            <a:r>
              <a:rPr lang="lv-LV" sz="1800" dirty="0">
                <a:solidFill>
                  <a:schemeClr val="tx1"/>
                </a:solidFill>
                <a:cs typeface="Times New Roman" panose="02020603050405020304" pitchFamily="18" charset="0"/>
              </a:rPr>
              <a:t>Vadīt sociālo gadījumu; sociālā darbs ar indivīdiem (X  klientu lietām)</a:t>
            </a:r>
          </a:p>
          <a:p>
            <a:pPr marL="257175" indent="-257175" algn="just" defTabSz="342900" eaLnBrk="1" fontAlgn="auto" hangingPunct="1">
              <a:spcBef>
                <a:spcPts val="750"/>
              </a:spcBef>
              <a:spcAft>
                <a:spcPts val="0"/>
              </a:spcAft>
              <a:buClr>
                <a:srgbClr val="90C226"/>
              </a:buClr>
              <a:buSzPct val="80000"/>
              <a:buFont typeface="Wingdings 3" charset="2"/>
              <a:buChar char=""/>
              <a:defRPr/>
            </a:pPr>
            <a:r>
              <a:rPr lang="lv-LV" sz="1800" dirty="0">
                <a:solidFill>
                  <a:schemeClr val="tx1"/>
                </a:solidFill>
                <a:cs typeface="Times New Roman" panose="02020603050405020304" pitchFamily="18" charset="0"/>
              </a:rPr>
              <a:t>sociālais darbs ar ģimeni ar bērniem (līdz Y klientu lietām)</a:t>
            </a:r>
          </a:p>
          <a:p>
            <a:pPr defTabSz="342900" eaLnBrk="1" fontAlgn="auto" hangingPunct="1">
              <a:spcBef>
                <a:spcPts val="750"/>
              </a:spcBef>
              <a:spcAft>
                <a:spcPts val="0"/>
              </a:spcAft>
              <a:buClr>
                <a:srgbClr val="90C226"/>
              </a:buClr>
              <a:buSzPct val="80000"/>
              <a:defRPr/>
            </a:pPr>
            <a:endParaRPr lang="lv-LV" sz="1600" dirty="0">
              <a:solidFill>
                <a:schemeClr val="tx1"/>
              </a:solidFill>
              <a:cs typeface="+mn-cs"/>
            </a:endParaRPr>
          </a:p>
          <a:p>
            <a:pPr defTabSz="342900" eaLnBrk="1" fontAlgn="auto" hangingPunct="1">
              <a:spcBef>
                <a:spcPts val="750"/>
              </a:spcBef>
              <a:spcAft>
                <a:spcPts val="0"/>
              </a:spcAft>
              <a:buClr>
                <a:srgbClr val="90C226"/>
              </a:buClr>
              <a:buSzPct val="80000"/>
              <a:defRPr/>
            </a:pPr>
            <a:endParaRPr lang="lv-LV" sz="1400" b="1" dirty="0">
              <a:solidFill>
                <a:schemeClr val="tx1"/>
              </a:solidFill>
              <a:cs typeface="Times New Roman" panose="02020603050405020304" pitchFamily="18" charset="0"/>
            </a:endParaRPr>
          </a:p>
          <a:p>
            <a:pPr defTabSz="342900" eaLnBrk="1" fontAlgn="auto" hangingPunct="1">
              <a:spcBef>
                <a:spcPts val="750"/>
              </a:spcBef>
              <a:spcAft>
                <a:spcPts val="0"/>
              </a:spcAft>
              <a:buClr>
                <a:srgbClr val="90C226"/>
              </a:buClr>
              <a:buSzPct val="80000"/>
              <a:defRPr/>
            </a:pPr>
            <a:endParaRPr lang="lv-LV" sz="1400" b="1" dirty="0">
              <a:solidFill>
                <a:schemeClr val="tx1"/>
              </a:solidFill>
              <a:cs typeface="Times New Roman" panose="02020603050405020304" pitchFamily="18" charset="0"/>
            </a:endParaRPr>
          </a:p>
          <a:p>
            <a:pPr algn="just" defTabSz="342900" eaLnBrk="1" fontAlgn="auto" hangingPunct="1">
              <a:spcBef>
                <a:spcPts val="750"/>
              </a:spcBef>
              <a:spcAft>
                <a:spcPts val="0"/>
              </a:spcAft>
              <a:buClr>
                <a:srgbClr val="90C226"/>
              </a:buClr>
              <a:buSzPct val="80000"/>
              <a:defRPr/>
            </a:pPr>
            <a:r>
              <a:rPr lang="lv-LV" sz="1400" b="1" dirty="0">
                <a:solidFill>
                  <a:schemeClr val="tx1"/>
                </a:solidFill>
                <a:cs typeface="Times New Roman" panose="02020603050405020304" pitchFamily="18" charset="0"/>
              </a:rPr>
              <a:t>			      </a:t>
            </a:r>
          </a:p>
          <a:p>
            <a:pPr algn="just" defTabSz="342900" eaLnBrk="1" fontAlgn="auto" hangingPunct="1">
              <a:spcBef>
                <a:spcPts val="750"/>
              </a:spcBef>
              <a:spcAft>
                <a:spcPts val="0"/>
              </a:spcAft>
              <a:buClr>
                <a:srgbClr val="90C226"/>
              </a:buClr>
              <a:buSzPct val="80000"/>
              <a:defRPr/>
            </a:pPr>
            <a:endParaRPr lang="lv-LV" sz="1400" b="1" dirty="0">
              <a:solidFill>
                <a:schemeClr val="tx1"/>
              </a:solidFill>
              <a:cs typeface="Times New Roman" panose="02020603050405020304" pitchFamily="18" charset="0"/>
            </a:endParaRPr>
          </a:p>
          <a:p>
            <a:pPr>
              <a:defRPr/>
            </a:pPr>
            <a:endParaRPr lang="lv-LV" dirty="0">
              <a:solidFill>
                <a:schemeClr val="tx1"/>
              </a:solidFill>
            </a:endParaRPr>
          </a:p>
        </p:txBody>
      </p:sp>
      <p:sp>
        <p:nvSpPr>
          <p:cNvPr id="23556" name="Text Placeholder 3">
            <a:extLst>
              <a:ext uri="{FF2B5EF4-FFF2-40B4-BE49-F238E27FC236}">
                <a16:creationId xmlns:a16="http://schemas.microsoft.com/office/drawing/2014/main" id="{A1DED40B-A742-4838-9B29-319CC3A41DED}"/>
              </a:ext>
            </a:extLst>
          </p:cNvPr>
          <p:cNvSpPr>
            <a:spLocks noGrp="1"/>
          </p:cNvSpPr>
          <p:nvPr>
            <p:ph type="body" sz="quarter" idx="10"/>
          </p:nvPr>
        </p:nvSpPr>
        <p:spPr/>
        <p:txBody>
          <a:bodyPr/>
          <a:lstStyle/>
          <a:p>
            <a:endParaRPr lang="lv-LV" altLang="lv-LV">
              <a:solidFill>
                <a:schemeClr val="tx1"/>
              </a:solidFill>
            </a:endParaRPr>
          </a:p>
        </p:txBody>
      </p:sp>
      <p:sp>
        <p:nvSpPr>
          <p:cNvPr id="23557" name="Text Placeholder 4">
            <a:extLst>
              <a:ext uri="{FF2B5EF4-FFF2-40B4-BE49-F238E27FC236}">
                <a16:creationId xmlns:a16="http://schemas.microsoft.com/office/drawing/2014/main" id="{BAC43F99-1730-45A5-B42F-29D3234152CA}"/>
              </a:ext>
            </a:extLst>
          </p:cNvPr>
          <p:cNvSpPr>
            <a:spLocks noGrp="1"/>
          </p:cNvSpPr>
          <p:nvPr>
            <p:ph type="body" sz="quarter" idx="12"/>
          </p:nvPr>
        </p:nvSpPr>
        <p:spPr/>
        <p:txBody>
          <a:bodyPr/>
          <a:lstStyle/>
          <a:p>
            <a:endParaRPr lang="lv-LV" altLang="lv-LV">
              <a:solidFill>
                <a:schemeClr val="tx1"/>
              </a:solidFill>
            </a:endParaRPr>
          </a:p>
        </p:txBody>
      </p:sp>
      <p:sp>
        <p:nvSpPr>
          <p:cNvPr id="23558" name="Slide Number Placeholder 5">
            <a:extLst>
              <a:ext uri="{FF2B5EF4-FFF2-40B4-BE49-F238E27FC236}">
                <a16:creationId xmlns:a16="http://schemas.microsoft.com/office/drawing/2014/main" id="{FA783879-8969-428F-8A29-35F5C097C8B8}"/>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BD80431-85DD-4440-97FF-B9271010DA80}" type="slidenum">
              <a:rPr lang="en-US" altLang="lv-LV" smtClean="0">
                <a:solidFill>
                  <a:schemeClr val="tx1"/>
                </a:solidFill>
                <a:ea typeface="Verdana" panose="020B0604030504040204" pitchFamily="34" charset="0"/>
              </a:rPr>
              <a:pPr/>
              <a:t>13</a:t>
            </a:fld>
            <a:endParaRPr lang="en-US" altLang="lv-LV">
              <a:solidFill>
                <a:schemeClr val="tx1"/>
              </a:solidFill>
              <a:ea typeface="Verdana" panose="020B0604030504040204" pitchFamily="34" charset="0"/>
            </a:endParaRPr>
          </a:p>
        </p:txBody>
      </p:sp>
      <p:sp>
        <p:nvSpPr>
          <p:cNvPr id="8" name="Action Button: Get Information 7">
            <a:hlinkClick r:id="" action="ppaction://noaction" highlightClick="1"/>
            <a:extLst>
              <a:ext uri="{FF2B5EF4-FFF2-40B4-BE49-F238E27FC236}">
                <a16:creationId xmlns:a16="http://schemas.microsoft.com/office/drawing/2014/main" id="{A0C38BD5-1612-4C4A-A3D6-24D6E2C88D5F}"/>
              </a:ext>
            </a:extLst>
          </p:cNvPr>
          <p:cNvSpPr/>
          <p:nvPr/>
        </p:nvSpPr>
        <p:spPr>
          <a:xfrm>
            <a:off x="160338" y="5676900"/>
            <a:ext cx="1041400" cy="547688"/>
          </a:xfrm>
          <a:prstGeom prst="actionButtonInformation">
            <a:avLst/>
          </a:prstGeom>
          <a:solidFill>
            <a:srgbClr val="90C226"/>
          </a:solidFill>
          <a:ln w="19050" cap="rnd" cmpd="sng" algn="ctr">
            <a:solidFill>
              <a:srgbClr val="90C226">
                <a:shade val="50000"/>
              </a:srgbClr>
            </a:solidFill>
            <a:prstDash val="solid"/>
          </a:ln>
          <a:effectLst/>
        </p:spPr>
        <p:txBody>
          <a:bodyPr anchor="ctr"/>
          <a:lstStyle/>
          <a:p>
            <a:pPr algn="ctr" defTabSz="914400" eaLnBrk="1" fontAlgn="auto" hangingPunct="1">
              <a:spcBef>
                <a:spcPts val="0"/>
              </a:spcBef>
              <a:spcAft>
                <a:spcPts val="0"/>
              </a:spcAft>
              <a:defRPr/>
            </a:pPr>
            <a:endParaRPr lang="lv-LV" sz="1800" kern="0">
              <a:latin typeface="Verdana" panose="020B0604030504040204" pitchFamily="34" charset="0"/>
              <a:ea typeface="Verdana" panose="020B0604030504040204" pitchFamily="34" charset="0"/>
            </a:endParaRPr>
          </a:p>
        </p:txBody>
      </p:sp>
      <p:sp>
        <p:nvSpPr>
          <p:cNvPr id="9" name="Action Button: Blank 8">
            <a:hlinkClick r:id="" action="ppaction://noaction" highlightClick="1"/>
            <a:extLst>
              <a:ext uri="{FF2B5EF4-FFF2-40B4-BE49-F238E27FC236}">
                <a16:creationId xmlns:a16="http://schemas.microsoft.com/office/drawing/2014/main" id="{A5FCE2E7-D12C-4A00-9023-3C02094AD146}"/>
              </a:ext>
            </a:extLst>
          </p:cNvPr>
          <p:cNvSpPr/>
          <p:nvPr/>
        </p:nvSpPr>
        <p:spPr>
          <a:xfrm>
            <a:off x="1577975" y="5394325"/>
            <a:ext cx="7138988" cy="1393825"/>
          </a:xfrm>
          <a:prstGeom prst="actionButtonBlank">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lv-LV" sz="1600" b="1" dirty="0">
                <a:solidFill>
                  <a:schemeClr val="tx1"/>
                </a:solidFill>
                <a:latin typeface="Verdana" panose="020B0604030504040204" pitchFamily="34" charset="0"/>
                <a:ea typeface="Verdana" panose="020B0604030504040204" pitchFamily="34" charset="0"/>
                <a:cs typeface="Times New Roman" panose="02020603050405020304" pitchFamily="18" charset="0"/>
              </a:rPr>
              <a:t>Īpaši svarīgi attiecībā uz sociālo darbinieku pieejamību – iedzīvotājiem </a:t>
            </a:r>
          </a:p>
          <a:p>
            <a:pPr algn="ctr">
              <a:defRPr/>
            </a:pPr>
            <a:r>
              <a:rPr lang="lv-LV" sz="1600" b="1" dirty="0">
                <a:solidFill>
                  <a:schemeClr val="tx1"/>
                </a:solidFill>
                <a:latin typeface="Verdana" panose="020B0604030504040204" pitchFamily="34" charset="0"/>
                <a:ea typeface="Verdana" panose="020B0604030504040204" pitchFamily="34" charset="0"/>
                <a:cs typeface="Times New Roman" panose="02020603050405020304" pitchFamily="18" charset="0"/>
              </a:rPr>
              <a:t>ir jābūt iespējai saņemt sociālā darbinieka konsultācijas un atbalstu ikvienā novada/pašvaldības teritoriālajā vienībā!</a:t>
            </a:r>
            <a:endParaRPr lang="lv-LV" sz="1600" dirty="0">
              <a:solidFill>
                <a:schemeClr val="tx1"/>
              </a:solidFill>
              <a:latin typeface="Verdana" panose="020B0604030504040204" pitchFamily="34" charset="0"/>
              <a:ea typeface="Verdana" panose="020B0604030504040204" pitchFamily="34" charset="0"/>
              <a:cs typeface="Times New Roman" panose="02020603050405020304" pitchFamily="18" charset="0"/>
            </a:endParaRPr>
          </a:p>
          <a:p>
            <a:pPr algn="ctr">
              <a:defRPr/>
            </a:pPr>
            <a:endParaRPr lang="lv-LV" dirty="0">
              <a:solidFill>
                <a:schemeClr val="tx1"/>
              </a:solidFill>
              <a:latin typeface="Verdana" panose="020B0604030504040204" pitchFamily="34" charset="0"/>
              <a:ea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92151-9061-4F7E-968A-C4976E42EBF8}"/>
              </a:ext>
            </a:extLst>
          </p:cNvPr>
          <p:cNvSpPr>
            <a:spLocks noGrp="1"/>
          </p:cNvSpPr>
          <p:nvPr>
            <p:ph type="title"/>
          </p:nvPr>
        </p:nvSpPr>
        <p:spPr/>
        <p:txBody>
          <a:bodyPr/>
          <a:lstStyle/>
          <a:p>
            <a:r>
              <a:rPr lang="lv-LV" dirty="0"/>
              <a:t>ES fondu plānotais atbalsts sociālo pakalpojumu attīstībai 2021-2027 (I)</a:t>
            </a:r>
          </a:p>
        </p:txBody>
      </p:sp>
      <p:sp>
        <p:nvSpPr>
          <p:cNvPr id="3" name="Content Placeholder 2">
            <a:extLst>
              <a:ext uri="{FF2B5EF4-FFF2-40B4-BE49-F238E27FC236}">
                <a16:creationId xmlns:a16="http://schemas.microsoft.com/office/drawing/2014/main" id="{BC90688F-FE84-4078-9A29-E7C1FF5FB35B}"/>
              </a:ext>
            </a:extLst>
          </p:cNvPr>
          <p:cNvSpPr>
            <a:spLocks noGrp="1"/>
          </p:cNvSpPr>
          <p:nvPr>
            <p:ph idx="1"/>
          </p:nvPr>
        </p:nvSpPr>
        <p:spPr>
          <a:xfrm>
            <a:off x="802105" y="1720430"/>
            <a:ext cx="7884695" cy="4373573"/>
          </a:xfrm>
        </p:spPr>
        <p:txBody>
          <a:bodyPr>
            <a:normAutofit/>
          </a:bodyPr>
          <a:lstStyle/>
          <a:p>
            <a:r>
              <a:rPr lang="lv-LV" b="1" dirty="0"/>
              <a:t>Nacionālā līmeņa projekti:</a:t>
            </a:r>
          </a:p>
          <a:p>
            <a:pPr marL="285750" indent="-285750">
              <a:buFont typeface="Arial" panose="020B0604020202020204" pitchFamily="34" charset="0"/>
              <a:buChar char="•"/>
            </a:pPr>
            <a:r>
              <a:rPr lang="lv-LV" sz="1800" u="sng" dirty="0">
                <a:solidFill>
                  <a:schemeClr val="tx1"/>
                </a:solidFill>
              </a:rPr>
              <a:t>Paliatīvās aprūpes pakalpojuma pilnveide</a:t>
            </a:r>
            <a:r>
              <a:rPr lang="lv-LV" sz="1800" dirty="0">
                <a:solidFill>
                  <a:schemeClr val="tx1"/>
                </a:solidFill>
              </a:rPr>
              <a:t>, paaugstinot tā pieejamību dzīvesvietā pilngadīgām personām, kuru izārstēšana vairs nav iespējama (paliatīvās aprūpes pacientiem) un nodrošinot atbalstu viņu ģimenes locekļiem</a:t>
            </a:r>
          </a:p>
          <a:p>
            <a:pPr marL="285750" indent="-285750">
              <a:buFont typeface="Arial" panose="020B0604020202020204" pitchFamily="34" charset="0"/>
              <a:buChar char="•"/>
            </a:pPr>
            <a:r>
              <a:rPr lang="lv-LV" sz="1800" u="sng" dirty="0"/>
              <a:t>Starpprofesionāļu komandas atbalsta sniegšana nemotivētiem cilvēkiem ar garīga rakstura traucējumiem</a:t>
            </a:r>
            <a:endParaRPr lang="lv-LV" sz="1800" dirty="0"/>
          </a:p>
          <a:p>
            <a:pPr marL="285750" indent="-285750">
              <a:buFont typeface="Arial" panose="020B0604020202020204" pitchFamily="34" charset="0"/>
              <a:buChar char="•"/>
            </a:pPr>
            <a:r>
              <a:rPr lang="lv-LV" sz="1800" u="sng" dirty="0">
                <a:solidFill>
                  <a:schemeClr val="tx1"/>
                </a:solidFill>
              </a:rPr>
              <a:t>Atbalsts bērniem ar smagu diagnozi, iespējamu vai esošu invaliditāti un viņu likumiskajiem pārstāvjiem</a:t>
            </a:r>
            <a:r>
              <a:rPr lang="lv-LV" sz="1800" dirty="0">
                <a:solidFill>
                  <a:schemeClr val="tx1"/>
                </a:solidFill>
              </a:rPr>
              <a:t>, sniedzot psihoemocionālu atbalstu diagnozes noteikšanas un akūtās terapijas periodā ģimenei atrodoties ārstniecības iestādē</a:t>
            </a:r>
          </a:p>
          <a:p>
            <a:pPr marL="285750" indent="-285750">
              <a:buFont typeface="Arial" panose="020B0604020202020204" pitchFamily="34" charset="0"/>
              <a:buChar char="•"/>
            </a:pPr>
            <a:r>
              <a:rPr lang="lv-LV" sz="1800" u="sng" dirty="0">
                <a:solidFill>
                  <a:schemeClr val="tx1"/>
                </a:solidFill>
              </a:rPr>
              <a:t>Valsts sociālās aprūpes centru bērniem ar smagiem funkcionāliem traucējumiem pārveide </a:t>
            </a:r>
            <a:r>
              <a:rPr lang="lv-LV" sz="1800" dirty="0">
                <a:solidFill>
                  <a:schemeClr val="tx1"/>
                </a:solidFill>
              </a:rPr>
              <a:t>par ģimeniskai videi pietuvinātiem pakalpojumiem</a:t>
            </a:r>
            <a:endParaRPr lang="lv-LV" sz="1800" dirty="0"/>
          </a:p>
        </p:txBody>
      </p:sp>
      <p:sp>
        <p:nvSpPr>
          <p:cNvPr id="6" name="Slide Number Placeholder 5">
            <a:extLst>
              <a:ext uri="{FF2B5EF4-FFF2-40B4-BE49-F238E27FC236}">
                <a16:creationId xmlns:a16="http://schemas.microsoft.com/office/drawing/2014/main" id="{2AE9127C-BE56-4B30-96AB-9EA3FD7147D5}"/>
              </a:ext>
            </a:extLst>
          </p:cNvPr>
          <p:cNvSpPr>
            <a:spLocks noGrp="1"/>
          </p:cNvSpPr>
          <p:nvPr>
            <p:ph type="sldNum" sz="quarter" idx="13"/>
          </p:nvPr>
        </p:nvSpPr>
        <p:spPr>
          <a:xfrm>
            <a:off x="8502316" y="6324600"/>
            <a:ext cx="336884" cy="204537"/>
          </a:xfrm>
        </p:spPr>
        <p:txBody>
          <a:bodyPr/>
          <a:lstStyle/>
          <a:p>
            <a:pPr>
              <a:defRPr/>
            </a:pPr>
            <a:fld id="{6A300EC7-446D-4A15-8D08-C8C87619369B}" type="slidenum">
              <a:rPr lang="en-US" altLang="lv-LV" smtClean="0"/>
              <a:pPr>
                <a:defRPr/>
              </a:pPr>
              <a:t>14</a:t>
            </a:fld>
            <a:endParaRPr lang="en-US" altLang="lv-LV" dirty="0"/>
          </a:p>
        </p:txBody>
      </p:sp>
    </p:spTree>
    <p:extLst>
      <p:ext uri="{BB962C8B-B14F-4D97-AF65-F5344CB8AC3E}">
        <p14:creationId xmlns:p14="http://schemas.microsoft.com/office/powerpoint/2010/main" val="3581287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640D0-5940-4DDE-B33C-EEE6F2810BDA}"/>
              </a:ext>
            </a:extLst>
          </p:cNvPr>
          <p:cNvSpPr>
            <a:spLocks noGrp="1"/>
          </p:cNvSpPr>
          <p:nvPr>
            <p:ph type="title"/>
          </p:nvPr>
        </p:nvSpPr>
        <p:spPr/>
        <p:txBody>
          <a:bodyPr/>
          <a:lstStyle/>
          <a:p>
            <a:r>
              <a:rPr lang="lv-LV" dirty="0"/>
              <a:t>ES fondu plānotais atbalsts sociālo pakalpojumu attīstībai 2021-2027 (II)</a:t>
            </a:r>
          </a:p>
        </p:txBody>
      </p:sp>
      <p:sp>
        <p:nvSpPr>
          <p:cNvPr id="3" name="Content Placeholder 2">
            <a:extLst>
              <a:ext uri="{FF2B5EF4-FFF2-40B4-BE49-F238E27FC236}">
                <a16:creationId xmlns:a16="http://schemas.microsoft.com/office/drawing/2014/main" id="{ED696AE6-78B2-4A33-A73E-0D28195CB531}"/>
              </a:ext>
            </a:extLst>
          </p:cNvPr>
          <p:cNvSpPr>
            <a:spLocks noGrp="1"/>
          </p:cNvSpPr>
          <p:nvPr>
            <p:ph idx="1"/>
          </p:nvPr>
        </p:nvSpPr>
        <p:spPr>
          <a:xfrm>
            <a:off x="549442" y="2021304"/>
            <a:ext cx="8045116" cy="4455695"/>
          </a:xfrm>
        </p:spPr>
        <p:txBody>
          <a:bodyPr/>
          <a:lstStyle/>
          <a:p>
            <a:pPr marL="285750" lvl="0" indent="-285750">
              <a:buFont typeface="Wingdings" panose="05000000000000000000" pitchFamily="2" charset="2"/>
              <a:buChar char="§"/>
            </a:pPr>
            <a:r>
              <a:rPr lang="lv-LV" sz="1800" u="sng" dirty="0"/>
              <a:t>Profesionāla un mūsdienīga sociālā darba attīstība</a:t>
            </a:r>
            <a:r>
              <a:rPr lang="lv-LV" sz="1800" dirty="0"/>
              <a:t> - sociālo pakalpojumu sniedzēju profesionālās kompetences stiprināšana un darba efektivitātes paaugstināšana, atbalsts mūsdienīgu un klientu vajadzībām atbilstošu sociālo pakalpojumu sniegšanai</a:t>
            </a:r>
            <a:endParaRPr lang="en-GB" sz="1800" dirty="0"/>
          </a:p>
          <a:p>
            <a:pPr marL="285750" lvl="0" indent="-285750">
              <a:buFont typeface="Wingdings" panose="05000000000000000000" pitchFamily="2" charset="2"/>
              <a:buChar char="§"/>
            </a:pPr>
            <a:endParaRPr lang="en-GB" dirty="0"/>
          </a:p>
          <a:p>
            <a:pPr marL="285750" lvl="0" indent="-285750">
              <a:buFont typeface="Wingdings" panose="05000000000000000000" pitchFamily="2" charset="2"/>
              <a:buChar char="§"/>
            </a:pPr>
            <a:endParaRPr lang="lv-LV" dirty="0"/>
          </a:p>
          <a:p>
            <a:pPr marL="285750" lvl="0" indent="-285750">
              <a:buFont typeface="Wingdings" panose="05000000000000000000" pitchFamily="2" charset="2"/>
              <a:buChar char="§"/>
            </a:pPr>
            <a:r>
              <a:rPr lang="lv-LV" sz="1800" u="sng" dirty="0"/>
              <a:t>Sociālo pakalpojumu efektivitātes un pieejamības palielināšana </a:t>
            </a:r>
            <a:r>
              <a:rPr lang="lv-LV" sz="1800" dirty="0"/>
              <a:t>- kvalitatīvi un pieejami sociālie pakalpojumi personām, kuras objektīvu apstākļu dēļ nevar sevi aprūpēt</a:t>
            </a:r>
          </a:p>
          <a:p>
            <a:endParaRPr lang="lv-LV" dirty="0"/>
          </a:p>
        </p:txBody>
      </p:sp>
      <p:sp>
        <p:nvSpPr>
          <p:cNvPr id="4" name="Text Placeholder 3">
            <a:extLst>
              <a:ext uri="{FF2B5EF4-FFF2-40B4-BE49-F238E27FC236}">
                <a16:creationId xmlns:a16="http://schemas.microsoft.com/office/drawing/2014/main" id="{7A153084-8EC1-4DD1-9944-0E43A85722C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FEA252CF-07D2-460B-A099-C8FF87F2FA7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7274A3B1-7F70-428E-996B-E1B6C3D5BD6C}"/>
              </a:ext>
            </a:extLst>
          </p:cNvPr>
          <p:cNvSpPr>
            <a:spLocks noGrp="1"/>
          </p:cNvSpPr>
          <p:nvPr>
            <p:ph type="sldNum" sz="quarter" idx="13"/>
          </p:nvPr>
        </p:nvSpPr>
        <p:spPr/>
        <p:txBody>
          <a:bodyPr/>
          <a:lstStyle/>
          <a:p>
            <a:pPr>
              <a:defRPr/>
            </a:pPr>
            <a:fld id="{6A300EC7-446D-4A15-8D08-C8C87619369B}" type="slidenum">
              <a:rPr lang="en-US" altLang="lv-LV" smtClean="0"/>
              <a:pPr>
                <a:defRPr/>
              </a:pPr>
              <a:t>15</a:t>
            </a:fld>
            <a:endParaRPr lang="en-US" altLang="lv-LV"/>
          </a:p>
        </p:txBody>
      </p:sp>
    </p:spTree>
    <p:extLst>
      <p:ext uri="{BB962C8B-B14F-4D97-AF65-F5344CB8AC3E}">
        <p14:creationId xmlns:p14="http://schemas.microsoft.com/office/powerpoint/2010/main" val="1726523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92151-9061-4F7E-968A-C4976E42EBF8}"/>
              </a:ext>
            </a:extLst>
          </p:cNvPr>
          <p:cNvSpPr>
            <a:spLocks noGrp="1"/>
          </p:cNvSpPr>
          <p:nvPr>
            <p:ph type="title"/>
          </p:nvPr>
        </p:nvSpPr>
        <p:spPr/>
        <p:txBody>
          <a:bodyPr/>
          <a:lstStyle/>
          <a:p>
            <a:r>
              <a:rPr lang="lv-LV" dirty="0"/>
              <a:t>ES fondu plānotais atbalsts sociālo pakalpojumu attīstībai 2021-2027 (I</a:t>
            </a:r>
            <a:r>
              <a:rPr lang="en-GB" dirty="0"/>
              <a:t>I</a:t>
            </a:r>
            <a:r>
              <a:rPr lang="lv-LV" dirty="0"/>
              <a:t>I)</a:t>
            </a:r>
          </a:p>
        </p:txBody>
      </p:sp>
      <p:sp>
        <p:nvSpPr>
          <p:cNvPr id="3" name="Content Placeholder 2">
            <a:extLst>
              <a:ext uri="{FF2B5EF4-FFF2-40B4-BE49-F238E27FC236}">
                <a16:creationId xmlns:a16="http://schemas.microsoft.com/office/drawing/2014/main" id="{BC90688F-FE84-4078-9A29-E7C1FF5FB35B}"/>
              </a:ext>
            </a:extLst>
          </p:cNvPr>
          <p:cNvSpPr>
            <a:spLocks noGrp="1"/>
          </p:cNvSpPr>
          <p:nvPr>
            <p:ph idx="1"/>
          </p:nvPr>
        </p:nvSpPr>
        <p:spPr>
          <a:xfrm>
            <a:off x="802105" y="1720430"/>
            <a:ext cx="7884695" cy="4373573"/>
          </a:xfrm>
        </p:spPr>
        <p:txBody>
          <a:bodyPr>
            <a:normAutofit lnSpcReduction="10000"/>
          </a:bodyPr>
          <a:lstStyle/>
          <a:p>
            <a:r>
              <a:rPr lang="lv-LV" sz="1800" b="1" dirty="0"/>
              <a:t>Atklāti projektu konkursi pašvaldībām un NVO:</a:t>
            </a:r>
          </a:p>
          <a:p>
            <a:pPr marL="285750" indent="-285750" algn="just">
              <a:buFont typeface="Arial" panose="020B0604020202020204" pitchFamily="34" charset="0"/>
              <a:buChar char="•"/>
            </a:pPr>
            <a:r>
              <a:rPr lang="lv-LV" sz="1800" b="1" dirty="0"/>
              <a:t>Sabiedrībā balstītu sociālo pakalpojumu pieejamības palielināšana, atbalsta dažādošana cilvēka dzīvesvietā </a:t>
            </a:r>
            <a:r>
              <a:rPr lang="lv-LV" sz="1800" dirty="0"/>
              <a:t>(DI turpinājums) – bērniem un pilngadīgajiem ar smagiem, ļoti smagiem un multipliem traucējumiem (gan GRT, gan FT), pensijas vecuma cilvēkiem, t.sk. ar demenci, viņu ģimenes locekļiem un neformālajiem aprūpētājiem</a:t>
            </a:r>
          </a:p>
          <a:p>
            <a:pPr marL="285750" indent="-285750" algn="just">
              <a:buFont typeface="Arial" panose="020B0604020202020204" pitchFamily="34" charset="0"/>
              <a:buChar char="•"/>
            </a:pPr>
            <a:endParaRPr lang="lv-LV" sz="1800" dirty="0"/>
          </a:p>
          <a:p>
            <a:pPr marL="285750" indent="-285750" algn="just">
              <a:buFont typeface="Arial" panose="020B0604020202020204" pitchFamily="34" charset="0"/>
              <a:buChar char="•"/>
            </a:pPr>
            <a:r>
              <a:rPr lang="lv-LV" sz="1800" b="1" dirty="0"/>
              <a:t>Jaunas pieejas sabiedrībā balstītu sociālo pakalpojumu sniegšanā </a:t>
            </a:r>
            <a:r>
              <a:rPr lang="lv-LV" sz="1800" dirty="0"/>
              <a:t>(inovācijas) - c</a:t>
            </a:r>
            <a:r>
              <a:rPr lang="lv-LV" sz="1800" kern="1200" dirty="0">
                <a:solidFill>
                  <a:schemeClr val="dk1"/>
                </a:solidFill>
                <a:effectLst/>
                <a:cs typeface="+mn-cs"/>
              </a:rPr>
              <a:t>ilvēkiem ar funkcionāliem traucējumiem, pensijas vecuma cilvēkiem, t.sk. ar demenci,  viņu ģimenes locekļiem, ģimenēm ar bērniem, bezpajumtniekiem, ielu bērniem un jauniešiem, no atkarību vielām un procesiem atkarīgām personām, personām, kuras atbrīvotas no ieslodzījuma vietām, u.c.</a:t>
            </a:r>
          </a:p>
          <a:p>
            <a:pPr marL="285750" indent="-285750">
              <a:buFont typeface="Arial" panose="020B0604020202020204" pitchFamily="34" charset="0"/>
              <a:buChar char="•"/>
            </a:pPr>
            <a:endParaRPr lang="lv-LV" dirty="0"/>
          </a:p>
        </p:txBody>
      </p:sp>
      <p:sp>
        <p:nvSpPr>
          <p:cNvPr id="6" name="Slide Number Placeholder 5">
            <a:extLst>
              <a:ext uri="{FF2B5EF4-FFF2-40B4-BE49-F238E27FC236}">
                <a16:creationId xmlns:a16="http://schemas.microsoft.com/office/drawing/2014/main" id="{2AE9127C-BE56-4B30-96AB-9EA3FD7147D5}"/>
              </a:ext>
            </a:extLst>
          </p:cNvPr>
          <p:cNvSpPr>
            <a:spLocks noGrp="1"/>
          </p:cNvSpPr>
          <p:nvPr>
            <p:ph type="sldNum" sz="quarter" idx="13"/>
          </p:nvPr>
        </p:nvSpPr>
        <p:spPr>
          <a:xfrm>
            <a:off x="8486274" y="6324600"/>
            <a:ext cx="352926" cy="364958"/>
          </a:xfrm>
        </p:spPr>
        <p:txBody>
          <a:bodyPr/>
          <a:lstStyle/>
          <a:p>
            <a:pPr>
              <a:defRPr/>
            </a:pPr>
            <a:fld id="{6A300EC7-446D-4A15-8D08-C8C87619369B}" type="slidenum">
              <a:rPr lang="en-US" altLang="lv-LV" smtClean="0"/>
              <a:pPr>
                <a:defRPr/>
              </a:pPr>
              <a:t>16</a:t>
            </a:fld>
            <a:endParaRPr lang="en-US" altLang="lv-LV"/>
          </a:p>
        </p:txBody>
      </p:sp>
    </p:spTree>
    <p:extLst>
      <p:ext uri="{BB962C8B-B14F-4D97-AF65-F5344CB8AC3E}">
        <p14:creationId xmlns:p14="http://schemas.microsoft.com/office/powerpoint/2010/main" val="31424390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D7DEC-EE37-4211-8DE4-84C1D82243D0}"/>
              </a:ext>
            </a:extLst>
          </p:cNvPr>
          <p:cNvSpPr>
            <a:spLocks noGrp="1"/>
          </p:cNvSpPr>
          <p:nvPr>
            <p:ph type="title"/>
          </p:nvPr>
        </p:nvSpPr>
        <p:spPr>
          <a:xfrm>
            <a:off x="2374232" y="381000"/>
            <a:ext cx="6312568" cy="1036642"/>
          </a:xfrm>
        </p:spPr>
        <p:txBody>
          <a:bodyPr/>
          <a:lstStyle/>
          <a:p>
            <a:r>
              <a:rPr lang="lv-LV" dirty="0"/>
              <a:t>Atveseļošanās un noturības mehānisma ietvaros plānotais atbalsts sociālo pakalpojumu attīstībai</a:t>
            </a:r>
          </a:p>
        </p:txBody>
      </p:sp>
      <p:sp>
        <p:nvSpPr>
          <p:cNvPr id="3" name="Content Placeholder 2">
            <a:extLst>
              <a:ext uri="{FF2B5EF4-FFF2-40B4-BE49-F238E27FC236}">
                <a16:creationId xmlns:a16="http://schemas.microsoft.com/office/drawing/2014/main" id="{7B626315-45EE-4D5F-AD2E-771B23724899}"/>
              </a:ext>
            </a:extLst>
          </p:cNvPr>
          <p:cNvSpPr>
            <a:spLocks noGrp="1"/>
          </p:cNvSpPr>
          <p:nvPr>
            <p:ph idx="1"/>
          </p:nvPr>
        </p:nvSpPr>
        <p:spPr>
          <a:xfrm>
            <a:off x="673768" y="1684334"/>
            <a:ext cx="7724275" cy="4373573"/>
          </a:xfrm>
        </p:spPr>
        <p:txBody>
          <a:bodyPr/>
          <a:lstStyle/>
          <a:p>
            <a:pPr lvl="0"/>
            <a:endParaRPr lang="en-GB" sz="2000" dirty="0"/>
          </a:p>
          <a:p>
            <a:pPr marL="342900" lvl="0" indent="-342900" algn="just">
              <a:buFont typeface="Wingdings" panose="05000000000000000000" pitchFamily="2" charset="2"/>
              <a:buChar char="§"/>
            </a:pPr>
            <a:r>
              <a:rPr lang="lv-LV" sz="2000" dirty="0"/>
              <a:t>Ilgstošas sociālās aprūpes pakalpojuma noturība un nepārtrauktība: ilgstošas aprūpes institūciju pielāgošana epidemioloģiskā apdraudējuma situācijai, kā arī jaunu ģimeniskai videi pietuvinātu aprūpes institūciju attīstība;</a:t>
            </a:r>
          </a:p>
          <a:p>
            <a:pPr marL="342900" lvl="0" indent="-342900" algn="just">
              <a:buFont typeface="Wingdings" panose="05000000000000000000" pitchFamily="2" charset="2"/>
              <a:buChar char="§"/>
            </a:pPr>
            <a:endParaRPr lang="en-GB" sz="2000" dirty="0"/>
          </a:p>
          <a:p>
            <a:pPr marL="342900" lvl="0" indent="-342900" algn="just">
              <a:buFont typeface="Wingdings" panose="05000000000000000000" pitchFamily="2" charset="2"/>
              <a:buChar char="§"/>
            </a:pPr>
            <a:r>
              <a:rPr lang="lv-LV" sz="2000" dirty="0"/>
              <a:t>Sociālās integrācijas kompetenču attīstības centra izveide cilvēku ar funkcionēšanas traucējumiem </a:t>
            </a:r>
            <a:r>
              <a:rPr lang="lv-LV" sz="2000" dirty="0" err="1"/>
              <a:t>drošumspējas</a:t>
            </a:r>
            <a:r>
              <a:rPr lang="lv-LV" sz="2000" dirty="0"/>
              <a:t> veicināšanai</a:t>
            </a:r>
          </a:p>
          <a:p>
            <a:endParaRPr lang="lv-LV" dirty="0"/>
          </a:p>
        </p:txBody>
      </p:sp>
      <p:sp>
        <p:nvSpPr>
          <p:cNvPr id="4" name="Text Placeholder 3">
            <a:extLst>
              <a:ext uri="{FF2B5EF4-FFF2-40B4-BE49-F238E27FC236}">
                <a16:creationId xmlns:a16="http://schemas.microsoft.com/office/drawing/2014/main" id="{43360D1C-5F42-4FCB-BD3B-3CB2E1B889CA}"/>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CA43B29-DB1E-4637-8EBB-5191B5809AE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632FAC6-BF4B-4D27-B9D9-4FA36AB9BDD6}"/>
              </a:ext>
            </a:extLst>
          </p:cNvPr>
          <p:cNvSpPr>
            <a:spLocks noGrp="1"/>
          </p:cNvSpPr>
          <p:nvPr>
            <p:ph type="sldNum" sz="quarter" idx="13"/>
          </p:nvPr>
        </p:nvSpPr>
        <p:spPr/>
        <p:txBody>
          <a:bodyPr/>
          <a:lstStyle/>
          <a:p>
            <a:pPr>
              <a:defRPr/>
            </a:pPr>
            <a:fld id="{6A300EC7-446D-4A15-8D08-C8C87619369B}" type="slidenum">
              <a:rPr lang="en-US" altLang="lv-LV" smtClean="0"/>
              <a:pPr>
                <a:defRPr/>
              </a:pPr>
              <a:t>17</a:t>
            </a:fld>
            <a:endParaRPr lang="en-US" altLang="lv-LV"/>
          </a:p>
        </p:txBody>
      </p:sp>
    </p:spTree>
    <p:extLst>
      <p:ext uri="{BB962C8B-B14F-4D97-AF65-F5344CB8AC3E}">
        <p14:creationId xmlns:p14="http://schemas.microsoft.com/office/powerpoint/2010/main" val="18798260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08E9-43BF-4E64-97C7-0B0E4B716F13}"/>
              </a:ext>
            </a:extLst>
          </p:cNvPr>
          <p:cNvSpPr>
            <a:spLocks noGrp="1"/>
          </p:cNvSpPr>
          <p:nvPr>
            <p:ph type="title"/>
          </p:nvPr>
        </p:nvSpPr>
        <p:spPr>
          <a:xfrm>
            <a:off x="2261937" y="381000"/>
            <a:ext cx="6424863" cy="1036642"/>
          </a:xfrm>
        </p:spPr>
        <p:txBody>
          <a:bodyPr/>
          <a:lstStyle/>
          <a:p>
            <a:r>
              <a:rPr lang="lv-LV" dirty="0"/>
              <a:t>ES fondi</a:t>
            </a:r>
            <a:r>
              <a:rPr lang="en-GB" dirty="0"/>
              <a:t> </a:t>
            </a:r>
            <a:r>
              <a:rPr lang="lv-LV" dirty="0"/>
              <a:t>vienlīdzības</a:t>
            </a:r>
            <a:r>
              <a:rPr lang="en-GB" dirty="0"/>
              <a:t> </a:t>
            </a:r>
            <a:r>
              <a:rPr lang="lv-LV" dirty="0"/>
              <a:t>veicināšanai</a:t>
            </a:r>
          </a:p>
        </p:txBody>
      </p:sp>
      <p:sp>
        <p:nvSpPr>
          <p:cNvPr id="3" name="Content Placeholder 2">
            <a:extLst>
              <a:ext uri="{FF2B5EF4-FFF2-40B4-BE49-F238E27FC236}">
                <a16:creationId xmlns:a16="http://schemas.microsoft.com/office/drawing/2014/main" id="{554C832E-15CC-45EE-A3AB-F7C4BC8C2D83}"/>
              </a:ext>
            </a:extLst>
          </p:cNvPr>
          <p:cNvSpPr>
            <a:spLocks noGrp="1"/>
          </p:cNvSpPr>
          <p:nvPr>
            <p:ph idx="1"/>
          </p:nvPr>
        </p:nvSpPr>
        <p:spPr>
          <a:xfrm>
            <a:off x="721895" y="1417642"/>
            <a:ext cx="7964905" cy="4906957"/>
          </a:xfrm>
        </p:spPr>
        <p:txBody>
          <a:bodyPr>
            <a:normAutofit fontScale="55000" lnSpcReduction="20000"/>
          </a:bodyPr>
          <a:lstStyle/>
          <a:p>
            <a:pPr marL="285750" lvl="0" indent="-285750" algn="just">
              <a:buFont typeface="Wingdings" panose="05000000000000000000" pitchFamily="2" charset="2"/>
              <a:buChar char="§"/>
            </a:pPr>
            <a:endParaRPr lang="en-GB" sz="2400" u="sng" dirty="0"/>
          </a:p>
          <a:p>
            <a:pPr marL="285750" lvl="0" indent="-285750" algn="just">
              <a:buFont typeface="Wingdings" panose="05000000000000000000" pitchFamily="2" charset="2"/>
              <a:buChar char="§"/>
            </a:pPr>
            <a:r>
              <a:rPr lang="lv-LV" sz="3300" u="sng" dirty="0"/>
              <a:t>Vienlīdzīgu iespēju un </a:t>
            </a:r>
            <a:r>
              <a:rPr lang="lv-LV" sz="3300" u="sng" dirty="0" err="1"/>
              <a:t>nediskriminācijas</a:t>
            </a:r>
            <a:r>
              <a:rPr lang="lv-LV" sz="3300" u="sng" dirty="0"/>
              <a:t> veicināšana</a:t>
            </a:r>
            <a:r>
              <a:rPr lang="lv-LV" sz="3300" dirty="0"/>
              <a:t> - mazināt šķēršļus pilnvērtīgai nodarbinātības un sociālekonomiskajai iekļaušanai sociālās atstumtības un diskriminācijas riskiem pakļautām personām</a:t>
            </a:r>
          </a:p>
          <a:p>
            <a:pPr marL="285750" lvl="0" indent="-285750" algn="just">
              <a:buFont typeface="Wingdings" panose="05000000000000000000" pitchFamily="2" charset="2"/>
              <a:buChar char="§"/>
            </a:pPr>
            <a:endParaRPr lang="en-GB" sz="3300" dirty="0"/>
          </a:p>
          <a:p>
            <a:pPr marL="285750" lvl="0" indent="-285750" algn="just">
              <a:buFont typeface="Wingdings" panose="05000000000000000000" pitchFamily="2" charset="2"/>
              <a:buChar char="§"/>
            </a:pPr>
            <a:r>
              <a:rPr lang="lv-LV" sz="3300" u="sng" dirty="0"/>
              <a:t>Atbalsta pasākumi diskriminācijas riskam pakļautajām sabiedrības grupām vienlīdzīgu iespēju un tiesību realizēšanai dažādās dzīves jomās</a:t>
            </a:r>
            <a:r>
              <a:rPr lang="lv-LV" sz="3300" dirty="0"/>
              <a:t> - veicināt iekļaujošas sabiedrības veidošanu bez jebkādas diskriminācijas,  veicinot nodarbinātības un iekļaujošas izglītības pieejamību visa mūža garumā </a:t>
            </a:r>
            <a:r>
              <a:rPr lang="en-GB" sz="3300" i="1" dirty="0"/>
              <a:t>(</a:t>
            </a:r>
            <a:r>
              <a:rPr lang="en-GB" sz="3300" i="1" dirty="0" err="1"/>
              <a:t>Atklāts</a:t>
            </a:r>
            <a:r>
              <a:rPr lang="en-GB" sz="3300" i="1" dirty="0"/>
              <a:t> </a:t>
            </a:r>
            <a:r>
              <a:rPr lang="en-GB" sz="3300" i="1" dirty="0" err="1"/>
              <a:t>projektu</a:t>
            </a:r>
            <a:r>
              <a:rPr lang="en-GB" sz="3300" i="1" dirty="0"/>
              <a:t> </a:t>
            </a:r>
            <a:r>
              <a:rPr lang="en-GB" sz="3300" i="1" dirty="0" err="1"/>
              <a:t>konkurss</a:t>
            </a:r>
            <a:r>
              <a:rPr lang="en-GB" sz="3300" dirty="0"/>
              <a:t>)</a:t>
            </a:r>
            <a:endParaRPr lang="lv-LV" sz="3300" dirty="0"/>
          </a:p>
          <a:p>
            <a:pPr marL="285750" lvl="0" indent="-285750" algn="just">
              <a:buFont typeface="Wingdings" panose="05000000000000000000" pitchFamily="2" charset="2"/>
              <a:buChar char="§"/>
            </a:pPr>
            <a:endParaRPr lang="en-GB" sz="3300" dirty="0"/>
          </a:p>
          <a:p>
            <a:pPr marL="285750" lvl="0" indent="-285750" algn="just">
              <a:buFont typeface="Wingdings" panose="05000000000000000000" pitchFamily="2" charset="2"/>
              <a:buChar char="§"/>
            </a:pPr>
            <a:r>
              <a:rPr lang="lv-LV" sz="3300" u="sng" dirty="0"/>
              <a:t>Pasākumi ģimenes un darba dzīves saskaņošanai</a:t>
            </a:r>
            <a:r>
              <a:rPr lang="lv-LV" sz="3300" dirty="0"/>
              <a:t> - īstenot pasākumus ģimenes un darba dzīves saskaņošanai, lai veicinātu  cilvēka profesionālo izaugsmi  un  vienlīdzīgu iespēju un tiesību realizēšanu</a:t>
            </a:r>
          </a:p>
          <a:p>
            <a:r>
              <a:rPr lang="lv-LV" sz="3300" dirty="0"/>
              <a:t> </a:t>
            </a:r>
          </a:p>
          <a:p>
            <a:r>
              <a:rPr lang="lv-LV" sz="2400" dirty="0"/>
              <a:t> </a:t>
            </a:r>
          </a:p>
          <a:p>
            <a:endParaRPr lang="lv-LV" dirty="0"/>
          </a:p>
        </p:txBody>
      </p:sp>
      <p:sp>
        <p:nvSpPr>
          <p:cNvPr id="4" name="Text Placeholder 3">
            <a:extLst>
              <a:ext uri="{FF2B5EF4-FFF2-40B4-BE49-F238E27FC236}">
                <a16:creationId xmlns:a16="http://schemas.microsoft.com/office/drawing/2014/main" id="{A5CAE270-360A-47EE-BC71-3BC01E49CCD8}"/>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70B576BD-0DA0-4D5B-8899-FB16F1014454}"/>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0DF9A765-3490-4F79-A22F-9961FE0876BF}"/>
              </a:ext>
            </a:extLst>
          </p:cNvPr>
          <p:cNvSpPr>
            <a:spLocks noGrp="1"/>
          </p:cNvSpPr>
          <p:nvPr>
            <p:ph type="sldNum" sz="quarter" idx="13"/>
          </p:nvPr>
        </p:nvSpPr>
        <p:spPr/>
        <p:txBody>
          <a:bodyPr/>
          <a:lstStyle/>
          <a:p>
            <a:pPr>
              <a:defRPr/>
            </a:pPr>
            <a:fld id="{6A300EC7-446D-4A15-8D08-C8C87619369B}" type="slidenum">
              <a:rPr lang="en-US" altLang="lv-LV" smtClean="0"/>
              <a:pPr>
                <a:defRPr/>
              </a:pPr>
              <a:t>18</a:t>
            </a:fld>
            <a:endParaRPr lang="en-US" altLang="lv-LV"/>
          </a:p>
        </p:txBody>
      </p:sp>
    </p:spTree>
    <p:extLst>
      <p:ext uri="{BB962C8B-B14F-4D97-AF65-F5344CB8AC3E}">
        <p14:creationId xmlns:p14="http://schemas.microsoft.com/office/powerpoint/2010/main" val="907471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B6793-4FA9-4B3C-9F23-2EAB3E750ED0}"/>
              </a:ext>
            </a:extLst>
          </p:cNvPr>
          <p:cNvSpPr>
            <a:spLocks noGrp="1"/>
          </p:cNvSpPr>
          <p:nvPr>
            <p:ph type="title"/>
          </p:nvPr>
        </p:nvSpPr>
        <p:spPr>
          <a:xfrm>
            <a:off x="685800" y="2999875"/>
            <a:ext cx="7772400" cy="641684"/>
          </a:xfrm>
        </p:spPr>
        <p:txBody>
          <a:bodyPr/>
          <a:lstStyle/>
          <a:p>
            <a:r>
              <a:rPr lang="en-GB" dirty="0" err="1"/>
              <a:t>Paldies</a:t>
            </a:r>
            <a:r>
              <a:rPr lang="en-GB" dirty="0"/>
              <a:t> par </a:t>
            </a:r>
            <a:r>
              <a:rPr lang="en-GB" dirty="0" err="1"/>
              <a:t>uzmanību</a:t>
            </a:r>
            <a:r>
              <a:rPr lang="en-GB" dirty="0"/>
              <a:t>!</a:t>
            </a:r>
            <a:endParaRPr lang="lv-LV" dirty="0"/>
          </a:p>
        </p:txBody>
      </p:sp>
      <p:sp>
        <p:nvSpPr>
          <p:cNvPr id="3" name="Text Placeholder 2">
            <a:extLst>
              <a:ext uri="{FF2B5EF4-FFF2-40B4-BE49-F238E27FC236}">
                <a16:creationId xmlns:a16="http://schemas.microsoft.com/office/drawing/2014/main" id="{E63B62E7-1442-418B-B74A-EF1D647DF836}"/>
              </a:ext>
            </a:extLst>
          </p:cNvPr>
          <p:cNvSpPr>
            <a:spLocks noGrp="1"/>
          </p:cNvSpPr>
          <p:nvPr>
            <p:ph type="body" sz="quarter" idx="10"/>
          </p:nvPr>
        </p:nvSpPr>
        <p:spPr>
          <a:xfrm>
            <a:off x="685800" y="4170947"/>
            <a:ext cx="7772400" cy="2390273"/>
          </a:xfrm>
        </p:spPr>
        <p:txBody>
          <a:bodyPr>
            <a:normAutofit fontScale="92500" lnSpcReduction="20000"/>
          </a:bodyPr>
          <a:lstStyle/>
          <a:p>
            <a:pPr>
              <a:defRPr/>
            </a:pPr>
            <a:r>
              <a:rPr lang="lv-LV" b="1" dirty="0">
                <a:solidFill>
                  <a:srgbClr val="3C8F03"/>
                </a:solidFill>
                <a:hlinkClick r:id="rId2"/>
              </a:rPr>
              <a:t>www.lm.gov.lv</a:t>
            </a:r>
            <a:endParaRPr lang="lv-LV" b="1" dirty="0">
              <a:solidFill>
                <a:srgbClr val="3C8F03"/>
              </a:solidFill>
            </a:endParaRPr>
          </a:p>
          <a:p>
            <a:pPr>
              <a:defRPr/>
            </a:pPr>
            <a:endParaRPr lang="lv-LV" sz="500" dirty="0">
              <a:solidFill>
                <a:srgbClr val="005927"/>
              </a:solidFill>
            </a:endParaRPr>
          </a:p>
          <a:p>
            <a:pPr>
              <a:lnSpc>
                <a:spcPct val="110000"/>
              </a:lnSpc>
              <a:defRPr/>
            </a:pPr>
            <a:r>
              <a:rPr lang="lv-LV" b="1" dirty="0" err="1">
                <a:solidFill>
                  <a:srgbClr val="005927"/>
                </a:solidFill>
              </a:rPr>
              <a:t>Twitter</a:t>
            </a:r>
            <a:r>
              <a:rPr lang="lv-LV" b="1" dirty="0">
                <a:solidFill>
                  <a:srgbClr val="005927"/>
                </a:solidFill>
              </a:rPr>
              <a:t>: </a:t>
            </a:r>
            <a:r>
              <a:rPr lang="lv-LV" dirty="0">
                <a:solidFill>
                  <a:srgbClr val="005927"/>
                </a:solidFill>
              </a:rPr>
              <a:t>@</a:t>
            </a:r>
            <a:r>
              <a:rPr lang="lv-LV" dirty="0" err="1">
                <a:solidFill>
                  <a:srgbClr val="005927"/>
                </a:solidFill>
              </a:rPr>
              <a:t>Lab_min</a:t>
            </a:r>
            <a:endParaRPr lang="lv-LV" dirty="0">
              <a:solidFill>
                <a:srgbClr val="005927"/>
              </a:solidFill>
            </a:endParaRPr>
          </a:p>
          <a:p>
            <a:pPr>
              <a:lnSpc>
                <a:spcPct val="110000"/>
              </a:lnSpc>
              <a:defRPr/>
            </a:pPr>
            <a:endParaRPr lang="lv-LV" sz="500" dirty="0">
              <a:solidFill>
                <a:srgbClr val="005927"/>
              </a:solidFill>
            </a:endParaRPr>
          </a:p>
          <a:p>
            <a:pPr>
              <a:lnSpc>
                <a:spcPct val="110000"/>
              </a:lnSpc>
              <a:defRPr/>
            </a:pPr>
            <a:r>
              <a:rPr lang="lv-LV" b="1" dirty="0">
                <a:solidFill>
                  <a:srgbClr val="005927"/>
                </a:solidFill>
              </a:rPr>
              <a:t>Flickr.com: </a:t>
            </a:r>
            <a:r>
              <a:rPr lang="lv-LV" dirty="0" err="1">
                <a:solidFill>
                  <a:srgbClr val="005927"/>
                </a:solidFill>
              </a:rPr>
              <a:t>Labklajibas_ministrija</a:t>
            </a:r>
            <a:endParaRPr lang="lv-LV" dirty="0">
              <a:solidFill>
                <a:srgbClr val="005927"/>
              </a:solidFill>
            </a:endParaRPr>
          </a:p>
          <a:p>
            <a:pPr>
              <a:lnSpc>
                <a:spcPct val="110000"/>
              </a:lnSpc>
              <a:defRPr/>
            </a:pPr>
            <a:endParaRPr lang="lv-LV" sz="600" dirty="0">
              <a:solidFill>
                <a:srgbClr val="005927"/>
              </a:solidFill>
            </a:endParaRPr>
          </a:p>
          <a:p>
            <a:pPr>
              <a:lnSpc>
                <a:spcPct val="110000"/>
              </a:lnSpc>
              <a:defRPr/>
            </a:pPr>
            <a:r>
              <a:rPr lang="lv-LV" b="1" dirty="0">
                <a:solidFill>
                  <a:srgbClr val="005927"/>
                </a:solidFill>
              </a:rPr>
              <a:t>Youtube.com</a:t>
            </a:r>
            <a:r>
              <a:rPr lang="lv-LV" dirty="0">
                <a:solidFill>
                  <a:srgbClr val="005927"/>
                </a:solidFill>
              </a:rPr>
              <a:t>/</a:t>
            </a:r>
            <a:r>
              <a:rPr lang="lv-LV" dirty="0" err="1">
                <a:solidFill>
                  <a:srgbClr val="005927"/>
                </a:solidFill>
              </a:rPr>
              <a:t>labklajibasministrija</a:t>
            </a:r>
            <a:endParaRPr lang="lv-LV" dirty="0">
              <a:solidFill>
                <a:srgbClr val="005927"/>
              </a:solidFill>
            </a:endParaRPr>
          </a:p>
          <a:p>
            <a:pPr>
              <a:lnSpc>
                <a:spcPct val="110000"/>
              </a:lnSpc>
              <a:defRPr/>
            </a:pPr>
            <a:endParaRPr lang="lv-LV" sz="600" dirty="0">
              <a:solidFill>
                <a:srgbClr val="005927"/>
              </a:solidFill>
            </a:endParaRPr>
          </a:p>
          <a:p>
            <a:pPr>
              <a:lnSpc>
                <a:spcPct val="110000"/>
              </a:lnSpc>
              <a:defRPr/>
            </a:pPr>
            <a:r>
              <a:rPr lang="lv-LV" b="1" dirty="0">
                <a:solidFill>
                  <a:srgbClr val="005927"/>
                </a:solidFill>
              </a:rPr>
              <a:t>Draugiem.lv</a:t>
            </a:r>
            <a:r>
              <a:rPr lang="lv-LV" dirty="0">
                <a:solidFill>
                  <a:srgbClr val="005927"/>
                </a:solidFill>
              </a:rPr>
              <a:t>/</a:t>
            </a:r>
            <a:r>
              <a:rPr lang="lv-LV" dirty="0" err="1">
                <a:solidFill>
                  <a:srgbClr val="005927"/>
                </a:solidFill>
              </a:rPr>
              <a:t>labklajiba</a:t>
            </a:r>
            <a:endParaRPr lang="lv-LV" dirty="0">
              <a:solidFill>
                <a:srgbClr val="005927"/>
              </a:solidFill>
            </a:endParaRPr>
          </a:p>
          <a:p>
            <a:pPr>
              <a:lnSpc>
                <a:spcPct val="110000"/>
              </a:lnSpc>
              <a:defRPr/>
            </a:pPr>
            <a:endParaRPr lang="lv-LV" sz="500" dirty="0">
              <a:solidFill>
                <a:srgbClr val="005927"/>
              </a:solidFill>
            </a:endParaRPr>
          </a:p>
          <a:p>
            <a:pPr>
              <a:lnSpc>
                <a:spcPct val="110000"/>
              </a:lnSpc>
              <a:defRPr/>
            </a:pPr>
            <a:r>
              <a:rPr lang="lv-LV" b="1" dirty="0">
                <a:solidFill>
                  <a:srgbClr val="005927"/>
                </a:solidFill>
              </a:rPr>
              <a:t>Facebook.com</a:t>
            </a:r>
            <a:r>
              <a:rPr lang="lv-LV" dirty="0">
                <a:solidFill>
                  <a:srgbClr val="005927"/>
                </a:solidFill>
              </a:rPr>
              <a:t>/</a:t>
            </a:r>
            <a:r>
              <a:rPr lang="lv-LV" dirty="0" err="1">
                <a:solidFill>
                  <a:srgbClr val="005927"/>
                </a:solidFill>
              </a:rPr>
              <a:t>labklajibasministrija</a:t>
            </a:r>
            <a:endParaRPr lang="lv-LV" dirty="0">
              <a:solidFill>
                <a:srgbClr val="005927"/>
              </a:solidFill>
            </a:endParaRPr>
          </a:p>
          <a:p>
            <a:endParaRPr lang="lv-LV" dirty="0"/>
          </a:p>
        </p:txBody>
      </p:sp>
      <p:sp>
        <p:nvSpPr>
          <p:cNvPr id="4" name="Text Placeholder 3">
            <a:extLst>
              <a:ext uri="{FF2B5EF4-FFF2-40B4-BE49-F238E27FC236}">
                <a16:creationId xmlns:a16="http://schemas.microsoft.com/office/drawing/2014/main" id="{EFDC93D0-7B91-4EA7-A6E7-9D772D87D5EA}"/>
              </a:ext>
            </a:extLst>
          </p:cNvPr>
          <p:cNvSpPr>
            <a:spLocks noGrp="1"/>
          </p:cNvSpPr>
          <p:nvPr>
            <p:ph type="body" sz="quarter" idx="11"/>
          </p:nvPr>
        </p:nvSpPr>
        <p:spPr>
          <a:xfrm>
            <a:off x="685800" y="3641559"/>
            <a:ext cx="7772400" cy="2919662"/>
          </a:xfrm>
        </p:spPr>
        <p:txBody>
          <a:bodyPr/>
          <a:lstStyle/>
          <a:p>
            <a:endParaRPr lang="lv-LV" dirty="0"/>
          </a:p>
        </p:txBody>
      </p:sp>
    </p:spTree>
    <p:extLst>
      <p:ext uri="{BB962C8B-B14F-4D97-AF65-F5344CB8AC3E}">
        <p14:creationId xmlns:p14="http://schemas.microsoft.com/office/powerpoint/2010/main" val="184998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4778-20CE-4D61-8B0C-A06603A49C21}"/>
              </a:ext>
            </a:extLst>
          </p:cNvPr>
          <p:cNvSpPr>
            <a:spLocks noGrp="1"/>
          </p:cNvSpPr>
          <p:nvPr>
            <p:ph type="title"/>
          </p:nvPr>
        </p:nvSpPr>
        <p:spPr>
          <a:xfrm>
            <a:off x="1861457" y="228600"/>
            <a:ext cx="6977743" cy="1036642"/>
          </a:xfrm>
        </p:spPr>
        <p:txBody>
          <a:bodyPr>
            <a:noAutofit/>
          </a:bodyPr>
          <a:lstStyle/>
          <a:p>
            <a:pPr algn="ctr">
              <a:lnSpc>
                <a:spcPct val="150000"/>
              </a:lnSpc>
            </a:pPr>
            <a:r>
              <a:rPr lang="lv-LV" dirty="0"/>
              <a:t>Sociālās aizsardzības un darba tirgus politikas </a:t>
            </a:r>
            <a:br>
              <a:rPr lang="lv-LV" dirty="0"/>
            </a:br>
            <a:r>
              <a:rPr lang="lv-LV" dirty="0"/>
              <a:t>pamatnostādnes 2021.-2027.gadam</a:t>
            </a:r>
            <a:br>
              <a:rPr lang="lv-LV" dirty="0"/>
            </a:br>
            <a:br>
              <a:rPr lang="lv-LV" dirty="0">
                <a:latin typeface="Times New Roman" panose="02020603050405020304" pitchFamily="18" charset="0"/>
                <a:cs typeface="Times New Roman" panose="02020603050405020304" pitchFamily="18" charset="0"/>
              </a:rPr>
            </a:br>
            <a:endParaRPr lang="lv-LV" dirty="0"/>
          </a:p>
        </p:txBody>
      </p:sp>
      <p:sp>
        <p:nvSpPr>
          <p:cNvPr id="4" name="Text Placeholder 3">
            <a:extLst>
              <a:ext uri="{FF2B5EF4-FFF2-40B4-BE49-F238E27FC236}">
                <a16:creationId xmlns:a16="http://schemas.microsoft.com/office/drawing/2014/main" id="{38DF55E2-F9B8-4727-BD3A-BCA494D9810F}"/>
              </a:ext>
            </a:extLst>
          </p:cNvPr>
          <p:cNvSpPr>
            <a:spLocks noGrp="1"/>
          </p:cNvSpPr>
          <p:nvPr>
            <p:ph type="body" sz="quarter" idx="10"/>
          </p:nvPr>
        </p:nvSpPr>
        <p:spPr/>
        <p:txBody>
          <a:bodyPr/>
          <a:lstStyle/>
          <a:p>
            <a:endParaRPr lang="lv-LV" dirty="0"/>
          </a:p>
        </p:txBody>
      </p:sp>
      <p:sp>
        <p:nvSpPr>
          <p:cNvPr id="5" name="Text Placeholder 4">
            <a:extLst>
              <a:ext uri="{FF2B5EF4-FFF2-40B4-BE49-F238E27FC236}">
                <a16:creationId xmlns:a16="http://schemas.microsoft.com/office/drawing/2014/main" id="{91EB696E-6967-4132-93B2-B3FB5402663B}"/>
              </a:ext>
            </a:extLst>
          </p:cNvPr>
          <p:cNvSpPr>
            <a:spLocks noGrp="1"/>
          </p:cNvSpPr>
          <p:nvPr>
            <p:ph type="body" sz="quarter" idx="12"/>
          </p:nvPr>
        </p:nvSpPr>
        <p:spPr>
          <a:xfrm>
            <a:off x="787400" y="1925053"/>
            <a:ext cx="7747000" cy="4187275"/>
          </a:xfrm>
        </p:spPr>
        <p:txBody>
          <a:bodyPr>
            <a:noAutofit/>
          </a:bodyPr>
          <a:lstStyle/>
          <a:p>
            <a:pPr marL="1436688" indent="-1436688" algn="just">
              <a:lnSpc>
                <a:spcPct val="150000"/>
              </a:lnSpc>
            </a:pPr>
            <a:endParaRPr lang="en-GB" sz="2000" b="1" dirty="0">
              <a:cs typeface="Times New Roman" panose="02020603050405020304" pitchFamily="18" charset="0"/>
            </a:endParaRPr>
          </a:p>
          <a:p>
            <a:pPr marL="1436688" indent="-1436688" algn="just">
              <a:lnSpc>
                <a:spcPct val="150000"/>
              </a:lnSpc>
            </a:pPr>
            <a:r>
              <a:rPr lang="lv-LV" sz="2000" b="1" dirty="0">
                <a:cs typeface="Times New Roman" panose="02020603050405020304" pitchFamily="18" charset="0"/>
              </a:rPr>
              <a:t>Mērķis</a:t>
            </a:r>
            <a:r>
              <a:rPr lang="lv-LV" sz="1800" b="1" dirty="0">
                <a:cs typeface="Times New Roman" panose="02020603050405020304" pitchFamily="18" charset="0"/>
              </a:rPr>
              <a:t> - </a:t>
            </a:r>
            <a:r>
              <a:rPr lang="lv-LV" sz="2000" dirty="0">
                <a:cs typeface="Times New Roman" panose="02020603050405020304" pitchFamily="18" charset="0"/>
              </a:rPr>
              <a:t>sekmēt iedzīvotāju sociālo iekļaušanu, mazinot ienākumu nevienlīdzību un nabadzību, attīstot pieejamu un individuālajām vajadzībām atbilstošu sociālo pakalpojumu un juridiskā atbalsta sistēmu, kā arī veicinot augstu nodarbinātības līmeni kvalitatīvā darba vidē.</a:t>
            </a:r>
            <a:endParaRPr lang="en-GB" sz="2000" dirty="0">
              <a:cs typeface="Times New Roman" panose="02020603050405020304" pitchFamily="18" charset="0"/>
            </a:endParaRPr>
          </a:p>
          <a:p>
            <a:pPr algn="just">
              <a:lnSpc>
                <a:spcPct val="150000"/>
              </a:lnSpc>
            </a:pPr>
            <a:endParaRPr lang="lv-LV" sz="1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0036EA5-6E16-459A-A304-3EF787C738B1}"/>
              </a:ext>
            </a:extLst>
          </p:cNvPr>
          <p:cNvSpPr>
            <a:spLocks noGrp="1"/>
          </p:cNvSpPr>
          <p:nvPr>
            <p:ph type="sldNum" sz="quarter" idx="13"/>
          </p:nvPr>
        </p:nvSpPr>
        <p:spPr/>
        <p:txBody>
          <a:bodyPr/>
          <a:lstStyle/>
          <a:p>
            <a:pPr>
              <a:defRPr/>
            </a:pPr>
            <a:fld id="{6A300EC7-446D-4A15-8D08-C8C87619369B}" type="slidenum">
              <a:rPr lang="en-US" altLang="lv-LV" smtClean="0"/>
              <a:pPr>
                <a:defRPr/>
              </a:pPr>
              <a:t>2</a:t>
            </a:fld>
            <a:endParaRPr lang="en-US" altLang="lv-LV"/>
          </a:p>
        </p:txBody>
      </p:sp>
    </p:spTree>
    <p:extLst>
      <p:ext uri="{BB962C8B-B14F-4D97-AF65-F5344CB8AC3E}">
        <p14:creationId xmlns:p14="http://schemas.microsoft.com/office/powerpoint/2010/main" val="365237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15309-145B-40DB-BCEF-A2D7A03057BF}"/>
              </a:ext>
            </a:extLst>
          </p:cNvPr>
          <p:cNvSpPr>
            <a:spLocks noGrp="1"/>
          </p:cNvSpPr>
          <p:nvPr>
            <p:ph type="title"/>
          </p:nvPr>
        </p:nvSpPr>
        <p:spPr/>
        <p:txBody>
          <a:bodyPr/>
          <a:lstStyle/>
          <a:p>
            <a:r>
              <a:rPr lang="lv-LV" dirty="0"/>
              <a:t>Horizontālo politiku mērķi</a:t>
            </a:r>
          </a:p>
        </p:txBody>
      </p:sp>
      <p:sp>
        <p:nvSpPr>
          <p:cNvPr id="3" name="Content Placeholder 2">
            <a:extLst>
              <a:ext uri="{FF2B5EF4-FFF2-40B4-BE49-F238E27FC236}">
                <a16:creationId xmlns:a16="http://schemas.microsoft.com/office/drawing/2014/main" id="{D82D81FD-0648-4C90-8D90-366DF580EDEF}"/>
              </a:ext>
            </a:extLst>
          </p:cNvPr>
          <p:cNvSpPr>
            <a:spLocks noGrp="1"/>
          </p:cNvSpPr>
          <p:nvPr>
            <p:ph idx="1"/>
          </p:nvPr>
        </p:nvSpPr>
        <p:spPr>
          <a:xfrm>
            <a:off x="930442" y="1556085"/>
            <a:ext cx="7756358" cy="4570090"/>
          </a:xfrm>
        </p:spPr>
        <p:txBody>
          <a:bodyPr>
            <a:normAutofit/>
          </a:bodyPr>
          <a:lstStyle/>
          <a:p>
            <a:pPr marL="342900" lvl="0" indent="-342900" algn="just">
              <a:buFont typeface="Wingdings" panose="05000000000000000000" pitchFamily="2" charset="2"/>
              <a:buChar char="v"/>
            </a:pPr>
            <a:r>
              <a:rPr lang="lv-LV" sz="2000" dirty="0">
                <a:solidFill>
                  <a:schemeClr val="tx1"/>
                </a:solidFill>
              </a:rPr>
              <a:t>veicināt ģimeņu nodibināšanu un labklājību, bērnu tiesību aizsardzību</a:t>
            </a:r>
          </a:p>
          <a:p>
            <a:pPr marL="342900" lvl="0" indent="-342900">
              <a:buFont typeface="Wingdings" panose="05000000000000000000" pitchFamily="2" charset="2"/>
              <a:buChar char="v"/>
            </a:pPr>
            <a:endParaRPr lang="lv-LV" sz="2000" dirty="0">
              <a:solidFill>
                <a:schemeClr val="tx1"/>
              </a:solidFill>
            </a:endParaRPr>
          </a:p>
          <a:p>
            <a:pPr marL="342900" lvl="0" indent="-342900" algn="just">
              <a:buFont typeface="Wingdings" panose="05000000000000000000" pitchFamily="2" charset="2"/>
              <a:buChar char="v"/>
            </a:pPr>
            <a:r>
              <a:rPr lang="lv-LV" sz="2000" dirty="0">
                <a:solidFill>
                  <a:schemeClr val="tx1"/>
                </a:solidFill>
              </a:rPr>
              <a:t>veicināt, aizsargāt un nodrošināt, lai personas ar invaliditāti varētu pilnībā un vienlīdzīgi ar citiem izmantot visas cilvēktiesības un pamatbrīvības, veicināt personas cieņas ievērošanu, kā arī veikt pasākumus invaliditātes izraisīto seku mazināšanai</a:t>
            </a:r>
          </a:p>
          <a:p>
            <a:pPr marL="342900" lvl="0" indent="-342900" algn="just">
              <a:buFont typeface="Wingdings" panose="05000000000000000000" pitchFamily="2" charset="2"/>
              <a:buChar char="v"/>
            </a:pPr>
            <a:endParaRPr lang="lv-LV" sz="2000" dirty="0">
              <a:solidFill>
                <a:schemeClr val="tx1"/>
              </a:solidFill>
            </a:endParaRPr>
          </a:p>
          <a:p>
            <a:pPr marL="342900" indent="-342900" algn="just">
              <a:buFont typeface="Wingdings" panose="05000000000000000000" pitchFamily="2" charset="2"/>
              <a:buChar char="v"/>
            </a:pPr>
            <a:r>
              <a:rPr lang="lv-LV" sz="2000" dirty="0">
                <a:solidFill>
                  <a:schemeClr val="tx1"/>
                </a:solidFill>
              </a:rPr>
              <a:t>sekmēt sieviešu un vīriešu vienlīdzīgu tiesību un iespēju īstenošanu dzīvē</a:t>
            </a:r>
            <a:endParaRPr lang="lv-LV" sz="2000" b="1" dirty="0">
              <a:solidFill>
                <a:schemeClr val="tx1"/>
              </a:solidFill>
            </a:endParaRPr>
          </a:p>
          <a:p>
            <a:endParaRPr lang="lv-LV" dirty="0">
              <a:solidFill>
                <a:schemeClr val="tx1"/>
              </a:solidFill>
            </a:endParaRPr>
          </a:p>
        </p:txBody>
      </p:sp>
      <p:sp>
        <p:nvSpPr>
          <p:cNvPr id="4" name="Text Placeholder 3">
            <a:extLst>
              <a:ext uri="{FF2B5EF4-FFF2-40B4-BE49-F238E27FC236}">
                <a16:creationId xmlns:a16="http://schemas.microsoft.com/office/drawing/2014/main" id="{C69D0EE9-D3CB-42A8-B8B4-580B70669CB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4F233336-FC10-49A2-96D8-6AA4DA95D6CD}"/>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AAF3285E-8484-4C45-83C8-2A7E08240A05}"/>
              </a:ext>
            </a:extLst>
          </p:cNvPr>
          <p:cNvSpPr>
            <a:spLocks noGrp="1"/>
          </p:cNvSpPr>
          <p:nvPr>
            <p:ph type="sldNum" sz="quarter" idx="13"/>
          </p:nvPr>
        </p:nvSpPr>
        <p:spPr/>
        <p:txBody>
          <a:bodyPr/>
          <a:lstStyle/>
          <a:p>
            <a:pPr>
              <a:defRPr/>
            </a:pPr>
            <a:fld id="{6A300EC7-446D-4A15-8D08-C8C87619369B}" type="slidenum">
              <a:rPr lang="en-US" altLang="lv-LV" smtClean="0"/>
              <a:pPr>
                <a:defRPr/>
              </a:pPr>
              <a:t>3</a:t>
            </a:fld>
            <a:endParaRPr lang="en-US" altLang="lv-LV"/>
          </a:p>
        </p:txBody>
      </p:sp>
    </p:spTree>
    <p:extLst>
      <p:ext uri="{BB962C8B-B14F-4D97-AF65-F5344CB8AC3E}">
        <p14:creationId xmlns:p14="http://schemas.microsoft.com/office/powerpoint/2010/main" val="1862368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EF4778-20CE-4D61-8B0C-A06603A49C21}"/>
              </a:ext>
            </a:extLst>
          </p:cNvPr>
          <p:cNvSpPr>
            <a:spLocks noGrp="1"/>
          </p:cNvSpPr>
          <p:nvPr>
            <p:ph type="title"/>
          </p:nvPr>
        </p:nvSpPr>
        <p:spPr>
          <a:xfrm>
            <a:off x="2028093" y="428617"/>
            <a:ext cx="6096000" cy="834126"/>
          </a:xfrm>
        </p:spPr>
        <p:txBody>
          <a:bodyPr>
            <a:normAutofit/>
          </a:bodyPr>
          <a:lstStyle/>
          <a:p>
            <a:pPr algn="ctr"/>
            <a:r>
              <a:rPr lang="lv-LV" dirty="0"/>
              <a:t>Galvenie rīcības virzieni</a:t>
            </a:r>
          </a:p>
        </p:txBody>
      </p:sp>
      <p:sp>
        <p:nvSpPr>
          <p:cNvPr id="4" name="Text Placeholder 3">
            <a:extLst>
              <a:ext uri="{FF2B5EF4-FFF2-40B4-BE49-F238E27FC236}">
                <a16:creationId xmlns:a16="http://schemas.microsoft.com/office/drawing/2014/main" id="{38DF55E2-F9B8-4727-BD3A-BCA494D9810F}"/>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91EB696E-6967-4132-93B2-B3FB5402663B}"/>
              </a:ext>
            </a:extLst>
          </p:cNvPr>
          <p:cNvSpPr>
            <a:spLocks noGrp="1"/>
          </p:cNvSpPr>
          <p:nvPr>
            <p:ph type="body" sz="quarter" idx="12"/>
          </p:nvPr>
        </p:nvSpPr>
        <p:spPr>
          <a:xfrm>
            <a:off x="1019906" y="1395664"/>
            <a:ext cx="7514493" cy="5233736"/>
          </a:xfrm>
        </p:spPr>
        <p:txBody>
          <a:bodyPr>
            <a:normAutofit fontScale="62500" lnSpcReduction="20000"/>
          </a:bodyPr>
          <a:lstStyle/>
          <a:p>
            <a:pPr marL="342900" lvl="0" indent="-342900" algn="just">
              <a:buFont typeface="Wingdings" panose="05000000000000000000" pitchFamily="2" charset="2"/>
              <a:buChar char="Ø"/>
            </a:pPr>
            <a:endParaRPr lang="en-GB" sz="2700" dirty="0">
              <a:cs typeface="Times New Roman" panose="02020603050405020304" pitchFamily="18" charset="0"/>
            </a:endParaRPr>
          </a:p>
          <a:p>
            <a:pPr marL="342900" lvl="0" indent="-342900" algn="just">
              <a:buFont typeface="Wingdings" panose="05000000000000000000" pitchFamily="2" charset="2"/>
              <a:buChar char="Ø"/>
            </a:pPr>
            <a:r>
              <a:rPr lang="lv-LV" sz="2700" b="1" dirty="0">
                <a:cs typeface="Times New Roman" panose="02020603050405020304" pitchFamily="18" charset="0"/>
              </a:rPr>
              <a:t>ilgtspējīga, stabila un adekvāta sociālā aizsardzība</a:t>
            </a:r>
            <a:r>
              <a:rPr lang="lv-LV" sz="2700" dirty="0">
                <a:cs typeface="Times New Roman" panose="02020603050405020304" pitchFamily="18" charset="0"/>
              </a:rPr>
              <a:t>, kas nodrošina pietiekamu ekonomisko neatkarību</a:t>
            </a:r>
          </a:p>
          <a:p>
            <a:pPr lvl="0" algn="just"/>
            <a:endParaRPr lang="lv-LV" sz="2700" dirty="0">
              <a:cs typeface="Times New Roman" panose="02020603050405020304" pitchFamily="18" charset="0"/>
            </a:endParaRPr>
          </a:p>
          <a:p>
            <a:pPr marL="342900" lvl="0" indent="-342900" algn="just">
              <a:buFont typeface="Wingdings" panose="05000000000000000000" pitchFamily="2" charset="2"/>
              <a:buChar char="Ø"/>
            </a:pPr>
            <a:r>
              <a:rPr lang="lv-LV" sz="2700" b="1" dirty="0">
                <a:cs typeface="Times New Roman" panose="02020603050405020304" pitchFamily="18" charset="0"/>
              </a:rPr>
              <a:t>moderna un pieejama sociālo pakalpojumu sistēma</a:t>
            </a:r>
            <a:r>
              <a:rPr lang="lv-LV" sz="2700" dirty="0">
                <a:cs typeface="Times New Roman" panose="02020603050405020304" pitchFamily="18" charset="0"/>
              </a:rPr>
              <a:t>, kas cita starpā uzlabo iedzīvotāju iespējas dzīvot neatkarīgi un dzīvot sabiedrībā, iekļauties izglītībā un darba tirgū</a:t>
            </a:r>
          </a:p>
          <a:p>
            <a:pPr lvl="0" algn="just"/>
            <a:endParaRPr lang="lv-LV" sz="2700" dirty="0">
              <a:cs typeface="Times New Roman" panose="02020603050405020304" pitchFamily="18" charset="0"/>
            </a:endParaRPr>
          </a:p>
          <a:p>
            <a:pPr marL="342900" lvl="0" indent="-342900" algn="just">
              <a:buFont typeface="Wingdings" panose="05000000000000000000" pitchFamily="2" charset="2"/>
              <a:buChar char="Ø"/>
            </a:pPr>
            <a:r>
              <a:rPr lang="lv-LV" sz="2700" b="1" dirty="0">
                <a:cs typeface="Times New Roman" panose="02020603050405020304" pitchFamily="18" charset="0"/>
              </a:rPr>
              <a:t>iekļaujošs darba tirgus ikvienam un </a:t>
            </a:r>
            <a:r>
              <a:rPr lang="lv-LV" sz="2700" b="1" dirty="0" err="1">
                <a:cs typeface="Times New Roman" panose="02020603050405020304" pitchFamily="18" charset="0"/>
              </a:rPr>
              <a:t>kvali</a:t>
            </a:r>
            <a:r>
              <a:rPr lang="en-GB" sz="2700" b="1" dirty="0">
                <a:cs typeface="Times New Roman" panose="02020603050405020304" pitchFamily="18" charset="0"/>
              </a:rPr>
              <a:t>t</a:t>
            </a:r>
            <a:r>
              <a:rPr lang="lv-LV" sz="2700" b="1" dirty="0" err="1">
                <a:cs typeface="Times New Roman" panose="02020603050405020304" pitchFamily="18" charset="0"/>
              </a:rPr>
              <a:t>atīvas</a:t>
            </a:r>
            <a:r>
              <a:rPr lang="lv-LV" sz="2700" b="1" dirty="0">
                <a:cs typeface="Times New Roman" panose="02020603050405020304" pitchFamily="18" charset="0"/>
              </a:rPr>
              <a:t> darba vietas</a:t>
            </a:r>
            <a:r>
              <a:rPr lang="lv-LV" sz="2700" dirty="0">
                <a:cs typeface="Times New Roman" panose="02020603050405020304" pitchFamily="18" charset="0"/>
              </a:rPr>
              <a:t>, atbalstot ilgtermiņa līdzdalību darba tirgū;</a:t>
            </a:r>
          </a:p>
          <a:p>
            <a:pPr lvl="0" algn="just"/>
            <a:endParaRPr lang="lv-LV" sz="2700" dirty="0">
              <a:cs typeface="Times New Roman" panose="02020603050405020304" pitchFamily="18" charset="0"/>
            </a:endParaRPr>
          </a:p>
          <a:p>
            <a:pPr marL="342900" lvl="0" indent="-342900" algn="just">
              <a:buFont typeface="Wingdings" panose="05000000000000000000" pitchFamily="2" charset="2"/>
              <a:buChar char="Ø"/>
            </a:pPr>
            <a:r>
              <a:rPr lang="lv-LV" sz="2700" b="1" dirty="0">
                <a:cs typeface="Times New Roman" panose="02020603050405020304" pitchFamily="18" charset="0"/>
              </a:rPr>
              <a:t>attīstīta valsts nodrošinātā juridiskā atbalsta sistēma</a:t>
            </a:r>
            <a:r>
              <a:rPr lang="lv-LV" sz="2700" dirty="0">
                <a:cs typeface="Times New Roman" panose="02020603050405020304" pitchFamily="18" charset="0"/>
              </a:rPr>
              <a:t>, paplašinot mazāk aizsargāto personu piekļuvi tiesu sistēmai</a:t>
            </a:r>
          </a:p>
          <a:p>
            <a:pPr lvl="0" algn="just"/>
            <a:endParaRPr lang="lv-LV" sz="2700" dirty="0">
              <a:cs typeface="Times New Roman" panose="02020603050405020304" pitchFamily="18" charset="0"/>
            </a:endParaRPr>
          </a:p>
          <a:p>
            <a:pPr marL="342900" lvl="0" indent="-342900" algn="just">
              <a:buFont typeface="Wingdings" panose="05000000000000000000" pitchFamily="2" charset="2"/>
              <a:buChar char="Ø"/>
            </a:pPr>
            <a:r>
              <a:rPr lang="lv-LV" sz="2700" b="1" dirty="0">
                <a:cs typeface="Times New Roman" panose="02020603050405020304" pitchFamily="18" charset="0"/>
              </a:rPr>
              <a:t>horizontālie sociālās aizsardzības un darba tirgus politikas jautājumi</a:t>
            </a:r>
            <a:r>
              <a:rPr lang="lv-LV" sz="2700" dirty="0">
                <a:cs typeface="Times New Roman" panose="02020603050405020304" pitchFamily="18" charset="0"/>
              </a:rPr>
              <a:t>, aptverot visos rīcības virzienos aktuālus un plānoto uzdevumu īstenošanai nozīmīgus aspektus</a:t>
            </a:r>
            <a:r>
              <a:rPr lang="en-GB" sz="2700" dirty="0">
                <a:cs typeface="Times New Roman" panose="02020603050405020304" pitchFamily="18" charset="0"/>
              </a:rPr>
              <a:t> </a:t>
            </a:r>
            <a:r>
              <a:rPr lang="en-GB" sz="2700" dirty="0" err="1">
                <a:cs typeface="Times New Roman" panose="02020603050405020304" pitchFamily="18" charset="0"/>
              </a:rPr>
              <a:t>nozarē</a:t>
            </a:r>
            <a:r>
              <a:rPr lang="en-GB" sz="2700" dirty="0">
                <a:cs typeface="Times New Roman" panose="02020603050405020304" pitchFamily="18" charset="0"/>
              </a:rPr>
              <a:t> - </a:t>
            </a:r>
            <a:r>
              <a:rPr lang="lv-LV" sz="2700" dirty="0">
                <a:cs typeface="Times New Roman" panose="02020603050405020304" pitchFamily="18" charset="0"/>
              </a:rPr>
              <a:t> cilvēkresursu attīstība</a:t>
            </a:r>
            <a:r>
              <a:rPr lang="en-GB" sz="2700" dirty="0">
                <a:cs typeface="Times New Roman" panose="02020603050405020304" pitchFamily="18" charset="0"/>
              </a:rPr>
              <a:t>,</a:t>
            </a:r>
            <a:r>
              <a:rPr lang="lv-LV" sz="2700" dirty="0">
                <a:cs typeface="Times New Roman" panose="02020603050405020304" pitchFamily="18" charset="0"/>
              </a:rPr>
              <a:t> analītiskā bāze, IKT attīstība</a:t>
            </a:r>
          </a:p>
          <a:p>
            <a:endParaRPr lang="lv-LV" sz="8000" dirty="0">
              <a:cs typeface="Times New Roman" panose="02020603050405020304" pitchFamily="18" charset="0"/>
            </a:endParaRPr>
          </a:p>
        </p:txBody>
      </p:sp>
      <p:sp>
        <p:nvSpPr>
          <p:cNvPr id="6" name="Slide Number Placeholder 5">
            <a:extLst>
              <a:ext uri="{FF2B5EF4-FFF2-40B4-BE49-F238E27FC236}">
                <a16:creationId xmlns:a16="http://schemas.microsoft.com/office/drawing/2014/main" id="{60036EA5-6E16-459A-A304-3EF787C738B1}"/>
              </a:ext>
            </a:extLst>
          </p:cNvPr>
          <p:cNvSpPr>
            <a:spLocks noGrp="1"/>
          </p:cNvSpPr>
          <p:nvPr>
            <p:ph type="sldNum" sz="quarter" idx="13"/>
          </p:nvPr>
        </p:nvSpPr>
        <p:spPr/>
        <p:txBody>
          <a:bodyPr/>
          <a:lstStyle/>
          <a:p>
            <a:pPr>
              <a:defRPr/>
            </a:pPr>
            <a:fld id="{6A300EC7-446D-4A15-8D08-C8C87619369B}" type="slidenum">
              <a:rPr lang="en-US" altLang="lv-LV" smtClean="0"/>
              <a:pPr>
                <a:defRPr/>
              </a:pPr>
              <a:t>4</a:t>
            </a:fld>
            <a:endParaRPr lang="en-US" altLang="lv-LV"/>
          </a:p>
        </p:txBody>
      </p:sp>
    </p:spTree>
    <p:extLst>
      <p:ext uri="{BB962C8B-B14F-4D97-AF65-F5344CB8AC3E}">
        <p14:creationId xmlns:p14="http://schemas.microsoft.com/office/powerpoint/2010/main" val="2768326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2DF6-6B98-4496-A301-30A726E597DD}"/>
              </a:ext>
            </a:extLst>
          </p:cNvPr>
          <p:cNvSpPr>
            <a:spLocks noGrp="1"/>
          </p:cNvSpPr>
          <p:nvPr>
            <p:ph type="title"/>
          </p:nvPr>
        </p:nvSpPr>
        <p:spPr>
          <a:xfrm>
            <a:off x="2133600" y="381000"/>
            <a:ext cx="6553200" cy="1036642"/>
          </a:xfrm>
        </p:spPr>
        <p:txBody>
          <a:bodyPr>
            <a:normAutofit/>
          </a:bodyPr>
          <a:lstStyle/>
          <a:p>
            <a:r>
              <a:rPr lang="lv-LV" dirty="0"/>
              <a:t>Rīcības virziens: Iekļaujošs darba tirgus ikvienam un kvalitatīvas darba vietas, atbalstot ilgtermiņa līdzdalību darba tirgū</a:t>
            </a:r>
          </a:p>
        </p:txBody>
      </p:sp>
      <p:sp>
        <p:nvSpPr>
          <p:cNvPr id="3" name="Content Placeholder 2">
            <a:extLst>
              <a:ext uri="{FF2B5EF4-FFF2-40B4-BE49-F238E27FC236}">
                <a16:creationId xmlns:a16="http://schemas.microsoft.com/office/drawing/2014/main" id="{31BFA795-4A95-423C-8884-E4755D8B76C5}"/>
              </a:ext>
            </a:extLst>
          </p:cNvPr>
          <p:cNvSpPr>
            <a:spLocks noGrp="1"/>
          </p:cNvSpPr>
          <p:nvPr>
            <p:ph idx="1"/>
          </p:nvPr>
        </p:nvSpPr>
        <p:spPr>
          <a:xfrm>
            <a:off x="552450" y="1676399"/>
            <a:ext cx="8039100" cy="4800601"/>
          </a:xfrm>
        </p:spPr>
        <p:txBody>
          <a:bodyPr>
            <a:normAutofit fontScale="85000" lnSpcReduction="10000"/>
          </a:bodyPr>
          <a:lstStyle/>
          <a:p>
            <a:r>
              <a:rPr lang="lv-LV" sz="1600" b="1" dirty="0"/>
              <a:t>Vidēja termiņa mērķi:</a:t>
            </a:r>
          </a:p>
          <a:p>
            <a:pPr marL="285750" indent="-285750" algn="just">
              <a:lnSpc>
                <a:spcPct val="160000"/>
              </a:lnSpc>
              <a:buFont typeface="Wingdings" panose="05000000000000000000" pitchFamily="2" charset="2"/>
              <a:buChar char="Ø"/>
            </a:pPr>
            <a:r>
              <a:rPr lang="lv-LV" sz="1800" dirty="0">
                <a:cs typeface="Times New Roman" panose="02020603050405020304" pitchFamily="18" charset="0"/>
              </a:rPr>
              <a:t>sekmēt darba un privātās dzīves saskaņošanu </a:t>
            </a:r>
            <a:r>
              <a:rPr lang="lv-LV" sz="1800" dirty="0" err="1">
                <a:cs typeface="Times New Roman" panose="02020603050405020304" pitchFamily="18" charset="0"/>
              </a:rPr>
              <a:t>nodarbinātajie</a:t>
            </a:r>
            <a:r>
              <a:rPr lang="en-GB" sz="1800" dirty="0">
                <a:cs typeface="Times New Roman" panose="02020603050405020304" pitchFamily="18" charset="0"/>
              </a:rPr>
              <a:t>m</a:t>
            </a:r>
            <a:endParaRPr lang="lv-LV" sz="1800" dirty="0">
              <a:cs typeface="Times New Roman" panose="02020603050405020304" pitchFamily="18" charset="0"/>
            </a:endParaRPr>
          </a:p>
          <a:p>
            <a:pPr marL="285750" indent="-285750" algn="just">
              <a:lnSpc>
                <a:spcPct val="160000"/>
              </a:lnSpc>
              <a:buFont typeface="Wingdings" panose="05000000000000000000" pitchFamily="2" charset="2"/>
              <a:buChar char="Ø"/>
            </a:pPr>
            <a:r>
              <a:rPr lang="lv-LV" sz="1800" dirty="0">
                <a:cs typeface="Times New Roman" panose="02020603050405020304" pitchFamily="18" charset="0"/>
              </a:rPr>
              <a:t>nodrošināt individualizētu atbalstu bezdarba un ilgstošā bezdarba riskam visvairāk pakļautajām personām, īpaši personām ar invaliditāti, jauniešiem, kas nemācās un nestrādā, personām ar zemām un darba tirgum neatbilstošām prasmēm</a:t>
            </a:r>
          </a:p>
          <a:p>
            <a:pPr algn="just"/>
            <a:endParaRPr lang="lv-LV" sz="1600" dirty="0">
              <a:cs typeface="Times New Roman" panose="02020603050405020304" pitchFamily="18" charset="0"/>
            </a:endParaRPr>
          </a:p>
          <a:p>
            <a:pPr algn="just"/>
            <a:r>
              <a:rPr lang="lv-LV" sz="1600" b="1" dirty="0">
                <a:cs typeface="Times New Roman" panose="02020603050405020304" pitchFamily="18" charset="0"/>
              </a:rPr>
              <a:t>Ilgtermiņa mērķi:</a:t>
            </a:r>
            <a:endParaRPr lang="lv-LV" sz="1600" dirty="0">
              <a:cs typeface="Times New Roman" panose="02020603050405020304" pitchFamily="18" charset="0"/>
            </a:endParaRPr>
          </a:p>
          <a:p>
            <a:pPr marL="285750" indent="-285750" algn="just">
              <a:lnSpc>
                <a:spcPct val="150000"/>
              </a:lnSpc>
              <a:buFont typeface="Wingdings" panose="05000000000000000000" pitchFamily="2" charset="2"/>
              <a:buChar char="Ø"/>
            </a:pPr>
            <a:r>
              <a:rPr lang="lv-LV" sz="1800" dirty="0">
                <a:cs typeface="Times New Roman" panose="02020603050405020304" pitchFamily="18" charset="0"/>
              </a:rPr>
              <a:t>palielināt nelabvēlīgākā situācijā esošu bezdarbnieku un ekonomiski neaktīvo iedzīvotāju iekļaušanos darba tirgū </a:t>
            </a:r>
          </a:p>
          <a:p>
            <a:pPr marL="285750" indent="-285750" algn="just">
              <a:lnSpc>
                <a:spcPct val="150000"/>
              </a:lnSpc>
              <a:buFont typeface="Wingdings" panose="05000000000000000000" pitchFamily="2" charset="2"/>
              <a:buChar char="Ø"/>
            </a:pPr>
            <a:r>
              <a:rPr lang="lv-LV" sz="1800" dirty="0">
                <a:cs typeface="Times New Roman" panose="02020603050405020304" pitchFamily="18" charset="0"/>
              </a:rPr>
              <a:t>nodrošināt drošu un veselībai nekaitīgu darba vidi un veicināt nodarbināto darba mūža pagarināšanos, valsts un uzņēmumu ekonomiskā stāvokļa uzlabošanos un visas sabiedrības labklājības līmeņa paaugstināšanos</a:t>
            </a:r>
          </a:p>
        </p:txBody>
      </p:sp>
      <p:sp>
        <p:nvSpPr>
          <p:cNvPr id="6" name="Slide Number Placeholder 5">
            <a:extLst>
              <a:ext uri="{FF2B5EF4-FFF2-40B4-BE49-F238E27FC236}">
                <a16:creationId xmlns:a16="http://schemas.microsoft.com/office/drawing/2014/main" id="{DD22AC08-8CEF-438A-9F16-17FC3DB5E302}"/>
              </a:ext>
            </a:extLst>
          </p:cNvPr>
          <p:cNvSpPr>
            <a:spLocks noGrp="1"/>
          </p:cNvSpPr>
          <p:nvPr>
            <p:ph type="sldNum" sz="quarter" idx="13"/>
          </p:nvPr>
        </p:nvSpPr>
        <p:spPr/>
        <p:txBody>
          <a:bodyPr/>
          <a:lstStyle/>
          <a:p>
            <a:pPr>
              <a:defRPr/>
            </a:pPr>
            <a:fld id="{6A300EC7-446D-4A15-8D08-C8C87619369B}" type="slidenum">
              <a:rPr lang="en-US" altLang="lv-LV" smtClean="0"/>
              <a:pPr>
                <a:defRPr/>
              </a:pPr>
              <a:t>5</a:t>
            </a:fld>
            <a:endParaRPr lang="en-US" altLang="lv-LV"/>
          </a:p>
        </p:txBody>
      </p:sp>
    </p:spTree>
    <p:extLst>
      <p:ext uri="{BB962C8B-B14F-4D97-AF65-F5344CB8AC3E}">
        <p14:creationId xmlns:p14="http://schemas.microsoft.com/office/powerpoint/2010/main" val="2797307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C60A3-4744-491A-AE58-6BEC6BC0951C}"/>
              </a:ext>
            </a:extLst>
          </p:cNvPr>
          <p:cNvSpPr>
            <a:spLocks noGrp="1"/>
          </p:cNvSpPr>
          <p:nvPr>
            <p:ph type="title"/>
          </p:nvPr>
        </p:nvSpPr>
        <p:spPr>
          <a:xfrm>
            <a:off x="1778000" y="381000"/>
            <a:ext cx="6908800" cy="1036642"/>
          </a:xfrm>
        </p:spPr>
        <p:txBody>
          <a:bodyPr>
            <a:normAutofit fontScale="90000"/>
          </a:bodyPr>
          <a:lstStyle/>
          <a:p>
            <a:r>
              <a:rPr lang="lv-LV" dirty="0"/>
              <a:t>Atbalst</a:t>
            </a:r>
            <a:r>
              <a:rPr lang="en-GB" dirty="0"/>
              <a:t>a </a:t>
            </a:r>
            <a:r>
              <a:rPr lang="en-GB" dirty="0" err="1"/>
              <a:t>pasākumi</a:t>
            </a:r>
            <a:r>
              <a:rPr lang="lv-LV" dirty="0"/>
              <a:t> </a:t>
            </a:r>
            <a:r>
              <a:rPr lang="en-GB" dirty="0"/>
              <a:t>- </a:t>
            </a:r>
            <a:r>
              <a:rPr lang="lv-LV" dirty="0"/>
              <a:t>pielāgo</a:t>
            </a:r>
            <a:r>
              <a:rPr lang="en-GB" dirty="0" err="1"/>
              <a:t>ti</a:t>
            </a:r>
            <a:r>
              <a:rPr lang="lv-LV" dirty="0"/>
              <a:t> </a:t>
            </a:r>
            <a:r>
              <a:rPr lang="en-GB" dirty="0"/>
              <a:t>N</a:t>
            </a:r>
            <a:r>
              <a:rPr lang="lv-LV" dirty="0"/>
              <a:t>VA reģistrēto bezdarbnieku un NVA sadarbības partneru vajadzībām</a:t>
            </a:r>
            <a:br>
              <a:rPr lang="lv-LV" dirty="0"/>
            </a:br>
            <a:endParaRPr lang="lv-LV" dirty="0"/>
          </a:p>
        </p:txBody>
      </p:sp>
      <p:sp>
        <p:nvSpPr>
          <p:cNvPr id="3" name="Content Placeholder 2">
            <a:extLst>
              <a:ext uri="{FF2B5EF4-FFF2-40B4-BE49-F238E27FC236}">
                <a16:creationId xmlns:a16="http://schemas.microsoft.com/office/drawing/2014/main" id="{DC6C1811-CD3D-4169-AD9D-7702C4B9F78D}"/>
              </a:ext>
            </a:extLst>
          </p:cNvPr>
          <p:cNvSpPr>
            <a:spLocks noGrp="1"/>
          </p:cNvSpPr>
          <p:nvPr>
            <p:ph idx="1"/>
          </p:nvPr>
        </p:nvSpPr>
        <p:spPr>
          <a:xfrm>
            <a:off x="825500" y="1951027"/>
            <a:ext cx="7861300" cy="4373573"/>
          </a:xfrm>
        </p:spPr>
        <p:txBody>
          <a:bodyPr>
            <a:normAutofit lnSpcReduction="10000"/>
          </a:bodyPr>
          <a:lstStyle/>
          <a:p>
            <a:pPr lvl="0"/>
            <a:r>
              <a:rPr lang="lv-LV" b="1" dirty="0"/>
              <a:t>Prasmju apguve un </a:t>
            </a:r>
            <a:r>
              <a:rPr lang="lv-LV" b="1" dirty="0" err="1"/>
              <a:t>pārkvalifikācija</a:t>
            </a:r>
            <a:r>
              <a:rPr lang="lv-LV" b="1" dirty="0"/>
              <a:t> </a:t>
            </a:r>
            <a:r>
              <a:rPr lang="lv-LV" i="1" dirty="0"/>
              <a:t>(“Mācību portfelis”, karjeras konsultanta atbalsts, prioritārie mācību virzieni, attālināto mācību platformas</a:t>
            </a:r>
            <a:r>
              <a:rPr lang="en-GB" i="1" dirty="0"/>
              <a:t>,</a:t>
            </a:r>
            <a:r>
              <a:rPr lang="lv-LV" i="1" dirty="0"/>
              <a:t> citi)</a:t>
            </a:r>
            <a:endParaRPr lang="lv-LV" dirty="0"/>
          </a:p>
          <a:p>
            <a:pPr lvl="0"/>
            <a:r>
              <a:rPr lang="lv-LV" b="1" dirty="0"/>
              <a:t>Praktiskā apmācība pie darba devēja kā iespēja sagatavot nepieciešamo speciālistu uz vietas uzņēmumā</a:t>
            </a:r>
            <a:endParaRPr lang="lv-LV" dirty="0"/>
          </a:p>
          <a:p>
            <a:pPr lvl="0"/>
            <a:r>
              <a:rPr lang="lv-LV" b="1" dirty="0"/>
              <a:t>Algu subsīdijas </a:t>
            </a:r>
            <a:r>
              <a:rPr lang="lv-LV" i="1" dirty="0"/>
              <a:t>(līdzfinansējums darba devējam par bezdarbnieka nodarbināšanu)</a:t>
            </a:r>
            <a:endParaRPr lang="lv-LV" dirty="0"/>
          </a:p>
          <a:p>
            <a:pPr lvl="0"/>
            <a:r>
              <a:rPr lang="lv-LV" b="1" dirty="0"/>
              <a:t>Algoti pagaidu sabiedriskie darbi sadarbībā ar pašvaldībām</a:t>
            </a:r>
            <a:endParaRPr lang="lv-LV" dirty="0"/>
          </a:p>
          <a:p>
            <a:pPr lvl="0"/>
            <a:r>
              <a:rPr lang="lv-LV" b="1" dirty="0"/>
              <a:t>Prasmju un iemaņu attīstības programma </a:t>
            </a:r>
            <a:r>
              <a:rPr lang="lv-LV" i="1" dirty="0"/>
              <a:t>(studentiem – bezdarbniekiem savās augstskolās, pārējiem bezdarbniekiem - NVO sektorā)</a:t>
            </a:r>
            <a:endParaRPr lang="lv-LV" dirty="0"/>
          </a:p>
          <a:p>
            <a:pPr lvl="0"/>
            <a:r>
              <a:rPr lang="lv-LV" b="1" dirty="0"/>
              <a:t>Īslaicīgas nodarbinātības iespējas bezdarba periodā </a:t>
            </a:r>
            <a:r>
              <a:rPr lang="lv-LV" i="1" dirty="0"/>
              <a:t>(iespēja strādāt līdz 120 dienām, nezaudējot bezdarbnieka statusu)</a:t>
            </a:r>
            <a:endParaRPr lang="lv-LV" dirty="0"/>
          </a:p>
          <a:p>
            <a:pPr lvl="0"/>
            <a:r>
              <a:rPr lang="lv-LV" dirty="0"/>
              <a:t>Citi NVA </a:t>
            </a:r>
            <a:r>
              <a:rPr lang="lv-LV" u="sng" dirty="0">
                <a:hlinkClick r:id="rId2"/>
              </a:rPr>
              <a:t>https://www.nva.gov.lv/lv</a:t>
            </a:r>
            <a:r>
              <a:rPr lang="lv-LV" dirty="0"/>
              <a:t>  pakalpojumi personu atbalstam un konkurētspējas stiprināšanai</a:t>
            </a:r>
          </a:p>
          <a:p>
            <a:endParaRPr lang="lv-LV" dirty="0"/>
          </a:p>
        </p:txBody>
      </p:sp>
      <p:sp>
        <p:nvSpPr>
          <p:cNvPr id="4" name="Text Placeholder 3">
            <a:extLst>
              <a:ext uri="{FF2B5EF4-FFF2-40B4-BE49-F238E27FC236}">
                <a16:creationId xmlns:a16="http://schemas.microsoft.com/office/drawing/2014/main" id="{C8792EAC-5E74-4A71-AFFB-C7BD508E4796}"/>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3D1850F4-0FE3-4121-AB7A-5F88AD152A60}"/>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6F6F9901-F9FF-40AF-A102-AC839C1604CE}"/>
              </a:ext>
            </a:extLst>
          </p:cNvPr>
          <p:cNvSpPr>
            <a:spLocks noGrp="1"/>
          </p:cNvSpPr>
          <p:nvPr>
            <p:ph type="sldNum" sz="quarter" idx="13"/>
          </p:nvPr>
        </p:nvSpPr>
        <p:spPr/>
        <p:txBody>
          <a:bodyPr/>
          <a:lstStyle/>
          <a:p>
            <a:pPr>
              <a:defRPr/>
            </a:pPr>
            <a:fld id="{6A300EC7-446D-4A15-8D08-C8C87619369B}" type="slidenum">
              <a:rPr lang="en-US" altLang="lv-LV" smtClean="0"/>
              <a:pPr>
                <a:defRPr/>
              </a:pPr>
              <a:t>6</a:t>
            </a:fld>
            <a:endParaRPr lang="en-US" altLang="lv-LV"/>
          </a:p>
        </p:txBody>
      </p:sp>
    </p:spTree>
    <p:extLst>
      <p:ext uri="{BB962C8B-B14F-4D97-AF65-F5344CB8AC3E}">
        <p14:creationId xmlns:p14="http://schemas.microsoft.com/office/powerpoint/2010/main" val="25607131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2DF6-6B98-4496-A301-30A726E597DD}"/>
              </a:ext>
            </a:extLst>
          </p:cNvPr>
          <p:cNvSpPr>
            <a:spLocks noGrp="1"/>
          </p:cNvSpPr>
          <p:nvPr>
            <p:ph type="title"/>
          </p:nvPr>
        </p:nvSpPr>
        <p:spPr>
          <a:xfrm>
            <a:off x="2133600" y="381000"/>
            <a:ext cx="6553200" cy="1036642"/>
          </a:xfrm>
        </p:spPr>
        <p:txBody>
          <a:bodyPr>
            <a:normAutofit fontScale="90000"/>
          </a:bodyPr>
          <a:lstStyle/>
          <a:p>
            <a:r>
              <a:rPr lang="lv-LV" dirty="0"/>
              <a:t>Rīcības virziens: Moderna un pieejama sociālo pakalpojumu sistēma, kas cita starpā uzlabo iedzīvotāju iespējas dzīvot neatkarīgi un dzīvot sabiedrībā, iekļauties izglītībā un darba tirgū</a:t>
            </a:r>
            <a:r>
              <a:rPr lang="en-GB" dirty="0"/>
              <a:t> (I)</a:t>
            </a:r>
            <a:br>
              <a:rPr lang="lv-LV" dirty="0"/>
            </a:br>
            <a:endParaRPr lang="lv-LV" dirty="0"/>
          </a:p>
        </p:txBody>
      </p:sp>
      <p:sp>
        <p:nvSpPr>
          <p:cNvPr id="3" name="Content Placeholder 2">
            <a:extLst>
              <a:ext uri="{FF2B5EF4-FFF2-40B4-BE49-F238E27FC236}">
                <a16:creationId xmlns:a16="http://schemas.microsoft.com/office/drawing/2014/main" id="{31BFA795-4A95-423C-8884-E4755D8B76C5}"/>
              </a:ext>
            </a:extLst>
          </p:cNvPr>
          <p:cNvSpPr>
            <a:spLocks noGrp="1"/>
          </p:cNvSpPr>
          <p:nvPr>
            <p:ph idx="1"/>
          </p:nvPr>
        </p:nvSpPr>
        <p:spPr>
          <a:xfrm>
            <a:off x="552450" y="1676399"/>
            <a:ext cx="8039100" cy="4648201"/>
          </a:xfrm>
        </p:spPr>
        <p:txBody>
          <a:bodyPr>
            <a:normAutofit/>
          </a:bodyPr>
          <a:lstStyle/>
          <a:p>
            <a:r>
              <a:rPr lang="lv-LV" sz="1700" b="1" dirty="0"/>
              <a:t>Vidēja termiņa mērķi:</a:t>
            </a:r>
          </a:p>
          <a:p>
            <a:endParaRPr lang="lv-LV" sz="1600" b="1" dirty="0"/>
          </a:p>
          <a:p>
            <a:pPr marL="285750" indent="-285750" algn="just">
              <a:buClr>
                <a:schemeClr val="tx1"/>
              </a:buClr>
              <a:buFont typeface="Wingdings" panose="05000000000000000000" pitchFamily="2" charset="2"/>
              <a:buChar char="Ø"/>
            </a:pPr>
            <a:r>
              <a:rPr lang="lv-LV" sz="1600" dirty="0"/>
              <a:t>Nodrošināt līdzvērtīgu sociālo pakalpojumu grozu reģionos </a:t>
            </a:r>
          </a:p>
          <a:p>
            <a:pPr marL="285750" indent="-285750" algn="just">
              <a:buClr>
                <a:schemeClr val="tx1"/>
              </a:buClr>
              <a:buFont typeface="Wingdings" panose="05000000000000000000" pitchFamily="2" charset="2"/>
              <a:buChar char="Ø"/>
            </a:pPr>
            <a:endParaRPr lang="lv-LV" sz="1600" dirty="0"/>
          </a:p>
          <a:p>
            <a:pPr marL="285750" indent="-285750" algn="just">
              <a:buClr>
                <a:schemeClr val="tx1"/>
              </a:buClr>
              <a:buFont typeface="Wingdings" panose="05000000000000000000" pitchFamily="2" charset="2"/>
              <a:buChar char="Ø"/>
            </a:pPr>
            <a:r>
              <a:rPr lang="lv-LV" sz="1600" dirty="0"/>
              <a:t>Pārskatīt sociālo pakalpojumu sniegšanas pieeju un sociālo pakalpojumu saturu atbilstoši mērķa grupu vajadzībām (uz cilvēku centrēta pieeja) un faktiskajām tirgus cenām </a:t>
            </a:r>
          </a:p>
          <a:p>
            <a:pPr marL="285750" indent="-285750" algn="just">
              <a:buClr>
                <a:schemeClr val="tx1"/>
              </a:buClr>
              <a:buFont typeface="Wingdings" panose="05000000000000000000" pitchFamily="2" charset="2"/>
              <a:buChar char="Ø"/>
            </a:pPr>
            <a:endParaRPr lang="lv-LV" sz="1600" dirty="0"/>
          </a:p>
          <a:p>
            <a:pPr marL="285750" indent="-285750" algn="just">
              <a:buClr>
                <a:schemeClr val="tx1"/>
              </a:buClr>
              <a:buFont typeface="Wingdings" panose="05000000000000000000" pitchFamily="2" charset="2"/>
              <a:buChar char="Ø"/>
            </a:pPr>
            <a:r>
              <a:rPr lang="lv-LV" sz="1600" dirty="0"/>
              <a:t>Nodrošināt invaliditātes noteikšanas statusa sasaisti ar funkcionēšanās spēju novērtēšanu</a:t>
            </a:r>
          </a:p>
          <a:p>
            <a:pPr marL="285750" indent="-285750" algn="just">
              <a:buClr>
                <a:schemeClr val="tx1"/>
              </a:buClr>
              <a:buFont typeface="Wingdings" panose="05000000000000000000" pitchFamily="2" charset="2"/>
              <a:buChar char="Ø"/>
            </a:pPr>
            <a:endParaRPr lang="lv-LV" sz="1600" dirty="0"/>
          </a:p>
          <a:p>
            <a:pPr marL="285750" indent="-285750" algn="just">
              <a:buClr>
                <a:schemeClr val="tx1"/>
              </a:buClr>
              <a:buFont typeface="Wingdings" panose="05000000000000000000" pitchFamily="2" charset="2"/>
              <a:buChar char="Ø"/>
            </a:pPr>
            <a:r>
              <a:rPr lang="lv-LV" sz="1600" dirty="0"/>
              <a:t>Stiprināt uzticēšanos sociālajiem darbiniekiem, veicināt, ka sociālā darbinieka profesija ir prestiža un tajā strādā profesionāli cilvēki pietiekamā skaitā</a:t>
            </a:r>
            <a:endParaRPr lang="lv-LV" sz="1600" dirty="0">
              <a:cs typeface="Times New Roman" panose="02020603050405020304" pitchFamily="18" charset="0"/>
            </a:endParaRPr>
          </a:p>
          <a:p>
            <a:endParaRPr lang="lv-LV" sz="1600" b="1" dirty="0">
              <a:cs typeface="Times New Roman" panose="02020603050405020304" pitchFamily="18" charset="0"/>
            </a:endParaRPr>
          </a:p>
          <a:p>
            <a:endParaRPr lang="lv-LV" sz="1600" b="1" dirty="0">
              <a:cs typeface="Times New Roman" panose="02020603050405020304" pitchFamily="18" charset="0"/>
            </a:endParaRPr>
          </a:p>
          <a:p>
            <a:endParaRPr lang="lv-LV" sz="1600" b="1" dirty="0">
              <a:cs typeface="Times New Roman" panose="02020603050405020304" pitchFamily="18" charset="0"/>
            </a:endParaRPr>
          </a:p>
        </p:txBody>
      </p:sp>
      <p:sp>
        <p:nvSpPr>
          <p:cNvPr id="6" name="Slide Number Placeholder 5">
            <a:extLst>
              <a:ext uri="{FF2B5EF4-FFF2-40B4-BE49-F238E27FC236}">
                <a16:creationId xmlns:a16="http://schemas.microsoft.com/office/drawing/2014/main" id="{DD22AC08-8CEF-438A-9F16-17FC3DB5E302}"/>
              </a:ext>
            </a:extLst>
          </p:cNvPr>
          <p:cNvSpPr>
            <a:spLocks noGrp="1"/>
          </p:cNvSpPr>
          <p:nvPr>
            <p:ph type="sldNum" sz="quarter" idx="13"/>
          </p:nvPr>
        </p:nvSpPr>
        <p:spPr/>
        <p:txBody>
          <a:bodyPr/>
          <a:lstStyle/>
          <a:p>
            <a:pPr>
              <a:defRPr/>
            </a:pPr>
            <a:fld id="{6A300EC7-446D-4A15-8D08-C8C87619369B}" type="slidenum">
              <a:rPr lang="en-US" altLang="lv-LV" smtClean="0"/>
              <a:pPr>
                <a:defRPr/>
              </a:pPr>
              <a:t>7</a:t>
            </a:fld>
            <a:endParaRPr lang="en-US" altLang="lv-LV"/>
          </a:p>
        </p:txBody>
      </p:sp>
    </p:spTree>
    <p:extLst>
      <p:ext uri="{BB962C8B-B14F-4D97-AF65-F5344CB8AC3E}">
        <p14:creationId xmlns:p14="http://schemas.microsoft.com/office/powerpoint/2010/main" val="2239505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12DF6-6B98-4496-A301-30A726E597DD}"/>
              </a:ext>
            </a:extLst>
          </p:cNvPr>
          <p:cNvSpPr>
            <a:spLocks noGrp="1"/>
          </p:cNvSpPr>
          <p:nvPr>
            <p:ph type="title"/>
          </p:nvPr>
        </p:nvSpPr>
        <p:spPr>
          <a:xfrm>
            <a:off x="2133600" y="381000"/>
            <a:ext cx="6457950" cy="1463842"/>
          </a:xfrm>
        </p:spPr>
        <p:txBody>
          <a:bodyPr>
            <a:normAutofit fontScale="90000"/>
          </a:bodyPr>
          <a:lstStyle/>
          <a:p>
            <a:r>
              <a:rPr lang="lv-LV" dirty="0"/>
              <a:t>Rīcības virziens: Moderna un pieejama sociālo pakalpojumu sistēma, kas cita starpā uzlabo iedzīvotāju iespējas dzīvot neatkarīgi un dzīvot sabiedrībā, iekļauties izglītībā un darba tirgū</a:t>
            </a:r>
            <a:r>
              <a:rPr lang="en-GB" dirty="0"/>
              <a:t> (II)</a:t>
            </a:r>
            <a:br>
              <a:rPr lang="lv-LV" dirty="0"/>
            </a:br>
            <a:endParaRPr lang="lv-LV" dirty="0"/>
          </a:p>
        </p:txBody>
      </p:sp>
      <p:sp>
        <p:nvSpPr>
          <p:cNvPr id="3" name="Content Placeholder 2">
            <a:extLst>
              <a:ext uri="{FF2B5EF4-FFF2-40B4-BE49-F238E27FC236}">
                <a16:creationId xmlns:a16="http://schemas.microsoft.com/office/drawing/2014/main" id="{31BFA795-4A95-423C-8884-E4755D8B76C5}"/>
              </a:ext>
            </a:extLst>
          </p:cNvPr>
          <p:cNvSpPr>
            <a:spLocks noGrp="1"/>
          </p:cNvSpPr>
          <p:nvPr>
            <p:ph idx="1"/>
          </p:nvPr>
        </p:nvSpPr>
        <p:spPr>
          <a:xfrm>
            <a:off x="552450" y="2053389"/>
            <a:ext cx="8039100" cy="4271211"/>
          </a:xfrm>
        </p:spPr>
        <p:txBody>
          <a:bodyPr>
            <a:noAutofit/>
          </a:bodyPr>
          <a:lstStyle/>
          <a:p>
            <a:r>
              <a:rPr lang="lv-LV" sz="1800" b="1" dirty="0">
                <a:cs typeface="Times New Roman" panose="02020603050405020304" pitchFamily="18" charset="0"/>
              </a:rPr>
              <a:t>Ilgtermiņa mērķi:</a:t>
            </a:r>
          </a:p>
          <a:p>
            <a:endParaRPr lang="lv-LV" sz="1800" dirty="0">
              <a:cs typeface="Times New Roman" panose="02020603050405020304" pitchFamily="18" charset="0"/>
            </a:endParaRPr>
          </a:p>
          <a:p>
            <a:pPr marL="285750" indent="-285750" algn="just">
              <a:buFont typeface="Wingdings" panose="05000000000000000000" pitchFamily="2" charset="2"/>
              <a:buChar char="Ø"/>
            </a:pPr>
            <a:r>
              <a:rPr lang="lv-LV" sz="1800" dirty="0"/>
              <a:t>Uzlabot ilgstošas sociālās aprūpes institūcijās sniegto pakalpojumu kvalitāti atbilstoši personas individuālajām vajadzībām un pašaprūpes spējām </a:t>
            </a:r>
          </a:p>
          <a:p>
            <a:pPr marL="285750" indent="-285750" algn="just">
              <a:buFont typeface="Wingdings" panose="05000000000000000000" pitchFamily="2" charset="2"/>
              <a:buChar char="Ø"/>
            </a:pPr>
            <a:endParaRPr lang="lv-LV" sz="1800" dirty="0"/>
          </a:p>
          <a:p>
            <a:pPr marL="285750" indent="-285750" algn="just">
              <a:buFont typeface="Wingdings" panose="05000000000000000000" pitchFamily="2" charset="2"/>
              <a:buChar char="Ø"/>
            </a:pPr>
            <a:r>
              <a:rPr lang="lv-LV" sz="1800" dirty="0"/>
              <a:t>Paaugstināt sociālā darba speciālistu un sociālo pakalpojumu sniedzēju profesionālo kompetenci un pilnveidot darba metodes</a:t>
            </a:r>
            <a:endParaRPr lang="lv-LV" sz="1800" dirty="0">
              <a:cs typeface="Times New Roman" panose="02020603050405020304" pitchFamily="18" charset="0"/>
            </a:endParaRPr>
          </a:p>
        </p:txBody>
      </p:sp>
      <p:sp>
        <p:nvSpPr>
          <p:cNvPr id="6" name="Slide Number Placeholder 5">
            <a:extLst>
              <a:ext uri="{FF2B5EF4-FFF2-40B4-BE49-F238E27FC236}">
                <a16:creationId xmlns:a16="http://schemas.microsoft.com/office/drawing/2014/main" id="{DD22AC08-8CEF-438A-9F16-17FC3DB5E302}"/>
              </a:ext>
            </a:extLst>
          </p:cNvPr>
          <p:cNvSpPr>
            <a:spLocks noGrp="1"/>
          </p:cNvSpPr>
          <p:nvPr>
            <p:ph type="sldNum" sz="quarter" idx="13"/>
          </p:nvPr>
        </p:nvSpPr>
        <p:spPr/>
        <p:txBody>
          <a:bodyPr/>
          <a:lstStyle/>
          <a:p>
            <a:pPr>
              <a:defRPr/>
            </a:pPr>
            <a:fld id="{6A300EC7-446D-4A15-8D08-C8C87619369B}" type="slidenum">
              <a:rPr lang="en-US" altLang="lv-LV" smtClean="0"/>
              <a:pPr>
                <a:defRPr/>
              </a:pPr>
              <a:t>8</a:t>
            </a:fld>
            <a:endParaRPr lang="en-US" altLang="lv-LV"/>
          </a:p>
        </p:txBody>
      </p:sp>
    </p:spTree>
    <p:extLst>
      <p:ext uri="{BB962C8B-B14F-4D97-AF65-F5344CB8AC3E}">
        <p14:creationId xmlns:p14="http://schemas.microsoft.com/office/powerpoint/2010/main" val="1843679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Placeholder 3">
            <a:extLst>
              <a:ext uri="{FF2B5EF4-FFF2-40B4-BE49-F238E27FC236}">
                <a16:creationId xmlns:a16="http://schemas.microsoft.com/office/drawing/2014/main" id="{6648F02D-91B2-44D1-939D-ECB6A2BC145A}"/>
              </a:ext>
            </a:extLst>
          </p:cNvPr>
          <p:cNvSpPr>
            <a:spLocks noGrp="1"/>
          </p:cNvSpPr>
          <p:nvPr>
            <p:ph type="body" sz="quarter" idx="10"/>
          </p:nvPr>
        </p:nvSpPr>
        <p:spPr/>
        <p:txBody>
          <a:bodyPr/>
          <a:lstStyle/>
          <a:p>
            <a:endParaRPr lang="lv-LV" altLang="lv-LV">
              <a:ea typeface="MS PGothic" panose="020B0600070205080204" pitchFamily="34" charset="-128"/>
            </a:endParaRPr>
          </a:p>
        </p:txBody>
      </p:sp>
      <p:sp>
        <p:nvSpPr>
          <p:cNvPr id="19459" name="Text Placeholder 4">
            <a:extLst>
              <a:ext uri="{FF2B5EF4-FFF2-40B4-BE49-F238E27FC236}">
                <a16:creationId xmlns:a16="http://schemas.microsoft.com/office/drawing/2014/main" id="{D50D9488-6E7E-4B86-97E9-7DC63FF3D791}"/>
              </a:ext>
            </a:extLst>
          </p:cNvPr>
          <p:cNvSpPr>
            <a:spLocks noGrp="1"/>
          </p:cNvSpPr>
          <p:nvPr>
            <p:ph type="body" sz="quarter" idx="12"/>
          </p:nvPr>
        </p:nvSpPr>
        <p:spPr/>
        <p:txBody>
          <a:bodyPr/>
          <a:lstStyle/>
          <a:p>
            <a:endParaRPr lang="lv-LV" altLang="lv-LV">
              <a:ea typeface="MS PGothic" panose="020B0600070205080204" pitchFamily="34" charset="-128"/>
            </a:endParaRPr>
          </a:p>
        </p:txBody>
      </p:sp>
      <p:sp>
        <p:nvSpPr>
          <p:cNvPr id="19460" name="Slide Number Placeholder 5">
            <a:extLst>
              <a:ext uri="{FF2B5EF4-FFF2-40B4-BE49-F238E27FC236}">
                <a16:creationId xmlns:a16="http://schemas.microsoft.com/office/drawing/2014/main" id="{60118081-0192-478F-A31A-5DF04FA635C0}"/>
              </a:ext>
            </a:extLst>
          </p:cNvPr>
          <p:cNvSpPr>
            <a:spLocks noGrp="1" noChangeArrowheads="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9C06C4C3-B566-45A5-8376-770BA05196BF}" type="slidenum">
              <a:rPr lang="en-US" altLang="lv-LV" smtClean="0"/>
              <a:pPr/>
              <a:t>9</a:t>
            </a:fld>
            <a:endParaRPr lang="en-US" altLang="lv-LV"/>
          </a:p>
        </p:txBody>
      </p:sp>
      <p:sp>
        <p:nvSpPr>
          <p:cNvPr id="7" name="Content Placeholder 2">
            <a:extLst>
              <a:ext uri="{FF2B5EF4-FFF2-40B4-BE49-F238E27FC236}">
                <a16:creationId xmlns:a16="http://schemas.microsoft.com/office/drawing/2014/main" id="{94EE7A27-9D0A-4C06-A297-D9D394439592}"/>
              </a:ext>
            </a:extLst>
          </p:cNvPr>
          <p:cNvSpPr txBox="1">
            <a:spLocks/>
          </p:cNvSpPr>
          <p:nvPr/>
        </p:nvSpPr>
        <p:spPr bwMode="auto">
          <a:xfrm>
            <a:off x="393700" y="2008188"/>
            <a:ext cx="8516938"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57" tIns="46979" rIns="93957" bIns="46979">
            <a:normAutofit/>
          </a:bodyPr>
          <a:lstStyle>
            <a:lvl1pPr marL="0" indent="0" algn="l" defTabSz="938213" rtl="0" eaLnBrk="0" fontAlgn="base" hangingPunct="0">
              <a:spcBef>
                <a:spcPct val="20000"/>
              </a:spcBef>
              <a:spcAft>
                <a:spcPct val="0"/>
              </a:spcAft>
              <a:buFont typeface="Arial" panose="020B0604020202020204" pitchFamily="34" charset="0"/>
              <a:buNone/>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2pPr>
            <a:lvl3pPr marL="11731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3pPr>
            <a:lvl4pPr marL="16430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4pPr>
            <a:lvl5pPr marL="2112963" indent="-233363" algn="l" defTabSz="938213" rtl="0" eaLnBrk="0" fontAlgn="base" hangingPunct="0">
              <a:spcBef>
                <a:spcPct val="20000"/>
              </a:spcBef>
              <a:spcAft>
                <a:spcPct val="0"/>
              </a:spcAft>
              <a:buFont typeface="Arial" panose="020B0604020202020204" pitchFamily="34" charset="0"/>
              <a:buChar char="»"/>
              <a:defRPr sz="2000" kern="1200">
                <a:solidFill>
                  <a:schemeClr val="tx1"/>
                </a:solidFill>
                <a:latin typeface="Times New Roman" panose="02020603050405020304" pitchFamily="18" charset="0"/>
                <a:ea typeface="MS PGothic" pitchFamily="34" charset="-128"/>
                <a:cs typeface="Times New Roman" panose="02020603050405020304" pitchFamily="18" charset="0"/>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marL="342900" indent="-342900" algn="just">
              <a:buFont typeface="Wingdings" panose="05000000000000000000" pitchFamily="2" charset="2"/>
              <a:buChar char="Ø"/>
              <a:defRPr/>
            </a:pPr>
            <a:r>
              <a:rPr lang="lv-LV" sz="2400" dirty="0">
                <a:cs typeface="Times New Roman" panose="02020603050405020304" pitchFamily="18" charset="0"/>
              </a:rPr>
              <a:t>Sociālais darbs dzīves vietā (sociālais dienests pašvaldībā)</a:t>
            </a:r>
          </a:p>
          <a:p>
            <a:pPr marL="342900" indent="-342900" algn="just">
              <a:buFont typeface="Wingdings" panose="05000000000000000000" pitchFamily="2" charset="2"/>
              <a:buChar char="Ø"/>
              <a:defRPr/>
            </a:pPr>
            <a:endParaRPr lang="lv-LV" sz="2400" dirty="0">
              <a:cs typeface="Times New Roman" panose="02020603050405020304" pitchFamily="18" charset="0"/>
            </a:endParaRPr>
          </a:p>
          <a:p>
            <a:pPr marL="342900" indent="-342900" algn="just">
              <a:buFont typeface="Wingdings" panose="05000000000000000000" pitchFamily="2" charset="2"/>
              <a:buChar char="Ø"/>
              <a:defRPr/>
            </a:pPr>
            <a:r>
              <a:rPr lang="lv-LV" sz="2400" dirty="0">
                <a:cs typeface="Times New Roman" panose="02020603050405020304" pitchFamily="18" charset="0"/>
              </a:rPr>
              <a:t>Sociālais darbs citā sociālajā pakalpojumā</a:t>
            </a:r>
          </a:p>
          <a:p>
            <a:pPr marL="342900" indent="-342900" algn="just">
              <a:buFont typeface="Wingdings" panose="05000000000000000000" pitchFamily="2" charset="2"/>
              <a:buChar char="Ø"/>
              <a:defRPr/>
            </a:pPr>
            <a:endParaRPr lang="lv-LV" sz="2400" dirty="0">
              <a:cs typeface="Times New Roman" panose="02020603050405020304" pitchFamily="18" charset="0"/>
            </a:endParaRPr>
          </a:p>
          <a:p>
            <a:pPr marL="342900" indent="-342900" algn="just">
              <a:buFont typeface="Wingdings" panose="05000000000000000000" pitchFamily="2" charset="2"/>
              <a:buChar char="Ø"/>
              <a:defRPr/>
            </a:pPr>
            <a:r>
              <a:rPr lang="lv-LV" sz="2400" dirty="0">
                <a:cs typeface="Times New Roman" panose="02020603050405020304" pitchFamily="18" charset="0"/>
              </a:rPr>
              <a:t>Sociālais darbs citā nozarē/institūcijā – skolā, slimnīcā, ieslodzījuma vietā u.c.</a:t>
            </a:r>
          </a:p>
          <a:p>
            <a:pPr>
              <a:defRPr/>
            </a:pPr>
            <a:endParaRPr lang="lv-LV" sz="2400" dirty="0"/>
          </a:p>
        </p:txBody>
      </p:sp>
      <p:sp>
        <p:nvSpPr>
          <p:cNvPr id="10" name="Content Placeholder 2">
            <a:extLst>
              <a:ext uri="{FF2B5EF4-FFF2-40B4-BE49-F238E27FC236}">
                <a16:creationId xmlns:a16="http://schemas.microsoft.com/office/drawing/2014/main" id="{5C017F55-64FB-4611-9965-77ADD156C356}"/>
              </a:ext>
            </a:extLst>
          </p:cNvPr>
          <p:cNvSpPr>
            <a:spLocks noGrp="1"/>
          </p:cNvSpPr>
          <p:nvPr>
            <p:ph type="title"/>
          </p:nvPr>
        </p:nvSpPr>
        <p:spPr>
          <a:xfrm>
            <a:off x="2024063" y="754063"/>
            <a:ext cx="6578600" cy="1036637"/>
          </a:xfrm>
        </p:spPr>
        <p:txBody>
          <a:bodyPr/>
          <a:lstStyle/>
          <a:p>
            <a:pPr>
              <a:defRPr/>
            </a:pPr>
            <a:r>
              <a:rPr lang="lv-LV" sz="2400" dirty="0">
                <a:solidFill>
                  <a:schemeClr val="tx1"/>
                </a:solidFill>
                <a:cs typeface="Times New Roman" panose="02020603050405020304" pitchFamily="18" charset="0"/>
              </a:rPr>
              <a:t>Sociālais darbs</a:t>
            </a:r>
            <a:br>
              <a:rPr lang="lv-LV" dirty="0"/>
            </a:br>
            <a:endParaRPr lang="lv-LV"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5206</TotalTime>
  <Words>1656</Words>
  <Application>Microsoft Office PowerPoint</Application>
  <PresentationFormat>Slaidrāde ekrānā (4:3)</PresentationFormat>
  <Paragraphs>178</Paragraphs>
  <Slides>19</Slides>
  <Notes>7</Notes>
  <HiddenSlides>0</HiddenSlides>
  <MMClips>0</MMClips>
  <ScaleCrop>false</ScaleCrop>
  <HeadingPairs>
    <vt:vector size="6" baseType="variant">
      <vt:variant>
        <vt:lpstr>Lietotie fonti</vt:lpstr>
      </vt:variant>
      <vt:variant>
        <vt:i4>7</vt:i4>
      </vt:variant>
      <vt:variant>
        <vt:lpstr>Dizains</vt:lpstr>
      </vt:variant>
      <vt:variant>
        <vt:i4>1</vt:i4>
      </vt:variant>
      <vt:variant>
        <vt:lpstr>Slaidu virsraksti</vt:lpstr>
      </vt:variant>
      <vt:variant>
        <vt:i4>19</vt:i4>
      </vt:variant>
    </vt:vector>
  </HeadingPairs>
  <TitlesOfParts>
    <vt:vector size="27" baseType="lpstr">
      <vt:lpstr>Arial</vt:lpstr>
      <vt:lpstr>Calibri</vt:lpstr>
      <vt:lpstr>Times New Roman</vt:lpstr>
      <vt:lpstr>Trebuchet MS</vt:lpstr>
      <vt:lpstr>Verdana</vt:lpstr>
      <vt:lpstr>Wingdings</vt:lpstr>
      <vt:lpstr>Wingdings 3</vt:lpstr>
      <vt:lpstr>Office Theme</vt:lpstr>
      <vt:lpstr>Labklājības ministrijas nozares attīstības virzieni  2021.-2027. gada periodā  </vt:lpstr>
      <vt:lpstr>Sociālās aizsardzības un darba tirgus politikas  pamatnostādnes 2021.-2027.gadam  </vt:lpstr>
      <vt:lpstr>Horizontālo politiku mērķi</vt:lpstr>
      <vt:lpstr>Galvenie rīcības virzieni</vt:lpstr>
      <vt:lpstr>Rīcības virziens: Iekļaujošs darba tirgus ikvienam un kvalitatīvas darba vietas, atbalstot ilgtermiņa līdzdalību darba tirgū</vt:lpstr>
      <vt:lpstr>Atbalsta pasākumi - pielāgoti NVA reģistrēto bezdarbnieku un NVA sadarbības partneru vajadzībām </vt:lpstr>
      <vt:lpstr>Rīcības virziens: Moderna un pieejama sociālo pakalpojumu sistēma, kas cita starpā uzlabo iedzīvotāju iespējas dzīvot neatkarīgi un dzīvot sabiedrībā, iekļauties izglītībā un darba tirgū (I) </vt:lpstr>
      <vt:lpstr>Rīcības virziens: Moderna un pieejama sociālo pakalpojumu sistēma, kas cita starpā uzlabo iedzīvotāju iespējas dzīvot neatkarīgi un dzīvot sabiedrībā, iekļauties izglītībā un darba tirgū (II) </vt:lpstr>
      <vt:lpstr>Sociālais darbs </vt:lpstr>
      <vt:lpstr>Pēc ATR tiek saglabāti sociālā dienesta uzdevumi (I)</vt:lpstr>
      <vt:lpstr>Pēc ATR tiek saglabāti sociālā dienesta uzdevumi (II)</vt:lpstr>
      <vt:lpstr>PowerPoint prezentācija</vt:lpstr>
      <vt:lpstr>Sociālā dienesta struktūra un pieejamība</vt:lpstr>
      <vt:lpstr>ES fondu plānotais atbalsts sociālo pakalpojumu attīstībai 2021-2027 (I)</vt:lpstr>
      <vt:lpstr>ES fondu plānotais atbalsts sociālo pakalpojumu attīstībai 2021-2027 (II)</vt:lpstr>
      <vt:lpstr>ES fondu plānotais atbalsts sociālo pakalpojumu attīstībai 2021-2027 (III)</vt:lpstr>
      <vt:lpstr>Atveseļošanās un noturības mehānisma ietvaros plānotais atbalsts sociālo pakalpojumu attīstībai</vt:lpstr>
      <vt:lpstr>ES fondi vienlīdzības veicināšanai</vt:lpstr>
      <vt:lpstr>Paldies par uzmanību!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tēmas nosaukums</dc:title>
  <dc:creator>Dagnija</dc:creator>
  <cp:lastModifiedBy>Ieva Kalniņa</cp:lastModifiedBy>
  <cp:revision>518</cp:revision>
  <cp:lastPrinted>2019-09-11T07:29:00Z</cp:lastPrinted>
  <dcterms:created xsi:type="dcterms:W3CDTF">2006-08-16T00:00:00Z</dcterms:created>
  <dcterms:modified xsi:type="dcterms:W3CDTF">2021-03-11T15:38:23Z</dcterms:modified>
</cp:coreProperties>
</file>