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65" r:id="rId6"/>
    <p:sldId id="262" r:id="rId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609" autoAdjust="0"/>
  </p:normalViewPr>
  <p:slideViewPr>
    <p:cSldViewPr>
      <p:cViewPr varScale="1">
        <p:scale>
          <a:sx n="94" d="100"/>
          <a:sy n="94" d="100"/>
        </p:scale>
        <p:origin x="-21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C91B2-2752-4E96-B05A-5791B2110C49}" type="datetimeFigureOut">
              <a:rPr lang="en-US" smtClean="0"/>
              <a:t>4/16/2013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E241A-DAFE-4F2B-BC95-52E2001A324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D875E-2273-4430-9149-1F4DE0A85DDC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F4E3-532C-456D-BCC0-572ABF5BFFCA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259B-31F3-4550-B24C-2BA95381A1C8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A0AD-92D3-45BD-82E8-456F530B650E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9F5-24D8-431B-919F-99672844EF52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B4DF-C4DE-40CF-A667-2C869CA600CC}" type="datetime1">
              <a:rPr lang="lv-LV" smtClean="0"/>
              <a:t>2013.04.16.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3E88-3C46-4429-AA5D-A6B80A0CD006}" type="datetime1">
              <a:rPr lang="lv-LV" smtClean="0"/>
              <a:t>2013.04.16.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72E09-EC43-46EC-B7BA-D4B187401522}" type="datetime1">
              <a:rPr lang="lv-LV" smtClean="0"/>
              <a:t>2013.04.16.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4CA62-828D-4127-844E-B7804A39BB5C}" type="datetime1">
              <a:rPr lang="lv-LV" smtClean="0"/>
              <a:t>2013.04.16.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357A-D268-4D31-8002-F6331864899D}" type="datetime1">
              <a:rPr lang="lv-LV" smtClean="0"/>
              <a:t>2013.04.16.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AA1E-380D-44E8-A3BC-D859D47F51AA}" type="datetime1">
              <a:rPr lang="lv-LV" smtClean="0"/>
              <a:t>2013.04.16.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F0304-E4FE-4F61-8F2F-424E08FFAEED}" type="datetime1">
              <a:rPr lang="lv-LV" smtClean="0"/>
              <a:t>2013.04.16.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74D4-337D-450A-BEEF-3D9AA30721D3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lbpa.lv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bpa.lv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lv-LV" dirty="0" smtClean="0">
              <a:solidFill>
                <a:schemeClr val="tx1"/>
              </a:solidFill>
            </a:endParaRPr>
          </a:p>
          <a:p>
            <a:r>
              <a:rPr lang="lv-LV" u="wavy" dirty="0" smtClean="0">
                <a:solidFill>
                  <a:schemeClr val="tx1"/>
                </a:solidFill>
              </a:rPr>
              <a:t>Kvalitatīvs būvniecības process</a:t>
            </a:r>
          </a:p>
          <a:p>
            <a:r>
              <a:rPr lang="lv-LV" sz="2400" dirty="0" smtClean="0">
                <a:solidFill>
                  <a:schemeClr val="tx1"/>
                </a:solidFill>
              </a:rPr>
              <a:t>Vidzemes plānošanas reģiona organizēta diskusija</a:t>
            </a:r>
            <a:endParaRPr lang="lv-LV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logo_L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24744"/>
            <a:ext cx="6355093" cy="2679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7686" y="5786454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dirty="0" smtClean="0"/>
              <a:t>Smiltene, 2013.gada 24.aprīlis</a:t>
            </a:r>
          </a:p>
          <a:p>
            <a:pPr algn="r"/>
            <a:r>
              <a:rPr lang="lv-LV" dirty="0" smtClean="0"/>
              <a:t>LBPA valdes loceklis, dipl.Ing. </a:t>
            </a:r>
            <a:r>
              <a:rPr lang="lv-LV" dirty="0" smtClean="0"/>
              <a:t>Mārtiņš Studers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lv-LV" sz="2400" dirty="0" smtClean="0"/>
              <a:t>Kvalitatīvs būvniecības process</a:t>
            </a:r>
            <a:endParaRPr lang="lv-LV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Ja Tev nav naudas projektam – Tev noteikti tās pietrūks arī būvniecībai!</a:t>
            </a:r>
          </a:p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Kvalitatīvas būvniecības pamats – kvalitatīvs projekts.</a:t>
            </a:r>
          </a:p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Projektēšana ir komandas darbs – procesu vadlīnijām, dalībnieku kompetences robežām jābūt skaidri definētām.</a:t>
            </a:r>
            <a:endParaRPr lang="lv-LV" dirty="0" smtClean="0"/>
          </a:p>
        </p:txBody>
      </p:sp>
      <p:pic>
        <p:nvPicPr>
          <p:cNvPr id="7" name="Picture 6" descr="logo_L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2448272" cy="10321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2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lv-LV" sz="2400" dirty="0" smtClean="0"/>
              <a:t>Kvalitatīvs būvniecības process</a:t>
            </a:r>
            <a:endParaRPr lang="lv-LV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Komandas dalībnieki piešķir projektam PIEVIENOTO VĒRTĪBU.</a:t>
            </a:r>
          </a:p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Projekta vai tā sadaļas PIEVIENOTĀ VĒRTĪBA var tikt izprasta, ja projektēšanas komandas dalībnieki darbojas saskaņā ar atzītiem profesionālajiem standartiem.</a:t>
            </a:r>
          </a:p>
          <a:p>
            <a:pPr marL="514350" indent="-514350">
              <a:buNone/>
            </a:pPr>
            <a:endParaRPr lang="lv-LV" dirty="0" smtClean="0"/>
          </a:p>
          <a:p>
            <a:pPr marL="514350" indent="-514350">
              <a:buNone/>
            </a:pPr>
            <a:r>
              <a:rPr lang="lv-LV" dirty="0" smtClean="0"/>
              <a:t>Profesionālajiem standartiem jābūt balstītiem uz lokālajām tradīcijām, kā arī labas prakses pieredzi.</a:t>
            </a:r>
          </a:p>
        </p:txBody>
      </p:sp>
      <p:pic>
        <p:nvPicPr>
          <p:cNvPr id="7" name="Picture 6" descr="logo_L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2448272" cy="10321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lv-LV" sz="2400" dirty="0" smtClean="0"/>
              <a:t>Kvalitatīvs būvniecības process</a:t>
            </a:r>
            <a:endParaRPr lang="lv-LV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lv-LV" dirty="0" smtClean="0"/>
              <a:t>LBPA-PS-001:2012 “Prasības būvkonstrukciju projekta saturam un noformēšanai”</a:t>
            </a:r>
          </a:p>
          <a:p>
            <a:pPr marL="514350" indent="-514350">
              <a:buNone/>
            </a:pPr>
            <a:r>
              <a:rPr lang="lv-LV" dirty="0" smtClean="0"/>
              <a:t>Brīvprātīgas darba grupas izstrādātais dokuments ietver:</a:t>
            </a:r>
          </a:p>
          <a:p>
            <a:pPr marL="914400" lvl="1" indent="-514350"/>
            <a:r>
              <a:rPr lang="lv-LV" dirty="0" smtClean="0"/>
              <a:t>prasības monolītā un saliekamā dzelzsbetona, tērauda un tēraudbetona, kā arī seklo pamatu un pāļu rasējumiem tehniskā projekta (TP) un detalizētā stadijā;</a:t>
            </a:r>
          </a:p>
          <a:p>
            <a:pPr marL="914400" lvl="1" indent="-514350"/>
            <a:r>
              <a:rPr lang="lv-LV" dirty="0" smtClean="0"/>
              <a:t>prasības Aprēķinu atskaitei (būvkonstrukciju projekta sadaļas PIEVIENOTĀ VĒRTĪBA).</a:t>
            </a:r>
          </a:p>
        </p:txBody>
      </p:sp>
      <p:pic>
        <p:nvPicPr>
          <p:cNvPr id="7" name="Picture 6" descr="logo_L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2448272" cy="10321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4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lv-LV" sz="2400" dirty="0" smtClean="0"/>
              <a:t>Kvalitatīvs būvniecības process</a:t>
            </a:r>
            <a:endParaRPr lang="lv-LV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r>
              <a:rPr lang="lv-LV" dirty="0" smtClean="0"/>
              <a:t>LBPA-PS-001:2012</a:t>
            </a:r>
          </a:p>
          <a:p>
            <a:pPr marL="514350" indent="-514350"/>
            <a:r>
              <a:rPr lang="lv-LV" dirty="0" smtClean="0"/>
              <a:t>Profesionālais standarts publicēts 2013.gada janvārī un ir publiski pieejams </a:t>
            </a:r>
            <a:r>
              <a:rPr lang="lv-LV" dirty="0" smtClean="0">
                <a:hlinkClick r:id="rId2"/>
              </a:rPr>
              <a:t>www.lbpa.lv</a:t>
            </a:r>
            <a:r>
              <a:rPr lang="lv-LV" dirty="0" smtClean="0"/>
              <a:t> mājas lapā.</a:t>
            </a:r>
          </a:p>
          <a:p>
            <a:pPr marL="514350" indent="-514350"/>
            <a:r>
              <a:rPr lang="lv-LV" dirty="0" smtClean="0"/>
              <a:t>LBPA rekomendē izmantot atsauci uz šo standartu sastādot projektēšanas konkursu nolikumus vai slēdzot līgumus par projektēšanas darbiem.</a:t>
            </a:r>
          </a:p>
          <a:p>
            <a:pPr marL="514350" indent="-514350"/>
            <a:r>
              <a:rPr lang="lv-LV" dirty="0" smtClean="0"/>
              <a:t>Plānots standartu aktualizēt un papildināt 1x gadā.</a:t>
            </a:r>
          </a:p>
          <a:p>
            <a:pPr marL="514350" indent="-514350"/>
            <a:r>
              <a:rPr lang="lv-LV" dirty="0" smtClean="0"/>
              <a:t>Standarta teksts ir saskaņots ar pārstāvjiem no Latvijas Būvinženieru savienības Būvprojektēšanas sekcijas. Saskaņotās korekcijas tiks iekļautas nākamajā redakcijā saskaņā ar aktualizācijas plānu.</a:t>
            </a:r>
          </a:p>
          <a:p>
            <a:pPr marL="514350" indent="-514350"/>
            <a:r>
              <a:rPr lang="lv-LV" dirty="0" smtClean="0"/>
              <a:t>Visi katrā nakamajā versijā veiktie labojumi tiks darīti pārskatāmi un izsekojami, standarta iepriekšējās versijas paliek aktuālas un projektētājs ar pasūtītāju var vienoties par atsauci uz jebkuru no Profesionālā standarta versijām.</a:t>
            </a:r>
          </a:p>
          <a:p>
            <a:pPr marL="514350" indent="-514350"/>
            <a:r>
              <a:rPr lang="lv-LV" dirty="0" smtClean="0"/>
              <a:t>Ir nodoms realizēt diskusiju ar Latvijas Arhitektu savienību, lai rastu iespēju integrēt šo standartu LAS.ST 01.11 projektā.</a:t>
            </a:r>
          </a:p>
          <a:p>
            <a:pPr marL="514350" indent="-514350"/>
            <a:endParaRPr lang="lv-LV" dirty="0" smtClean="0"/>
          </a:p>
        </p:txBody>
      </p:sp>
      <p:pic>
        <p:nvPicPr>
          <p:cNvPr id="7" name="Picture 6" descr="logo_L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2448272" cy="10321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4D4-337D-450A-BEEF-3D9AA30721D3}" type="slidenum">
              <a:rPr lang="lv-LV" smtClean="0"/>
              <a:pPr/>
              <a:t>5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29420" cy="1143008"/>
          </a:xfrm>
        </p:spPr>
        <p:txBody>
          <a:bodyPr>
            <a:normAutofit fontScale="92500" lnSpcReduction="10000"/>
          </a:bodyPr>
          <a:lstStyle/>
          <a:p>
            <a:endParaRPr lang="lv-LV" dirty="0" smtClean="0">
              <a:solidFill>
                <a:schemeClr val="tx1"/>
              </a:solidFill>
            </a:endParaRPr>
          </a:p>
          <a:p>
            <a:r>
              <a:rPr lang="lv-LV" sz="4000" dirty="0" smtClean="0">
                <a:solidFill>
                  <a:schemeClr val="tx1"/>
                </a:solidFill>
              </a:rPr>
              <a:t>PALDIES</a:t>
            </a:r>
            <a:r>
              <a:rPr lang="lv-LV" sz="40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4" name="Picture 3" descr="logo_L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24744"/>
            <a:ext cx="6355093" cy="267919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57290" y="5000636"/>
            <a:ext cx="7215238" cy="1428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v-LV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Mārtiņš Studers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lv-LV" sz="4000" dirty="0" smtClean="0"/>
              <a:t>LBPA valdes loceklis, dipl.Ing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lv-LV" sz="4000" dirty="0" smtClean="0"/>
              <a:t>+371 2912 4653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www.lbpa.lv</a:t>
            </a:r>
            <a:endParaRPr kumimoji="0" lang="lv-LV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v-LV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294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Kvalitatīvs būvniecības process</vt:lpstr>
      <vt:lpstr>Kvalitatīvs būvniecības process</vt:lpstr>
      <vt:lpstr>Kvalitatīvs būvniecības process</vt:lpstr>
      <vt:lpstr>Kvalitatīvs būvniecības process</vt:lpstr>
      <vt:lpstr>Slide 6</vt:lpstr>
    </vt:vector>
  </TitlesOfParts>
  <Company>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_</dc:creator>
  <cp:lastModifiedBy>studemar</cp:lastModifiedBy>
  <cp:revision>35</cp:revision>
  <dcterms:created xsi:type="dcterms:W3CDTF">2011-09-22T14:56:33Z</dcterms:created>
  <dcterms:modified xsi:type="dcterms:W3CDTF">2013-04-16T11:26:18Z</dcterms:modified>
</cp:coreProperties>
</file>