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handoutMasterIdLst>
    <p:handoutMasterId r:id="rId26"/>
  </p:handoutMasterIdLst>
  <p:sldIdLst>
    <p:sldId id="256" r:id="rId5"/>
    <p:sldId id="257" r:id="rId6"/>
    <p:sldId id="264" r:id="rId7"/>
    <p:sldId id="258" r:id="rId8"/>
    <p:sldId id="260" r:id="rId9"/>
    <p:sldId id="259" r:id="rId10"/>
    <p:sldId id="261" r:id="rId11"/>
    <p:sldId id="262" r:id="rId12"/>
    <p:sldId id="265" r:id="rId13"/>
    <p:sldId id="263" r:id="rId14"/>
    <p:sldId id="266" r:id="rId15"/>
    <p:sldId id="267" r:id="rId16"/>
    <p:sldId id="268" r:id="rId17"/>
    <p:sldId id="269" r:id="rId18"/>
    <p:sldId id="270" r:id="rId19"/>
    <p:sldId id="273" r:id="rId20"/>
    <p:sldId id="272" r:id="rId21"/>
    <p:sldId id="271" r:id="rId22"/>
    <p:sldId id="274" r:id="rId23"/>
    <p:sldId id="275" r:id="rId24"/>
    <p:sldId id="276" r:id="rId25"/>
  </p:sldIdLst>
  <p:sldSz cx="9144000" cy="6858000" type="screen4x3"/>
  <p:notesSz cx="9866313" cy="6735763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8627" y="0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90DB1-7FC1-4BF8-905D-86F53AE72E21}" type="datetimeFigureOut">
              <a:rPr lang="lv-LV" smtClean="0"/>
              <a:t>2014.01.24.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8627" y="6397806"/>
            <a:ext cx="4275403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312701-4153-4B24-A78B-F9CF925D7943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290AF-14BC-4659-889A-4CCB6BF37E2E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9A7C-E60E-47C6-A873-E86D29F565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B4962-C5DC-4767-A746-A0DC8F59C021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763F-A545-4E4C-9F83-9D6F56D124F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C37B-DB25-4CD5-9F3B-E414049B88E0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7243-A501-4F64-A98E-3267EAEF2B4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589DF-AF11-443D-A8AE-37C72471AF62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25769-1E66-472F-ADFC-174A3B5BD92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52FA2-71B7-43B9-B685-EBC55FB9B2C1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CC52C-963F-422E-8E62-84C5D4ABD89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4710B-5260-4494-9F9B-ED09B60E6DE2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3C77D-2F97-4F6D-9E1E-06B2156AEB9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9AA1B-2090-4A2E-AF51-F4ACA8C94442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28BF4-832C-450F-8208-613DE3ED73E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D90E5-CB41-4D07-9B0A-7343441F461F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05547-4142-42D7-A65D-5AEBD37D7F8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6C53C-E5FD-40F6-8E91-1C03BB7832EA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B2584-D5C5-40F5-B33B-6E4E06CE11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BED2A-C4B4-4D3A-8BA3-B256E91B0E6E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9F08-6EEC-4183-9237-4A06433EB62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D019-04DA-432D-80FF-E4FFE540F186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4CA0F-1E6A-4145-883F-66C69CFE6E2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8DCB2-0BF9-4924-AAD8-825AC1D0F699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DC8C8-AE8E-4804-A44B-21A6981408A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DEF3B-00D2-4A10-A616-70D414E7D6DD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1312B-85E4-4E69-BC1E-A571849F1EB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4AFB3-950F-4F8D-9323-B65455A21C0C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79D11-FFE9-416E-9A11-A6A009BD9E0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A0C45-555E-41C8-8130-4232928DB7F4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99220-6755-43F4-8893-BE4A6BADD4D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7BCBB-C007-4A8D-8FA6-9E53F6A5C634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A8DAB-92AF-4A1B-ACEC-729B3A56000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F8EAF-461D-44B8-BDFB-3F71F7D86B57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F2D76-5B3C-4039-8254-75B9D66604A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51BA-D114-4D2A-8085-D567BC72FDAB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5B465-CD3F-4AB0-AD8A-1AC82F560FD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527D8-C570-4B60-B1EE-FAC064295EAC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A6EA3-F4EF-4F84-AD20-C8DEF2BB109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9D4F6-646E-4B10-BC6F-8C063DD59CAB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C122-F0B1-4F45-8677-087359A0C79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ED546-1DBC-4C65-8381-E12D226CD18B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74406-CEC2-40D7-916A-13449E6B4CA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5B25A-3043-421A-8640-718D9192A700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70BF4-C35C-44DA-9353-DFB6C97818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C67CA-70AA-4704-9CAC-B6650D836D82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EF66F-CB1D-43F9-A256-DDD0191C085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04D8-316E-4E61-BA80-5BCC8D33A867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D1A43-36D7-41E2-8AC6-4ED252B950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5D45-BFF0-46E5-839A-F8B190CE181E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199FD-3A41-457E-BD11-74A6810BD0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7F1D4-F4C8-4E6B-BB6C-D5A67750994A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7C2B-8436-45DA-A4DB-2B32CD4855A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E1262-FD99-4F3F-8D83-C35DDC643E5A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2515-15ED-4F25-A8AA-3F0E271B6FE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236B6-42B0-4AE2-A9EE-1B82AE38C4AD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1570D-8547-4FDD-96BD-96E8D0AA708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33A5E-B77E-4DD7-A4DF-31417AC410F2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3E5B7-5CCD-4F6F-94DB-8746906710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07E5-34D2-4600-BA8C-EBE29CDDCDF2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A9C90-3B5F-46CB-AE39-0AC32C40617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2D64C-E128-4172-85E5-1DBEA77BB1EA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BBCD3-180C-47EA-A79D-73FBB4AF94D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C436A-596D-4CC4-AABD-AF2272B89C6C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6105B-9528-4D62-9F1C-73EA19DAC38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6C75-49AF-4E81-B4B1-781AFD3251FE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C4B86-579D-470D-8CBB-45502855414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0157-F632-41EC-B0C8-BB72D93071E9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DFDC-CB99-4B79-814C-B5C5965F2FA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67771-B371-4DA0-BD1D-03E5F343FF4A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770A5-2A50-4544-979F-E48B31F0A25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51CB8-BC01-4322-BB29-D891ACACFF60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B7CC8-DDC6-4DEA-A068-6FFDAE96183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2D4A8-4665-498D-99F7-FFFE1D0A6AAF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29197-2D5E-4E82-9D78-C85D40E6762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A68AD-8FE8-42BB-BA28-26EDF9ED621F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D427D-1845-4479-84C4-F967EC14845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C4103-0E8C-4644-AAD5-98CDC1D27411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7B24D-CDDD-4F17-9332-D5BF59E0E26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B7D8A-FB01-4E27-A4D2-E8BE1C43B2CC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90423-F458-435E-A6CB-8414FA5401C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10709-383A-4DB3-A6CB-696F286145E4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15812-49F4-4D5A-995E-E98CD1FEEED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FB6C6-3BEE-402F-93FA-06CF456AB97D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81EA6-F78C-421F-99E8-4916F7ABEE3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91062-0EA3-4DD3-8417-35DFF6B565F4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1598C-BFF1-4383-B4FB-088E76180FF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lv-LV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D7A37-0440-4998-B8CA-CB6036DAB3A5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D0B9A-B8A6-4DF6-9FA0-86CA981B9D7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6BAF3C-652F-4C0A-810D-2959948C1984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BC8FDC-3066-47EC-A558-99F5931C307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95F654-1ED3-4965-A5BF-9F72572BA463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6CCBA4-6670-46A8-B17E-0FA8D7CD9E4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3B66AC-8BAE-409D-8160-7370833EA893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3AA55E-7FC7-47EC-8017-FFC446C5197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lv-LV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96308A-E217-488D-A401-1C51471CAA87}" type="datetimeFigureOut">
              <a:rPr lang="lv-LV"/>
              <a:pPr>
                <a:defRPr/>
              </a:pPr>
              <a:t>2014.01.24.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5D1E58-4066-46AE-9403-B6409D4857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irina.stolarova@viaa.gov.l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aa.gov.lv/" TargetMode="External"/><Relationship Id="rId2" Type="http://schemas.openxmlformats.org/officeDocument/2006/relationships/hyperlink" Target="http://ec.europa.eu/erasmus-plu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aunatne.gov.lv/lv/raksti/pirmais-projektu-iesniegsanas-termins-2014-gada-17-marts" TargetMode="External"/><Relationship Id="rId4" Type="http://schemas.openxmlformats.org/officeDocument/2006/relationships/hyperlink" Target="http://www.viaa.gov.lv/lat/muzizglitibas_programma/erasmus_plus/erasmus_plus_jaunumi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linards.deidulis@viaa.gov.lv" TargetMode="External"/><Relationship Id="rId2" Type="http://schemas.openxmlformats.org/officeDocument/2006/relationships/hyperlink" Target="mailto:dace.straume@viaa.gov.lv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3568" y="3717032"/>
            <a:ext cx="7920880" cy="16561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  <a:t>Mācību mobilitātes </a:t>
            </a:r>
            <a:b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  <a:t>profesionālajā un pieaugušo izglītībā </a:t>
            </a:r>
            <a:r>
              <a:rPr lang="lv-LV" sz="3600" b="1" i="1" dirty="0" smtClean="0">
                <a:solidFill>
                  <a:schemeClr val="accent1">
                    <a:lumMod val="75000"/>
                  </a:schemeClr>
                </a:solidFill>
              </a:rPr>
              <a:t>Erasmus</a:t>
            </a:r>
            <a: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  <a:t>+ ietvaros</a:t>
            </a:r>
            <a:br>
              <a:rPr lang="lv-LV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lv-LV" sz="36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4008" y="5445224"/>
            <a:ext cx="3960440" cy="1412776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lv-LV" sz="1600" b="1" dirty="0" smtClean="0">
                <a:solidFill>
                  <a:schemeClr val="accent5">
                    <a:lumMod val="75000"/>
                  </a:schemeClr>
                </a:solidFill>
              </a:rPr>
              <a:t>Irīna Stoļarova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it-IT" sz="1400" b="1" i="1" dirty="0" smtClean="0">
                <a:solidFill>
                  <a:schemeClr val="accent5">
                    <a:lumMod val="75000"/>
                  </a:schemeClr>
                </a:solidFill>
              </a:rPr>
              <a:t>Leonardo da Vinci </a:t>
            </a:r>
            <a:r>
              <a:rPr lang="it-IT" sz="1400" b="1" dirty="0" smtClean="0">
                <a:solidFill>
                  <a:schemeClr val="accent5">
                    <a:lumMod val="75000"/>
                  </a:schemeClr>
                </a:solidFill>
              </a:rPr>
              <a:t>un </a:t>
            </a:r>
            <a:r>
              <a:rPr lang="it-IT" sz="1400" b="1" i="1" dirty="0" smtClean="0">
                <a:solidFill>
                  <a:schemeClr val="accent5">
                    <a:lumMod val="75000"/>
                  </a:schemeClr>
                </a:solidFill>
              </a:rPr>
              <a:t>Grundtvig</a:t>
            </a:r>
            <a:r>
              <a:rPr lang="it-IT" sz="1400" b="1" dirty="0" smtClean="0">
                <a:solidFill>
                  <a:schemeClr val="accent5">
                    <a:lumMod val="75000"/>
                  </a:schemeClr>
                </a:solidFill>
              </a:rPr>
              <a:t> nodaļa</a:t>
            </a:r>
            <a:r>
              <a:rPr lang="lv-LV" sz="1400" b="1" dirty="0" smtClean="0">
                <a:solidFill>
                  <a:schemeClr val="accent5">
                    <a:lumMod val="75000"/>
                  </a:schemeClr>
                </a:solidFill>
              </a:rPr>
              <a:t>s 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lv-LV" sz="1400" b="1" dirty="0" smtClean="0">
                <a:solidFill>
                  <a:schemeClr val="accent5">
                    <a:lumMod val="75000"/>
                  </a:schemeClr>
                </a:solidFill>
              </a:rPr>
              <a:t>vecākā programmas speciāliste 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lv-LV" sz="1400" b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  <a:hlinkClick r:id="rId2"/>
              </a:rPr>
              <a:t>irina.stolarova@viaa.gov.lv</a:t>
            </a:r>
            <a:endParaRPr lang="lv-LV" sz="1400" b="1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lv-LV" sz="1400" b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678147410</a:t>
            </a:r>
            <a:endParaRPr lang="lv-LV" sz="1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Projektu finansējums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5112568"/>
          </a:xfrm>
        </p:spPr>
        <p:txBody>
          <a:bodyPr/>
          <a:lstStyle/>
          <a:p>
            <a:pPr eaLnBrk="1" hangingPunct="1">
              <a:lnSpc>
                <a:spcPct val="114000"/>
              </a:lnSpc>
              <a:spcAft>
                <a:spcPts val="695"/>
              </a:spcAft>
              <a:buNone/>
              <a:defRPr/>
            </a:pPr>
            <a:r>
              <a:rPr lang="lv-LV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Atbalstītās izdevumu kategorijas:</a:t>
            </a:r>
          </a:p>
          <a:p>
            <a:pPr marL="914400" lvl="1" indent="-457200" eaLnBrk="1" hangingPunct="1">
              <a:buAutoNum type="arabicParenR"/>
              <a:defRPr/>
            </a:pP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Administratīvie izdevumi;</a:t>
            </a:r>
          </a:p>
          <a:p>
            <a:pPr marL="914400" lvl="1" indent="-457200" eaLnBrk="1" hangingPunct="1">
              <a:buAutoNum type="arabicParenR"/>
              <a:defRPr/>
            </a:pP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Valodas sagatavo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anas izdevumi</a:t>
            </a:r>
          </a:p>
          <a:p>
            <a:pPr marL="914400" lvl="1" indent="-457200" eaLnBrk="1" hangingPunct="1">
              <a:buNone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  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(profesionālā izglītība: audzēkņu un mācekļu  mobilitāte);</a:t>
            </a:r>
          </a:p>
          <a:p>
            <a:pPr marL="914400" lvl="1" indent="-457200" eaLnBrk="1" hangingPunct="1">
              <a:buNone/>
              <a:defRPr/>
            </a:pP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  Kursu dalības maksa (pieaugušo izglītība);</a:t>
            </a:r>
          </a:p>
          <a:p>
            <a:pPr marL="914400" lvl="1" indent="-457200" eaLnBrk="1" hangingPunct="1">
              <a:buNone/>
              <a:defRPr/>
            </a:pP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3) Uzturēšanās izdevumi;</a:t>
            </a:r>
          </a:p>
          <a:p>
            <a:pPr marL="914400" lvl="1" indent="-457200" eaLnBrk="1" hangingPunct="1">
              <a:buNone/>
              <a:defRPr/>
            </a:pP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4) Ceļa izdevumi;</a:t>
            </a:r>
          </a:p>
          <a:p>
            <a:pPr marL="914400" lvl="1" indent="-457200" eaLnBrk="1" hangingPunct="1">
              <a:buNone/>
              <a:defRPr/>
            </a:pPr>
            <a:r>
              <a:rPr lang="lv-LV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5) Izdevumi papildus izmaksām un speciālajām vajadzībām.</a:t>
            </a:r>
          </a:p>
          <a:p>
            <a:endParaRPr lang="lv-LV" dirty="0"/>
          </a:p>
        </p:txBody>
      </p:sp>
      <p:pic>
        <p:nvPicPr>
          <p:cNvPr id="4" name="Attēls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628800"/>
            <a:ext cx="2016224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1) Administratīvie izdevumi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2288" lvl="1" indent="-280988">
              <a:lnSpc>
                <a:spcPct val="114000"/>
              </a:lnSpc>
              <a:spcAft>
                <a:spcPts val="700"/>
              </a:spcAft>
              <a:buFontTx/>
              <a:buChar char="•"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Projekta organizēšana un vadība;</a:t>
            </a:r>
          </a:p>
          <a:p>
            <a:pPr marL="522288" lvl="1" indent="-280988">
              <a:buFontTx/>
              <a:buChar char="•"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Dalībnieku sagatavošana - kultūras, pedagoģiskā sagatavošana;</a:t>
            </a:r>
          </a:p>
          <a:p>
            <a:pPr marL="522288" lvl="1" indent="-280988">
              <a:buFontTx/>
              <a:buChar char="•"/>
            </a:pP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lv-LV" sz="3400" b="1" dirty="0" err="1" smtClean="0">
                <a:solidFill>
                  <a:schemeClr val="accent1">
                    <a:lumMod val="75000"/>
                  </a:schemeClr>
                </a:solidFill>
              </a:rPr>
              <a:t>unit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400" b="1" dirty="0" err="1" smtClean="0">
                <a:solidFill>
                  <a:schemeClr val="accent1">
                    <a:lumMod val="75000"/>
                  </a:schemeClr>
                </a:solidFill>
              </a:rPr>
              <a:t>cost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” 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– tiek aprēķināti, ņemot vērā 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dalībnieku skaitu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900000" lvl="1" indent="-280988">
              <a:buFont typeface="Wingdings" pitchFamily="2" charset="2"/>
              <a:buChar char="ü"/>
            </a:pPr>
            <a:r>
              <a:rPr lang="lv-LV" sz="3200" dirty="0" smtClean="0">
                <a:solidFill>
                  <a:schemeClr val="accent1">
                    <a:lumMod val="75000"/>
                  </a:schemeClr>
                </a:solidFill>
              </a:rPr>
              <a:t>1- 100 dalībnieki, 350 EUR par dalībnieku,</a:t>
            </a:r>
          </a:p>
          <a:p>
            <a:pPr marL="900000" lvl="1" indent="-280988">
              <a:buFont typeface="Wingdings" pitchFamily="2" charset="2"/>
              <a:buChar char="ü"/>
            </a:pPr>
            <a:r>
              <a:rPr lang="lv-LV" sz="3200" dirty="0" smtClean="0">
                <a:solidFill>
                  <a:schemeClr val="accent1">
                    <a:lumMod val="75000"/>
                  </a:schemeClr>
                </a:solidFill>
              </a:rPr>
              <a:t>virs 100 dalībniekiem, 200 EUR par dalībnieku.</a:t>
            </a:r>
          </a:p>
          <a:p>
            <a:endParaRPr lang="lv-LV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084982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2) Valodas sagatavošanas izdevumi (profesionālā izglītība)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352928" cy="4525963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  <a:buFontTx/>
              <a:buChar char="•"/>
              <a:defRPr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Paredzēti tikai 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audzēkņiem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, kuru prakses garākas 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par vienu mēnesi</a:t>
            </a: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EK nodrošinās </a:t>
            </a:r>
            <a:r>
              <a:rPr lang="lv-LV" sz="3400" b="1" i="1" dirty="0" err="1" smtClean="0">
                <a:solidFill>
                  <a:schemeClr val="accent1">
                    <a:lumMod val="75000"/>
                  </a:schemeClr>
                </a:solidFill>
              </a:rPr>
              <a:t>on-line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 sistēmu 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dalībnieka zināšanu pārbaudei </a:t>
            </a:r>
            <a:r>
              <a:rPr lang="lv-LV" sz="3400" u="sng" dirty="0" smtClean="0">
                <a:solidFill>
                  <a:schemeClr val="accent1">
                    <a:lumMod val="75000"/>
                  </a:schemeClr>
                </a:solidFill>
              </a:rPr>
              <a:t>pirms un pēc prakses 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un valodu kursus </a:t>
            </a:r>
            <a:r>
              <a:rPr lang="lv-LV" sz="3400" b="1" i="1" dirty="0" err="1" smtClean="0">
                <a:solidFill>
                  <a:schemeClr val="accent1">
                    <a:lumMod val="75000"/>
                  </a:schemeClr>
                </a:solidFill>
              </a:rPr>
              <a:t>on-line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 5 izplatītākajās valodās - 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angļu, vācu, franču, itāļu, spāņu valoda</a:t>
            </a:r>
            <a:endParaRPr lang="lv-LV" sz="3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  <a:buFontTx/>
              <a:buChar char="•"/>
              <a:defRPr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Citām valodām var pieprasīt finansējumu</a:t>
            </a:r>
          </a:p>
          <a:p>
            <a:pPr>
              <a:buNone/>
            </a:pPr>
            <a:endParaRPr lang="lv-LV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2) Kursu dalības maksa (pieaugušo izglītība)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2288" lvl="1" indent="-280988">
              <a:lnSpc>
                <a:spcPct val="114000"/>
              </a:lnSpc>
              <a:spcAft>
                <a:spcPts val="700"/>
              </a:spcAft>
              <a:buFontTx/>
              <a:buChar char="•"/>
            </a:pP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lv-LV" sz="3400" b="1" dirty="0" err="1" smtClean="0">
                <a:solidFill>
                  <a:schemeClr val="accent1">
                    <a:lumMod val="75000"/>
                  </a:schemeClr>
                </a:solidFill>
              </a:rPr>
              <a:t>unit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400" b="1" dirty="0" err="1" smtClean="0">
                <a:solidFill>
                  <a:schemeClr val="accent1">
                    <a:lumMod val="75000"/>
                  </a:schemeClr>
                </a:solidFill>
              </a:rPr>
              <a:t>cost</a:t>
            </a:r>
            <a:r>
              <a:rPr lang="lv-LV" sz="3400" b="1" dirty="0" smtClean="0">
                <a:solidFill>
                  <a:schemeClr val="accent1">
                    <a:lumMod val="75000"/>
                  </a:schemeClr>
                </a:solidFill>
              </a:rPr>
              <a:t>” </a:t>
            </a: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atkarībā no kursu dienu skaita, 70 EUR dienā</a:t>
            </a:r>
          </a:p>
          <a:p>
            <a:pPr marL="522288" lvl="1" indent="-280988">
              <a:lnSpc>
                <a:spcPct val="114000"/>
              </a:lnSpc>
              <a:spcAft>
                <a:spcPts val="700"/>
              </a:spcAft>
              <a:buFontTx/>
              <a:buChar char="•"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Maksimālais kopējais apmērs –700,00 EUR</a:t>
            </a:r>
          </a:p>
          <a:p>
            <a:pPr marL="522288" lvl="1" indent="-280988">
              <a:lnSpc>
                <a:spcPct val="114000"/>
              </a:lnSpc>
              <a:spcAft>
                <a:spcPts val="700"/>
              </a:spcAft>
              <a:buFontTx/>
              <a:buChar char="•"/>
            </a:pPr>
            <a:r>
              <a:rPr lang="lv-LV" sz="3400" dirty="0" smtClean="0">
                <a:solidFill>
                  <a:schemeClr val="accent1">
                    <a:lumMod val="75000"/>
                  </a:schemeClr>
                </a:solidFill>
              </a:rPr>
              <a:t>Konkrētā finansējuma apmēru pieciešams pamatot projekta iesniegumā.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3) Uzturēšanās izdevumi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637112"/>
          </a:xfrm>
        </p:spPr>
        <p:txBody>
          <a:bodyPr/>
          <a:lstStyle/>
          <a:p>
            <a:pPr>
              <a:buFontTx/>
              <a:buChar char="•"/>
              <a:defRPr/>
            </a:pPr>
            <a:r>
              <a:rPr lang="lv-LV" sz="26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Paredzēti izdevumu seg</a:t>
            </a:r>
            <a:r>
              <a:rPr lang="lv-LV" sz="2650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sz="26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anai </a:t>
            </a:r>
            <a:r>
              <a:rPr lang="lv-LV" sz="2650" u="sng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mobilitātes laikā</a:t>
            </a:r>
            <a:r>
              <a:rPr lang="lv-LV" sz="26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marL="720000" eaLnBrk="1" hangingPunct="1">
              <a:buFont typeface="Wingdings" pitchFamily="2" charset="2"/>
              <a:buChar char="ü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dzīvo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ana, </a:t>
            </a:r>
          </a:p>
          <a:p>
            <a:pPr marL="720000" eaLnBrk="1" hangingPunct="1">
              <a:buFont typeface="Wingdings" pitchFamily="2" charset="2"/>
              <a:buChar char="ü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ē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ana, </a:t>
            </a:r>
          </a:p>
          <a:p>
            <a:pPr marL="720000" eaLnBrk="1" hangingPunct="1">
              <a:buFont typeface="Wingdings" pitchFamily="2" charset="2"/>
              <a:buChar char="ü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vietējais transports</a:t>
            </a:r>
          </a:p>
          <a:p>
            <a:pPr marL="720000" eaLnBrk="1" hangingPunct="1">
              <a:buNone/>
              <a:defRPr/>
            </a:pPr>
            <a:endParaRPr lang="lv-LV" sz="1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14000"/>
              </a:lnSpc>
              <a:spcAft>
                <a:spcPts val="695"/>
              </a:spcAft>
              <a:buFontTx/>
              <a:buChar char="•"/>
              <a:defRPr/>
            </a:pPr>
            <a:r>
              <a:rPr lang="lv-LV" sz="265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“</a:t>
            </a:r>
            <a:r>
              <a:rPr lang="lv-LV" sz="265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unit</a:t>
            </a:r>
            <a:r>
              <a:rPr lang="lv-LV" sz="265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lv-LV" sz="265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cost</a:t>
            </a:r>
            <a:r>
              <a:rPr lang="lv-LV" sz="265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”  </a:t>
            </a:r>
            <a:r>
              <a:rPr lang="lv-LV" sz="26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- tiek aprēķināti, balstoties </a:t>
            </a:r>
            <a:r>
              <a:rPr lang="lv-LV" sz="265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uz:</a:t>
            </a:r>
          </a:p>
          <a:p>
            <a:pPr indent="0">
              <a:spcAft>
                <a:spcPts val="695"/>
              </a:spcAft>
              <a:buNone/>
              <a:defRPr/>
            </a:pPr>
            <a:r>
              <a:rPr lang="lv-LV" sz="265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1)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valsti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, uz kādu dodas, </a:t>
            </a:r>
          </a:p>
          <a:p>
            <a:pPr indent="0">
              <a:spcAft>
                <a:spcPts val="695"/>
              </a:spcAft>
              <a:buNone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2)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mobilitātes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ilgumu, </a:t>
            </a:r>
          </a:p>
          <a:p>
            <a:pPr indent="0">
              <a:spcAft>
                <a:spcPts val="695"/>
              </a:spcAft>
              <a:buNone/>
              <a:defRPr/>
            </a:pP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  3) dalībnieku skaitu</a:t>
            </a:r>
          </a:p>
          <a:p>
            <a:endParaRPr lang="lv-LV" dirty="0"/>
          </a:p>
        </p:txBody>
      </p:sp>
      <p:pic>
        <p:nvPicPr>
          <p:cNvPr id="4" name="Picture 2" descr="http://4.bp.blogspot.com/-4-JVXY8MLjM/UAa16lYLO1I/AAAAAAAAACk/v1L2yV-ZTGQ/s320/breakfast_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4208" y="2132856"/>
            <a:ext cx="2134825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4) Ceļa izdevumi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95"/>
              </a:spcAft>
              <a:buFontTx/>
              <a:buChar char="•"/>
              <a:defRPr/>
            </a:pP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“</a:t>
            </a:r>
            <a:r>
              <a:rPr lang="lv-LV" sz="27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unit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lv-LV" sz="27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cost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” 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- tiek aprēķināti, balstoties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uz attālumu 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(km skaits) no dalībnieka dzīves vietas līdz mobilitātes norises vietai</a:t>
            </a:r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Izdalītas 6 distanču kategorijas</a:t>
            </a:r>
          </a:p>
          <a:p>
            <a:pPr>
              <a:spcAft>
                <a:spcPts val="1200"/>
              </a:spcAft>
              <a:buFontTx/>
              <a:buChar char="•"/>
              <a:defRPr/>
            </a:pP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Attāluma aprēķinā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anai EK nodro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inās </a:t>
            </a:r>
            <a:r>
              <a:rPr lang="lv-LV" sz="2700" b="1" i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on-line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rīku</a:t>
            </a:r>
          </a:p>
          <a:p>
            <a:endParaRPr lang="lv-LV" dirty="0"/>
          </a:p>
        </p:txBody>
      </p:sp>
      <p:pic>
        <p:nvPicPr>
          <p:cNvPr id="4" name="Picture 2" descr="https://encrypted-tbn1.gstatic.com/images?q=tbn:ANd9GcRFKofYe7LkuYA3V99DFAXnLE6OmwInlaLf24FmY_llC8x5-Caw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95938" y="2276475"/>
            <a:ext cx="2657475" cy="2659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5) Izdevumi papildus izmaksām un speciālajām vajadzībām</a:t>
            </a:r>
            <a:endParaRPr lang="lv-LV" sz="3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360000" lvl="1" eaLnBrk="1" hangingPunct="1">
              <a:lnSpc>
                <a:spcPct val="114000"/>
              </a:lnSpc>
              <a:spcAft>
                <a:spcPts val="600"/>
              </a:spcAft>
              <a:buFontTx/>
              <a:buChar char="•"/>
              <a:defRPr/>
            </a:pP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Vienīgie izdevumi, kas tiks segti, balstoties uz </a:t>
            </a: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reālajām izmaksām</a:t>
            </a:r>
          </a:p>
          <a:p>
            <a:pPr marL="360000" lvl="1" eaLnBrk="1" hangingPunct="1">
              <a:spcAft>
                <a:spcPts val="600"/>
              </a:spcAft>
              <a:buFontTx/>
              <a:buChar char="•"/>
              <a:defRPr/>
            </a:pP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Izdevumi, lai sniegtu atbalstu dalībniekiem no </a:t>
            </a: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riska grupām</a:t>
            </a: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un </a:t>
            </a: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dalībniekiem ar īpa</a:t>
            </a: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  <a:latin typeface="Helvetica Light"/>
              </a:rPr>
              <a:t>š</a:t>
            </a: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ām vajadzībām</a:t>
            </a: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. </a:t>
            </a:r>
          </a:p>
          <a:p>
            <a:pPr>
              <a:buNone/>
            </a:pPr>
            <a:endParaRPr lang="lv-LV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Mācību mobilitātes iesniegšana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80920" cy="5256584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Projektu pieteikumus iesniedz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nosūtošā organizācija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savas valsts Nacionālajā aģentūrā (Latvija – VIAA)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Projektu pieteikumus iesniedz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elektroniskā veidā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, pieteikuma veidlapa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būs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pieejama internetā (</a:t>
            </a:r>
            <a:r>
              <a:rPr lang="lv-LV" sz="2500" dirty="0" smtClean="0">
                <a:solidFill>
                  <a:srgbClr val="FF0000"/>
                </a:solidFill>
                <a:latin typeface="Arial" panose="020B0604020202020204" pitchFamily="34" charset="0"/>
              </a:rPr>
              <a:t>!</a:t>
            </a:r>
            <a:r>
              <a:rPr lang="lv-LV" sz="25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papīrformātā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 pieteikums nav jāsniedz</a:t>
            </a:r>
            <a:r>
              <a:rPr lang="lv-LV" sz="2500" dirty="0" smtClean="0">
                <a:solidFill>
                  <a:srgbClr val="FF0000"/>
                </a:solidFill>
                <a:latin typeface="Arial" panose="020B0604020202020204" pitchFamily="34" charset="0"/>
              </a:rPr>
              <a:t>!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Katra organizācija pirms pieteikumu iesniegšanas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reģistrējas sistēmā (UFR sistēmā), 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saņemot īpašu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kodu (PIC kods)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. Pieteikumā jāuzrāda šis kods.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Iesniegšanas termiņš - 2014.gada 17.marts </a:t>
            </a: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(plkst.12:00 pēc Briseles laika)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lv-LV" sz="25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Paredzamais projektu uzsākšanas termiņš – </a:t>
            </a:r>
            <a:r>
              <a:rPr lang="lv-LV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2014.gada 1.jūlijs. </a:t>
            </a:r>
          </a:p>
          <a:p>
            <a:endParaRPr lang="lv-LV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Atbalsts sportam (I)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5112568"/>
          </a:xfrm>
        </p:spPr>
        <p:txBody>
          <a:bodyPr/>
          <a:lstStyle/>
          <a:p>
            <a:pPr marL="0">
              <a:buNone/>
              <a:defRPr/>
            </a:pP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</a:rPr>
              <a:t>Centralizētā aktivitāte – administrē EK </a:t>
            </a: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lv-LV" sz="3000" i="1" dirty="0" err="1" smtClean="0">
                <a:solidFill>
                  <a:schemeClr val="accent1">
                    <a:lumMod val="75000"/>
                  </a:schemeClr>
                </a:solidFill>
              </a:rPr>
              <a:t>Educational</a:t>
            </a:r>
            <a:r>
              <a:rPr lang="lv-LV" sz="3000" i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lv-LV" sz="3000" i="1" dirty="0" err="1" smtClean="0">
                <a:solidFill>
                  <a:schemeClr val="accent1">
                    <a:lumMod val="75000"/>
                  </a:schemeClr>
                </a:solidFill>
              </a:rPr>
              <a:t>Audiovisual</a:t>
            </a:r>
            <a:r>
              <a:rPr lang="lv-LV" sz="3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000" i="1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lv-LV" sz="3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000" i="1" dirty="0" err="1" smtClean="0">
                <a:solidFill>
                  <a:schemeClr val="accent1">
                    <a:lumMod val="75000"/>
                  </a:schemeClr>
                </a:solidFill>
              </a:rPr>
              <a:t>Culture</a:t>
            </a:r>
            <a:r>
              <a:rPr lang="lv-LV" sz="3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000" i="1" dirty="0" err="1" smtClean="0">
                <a:solidFill>
                  <a:schemeClr val="accent1">
                    <a:lumMod val="75000"/>
                  </a:schemeClr>
                </a:solidFill>
              </a:rPr>
              <a:t>Executive</a:t>
            </a:r>
            <a:r>
              <a:rPr lang="lv-LV" sz="30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000" i="1" dirty="0" err="1" smtClean="0">
                <a:solidFill>
                  <a:schemeClr val="accent1">
                    <a:lumMod val="75000"/>
                  </a:schemeClr>
                </a:solidFill>
              </a:rPr>
              <a:t>Agency</a:t>
            </a: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>
              <a:buNone/>
              <a:defRPr/>
            </a:pPr>
            <a:r>
              <a:rPr lang="lv-LV" sz="3000" b="1" dirty="0" smtClean="0">
                <a:solidFill>
                  <a:schemeClr val="accent1">
                    <a:lumMod val="75000"/>
                  </a:schemeClr>
                </a:solidFill>
              </a:rPr>
              <a:t>Mērķi:</a:t>
            </a:r>
          </a:p>
          <a:p>
            <a:pPr>
              <a:defRPr/>
            </a:pP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</a:rPr>
              <a:t>palīdzēt risināt pārrobežu apdraudējumus (iepriekšēja vienošanās par spēļu iznākumu un dopinga problēma, diskriminācija);</a:t>
            </a:r>
          </a:p>
          <a:p>
            <a:pPr>
              <a:defRPr/>
            </a:pP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</a:rPr>
              <a:t>veicināt labu pārvaldību, sociālo iekļaušanu, sportistu </a:t>
            </a:r>
            <a:r>
              <a:rPr lang="lv-LV" sz="3000" dirty="0" err="1" smtClean="0">
                <a:solidFill>
                  <a:schemeClr val="accent1">
                    <a:lumMod val="75000"/>
                  </a:schemeClr>
                </a:solidFill>
              </a:rPr>
              <a:t>dubultkarjeras</a:t>
            </a: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</a:rPr>
              <a:t> iespējas;</a:t>
            </a:r>
          </a:p>
          <a:p>
            <a:pPr>
              <a:defRPr/>
            </a:pPr>
            <a:r>
              <a:rPr lang="lv-LV" sz="3000" dirty="0" smtClean="0">
                <a:solidFill>
                  <a:schemeClr val="accent1">
                    <a:lumMod val="75000"/>
                  </a:schemeClr>
                </a:solidFill>
              </a:rPr>
              <a:t>veicināt brīvprātīgo darbu un vienādas iespējas, kā arī fiziskās aktivitātes visa vecuma 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dalībniekiem</a:t>
            </a:r>
          </a:p>
          <a:p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Atbalsts sportam (II)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4713387"/>
          </a:xfrm>
        </p:spPr>
        <p:txBody>
          <a:bodyPr/>
          <a:lstStyle/>
          <a:p>
            <a:pPr>
              <a:buNone/>
            </a:pP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Atbalstāmās aktivitātes:</a:t>
            </a:r>
          </a:p>
          <a:p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Sadarbības partnerības 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(vismaz </a:t>
            </a:r>
            <a:r>
              <a:rPr lang="lv-LV" sz="2700" u="sng" dirty="0" smtClean="0">
                <a:solidFill>
                  <a:schemeClr val="accent1">
                    <a:lumMod val="75000"/>
                  </a:schemeClr>
                </a:solidFill>
              </a:rPr>
              <a:t>5 organizācijas no 5 dažādām programmas dalībvalstīm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lv-LV" sz="2700" dirty="0" err="1" smtClean="0">
                <a:solidFill>
                  <a:schemeClr val="accent1">
                    <a:lumMod val="75000"/>
                  </a:schemeClr>
                </a:solidFill>
              </a:rPr>
              <a:t>max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 programmas finansējums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500 000 EUR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kas ir 80% no kopējām projekta izmaksām, projekta ilgums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1-2 gadi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iesniegšanas termiņš -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15.05.2014.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Bezpeļņas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Eiropas līmeņa sporta pasākumi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iesaistot vairākas valstīs (dalībnieki </a:t>
            </a:r>
            <a:r>
              <a:rPr lang="lv-LV" sz="2700" u="sng" dirty="0" smtClean="0">
                <a:solidFill>
                  <a:schemeClr val="accent1">
                    <a:lumMod val="75000"/>
                  </a:schemeClr>
                </a:solidFill>
              </a:rPr>
              <a:t>vismaz no 12 dažādām programmas valstīm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lv-LV" sz="2700" dirty="0" err="1" smtClean="0">
                <a:solidFill>
                  <a:schemeClr val="accent1">
                    <a:lumMod val="75000"/>
                  </a:schemeClr>
                </a:solidFill>
              </a:rPr>
              <a:t>max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 programmas finansējums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2 milj. EUR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kas ir 80% no kopējām projekta izmaksām, projekta ilgums – </a:t>
            </a: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līdz 1 gadam</a:t>
            </a:r>
            <a:r>
              <a:rPr lang="lv-LV" sz="2700" dirty="0" smtClean="0">
                <a:solidFill>
                  <a:schemeClr val="accent1">
                    <a:lumMod val="75000"/>
                  </a:schemeClr>
                </a:solidFill>
              </a:rPr>
              <a:t>, iesniegšanas termiņš – </a:t>
            </a:r>
          </a:p>
          <a:p>
            <a:pPr>
              <a:buNone/>
            </a:pPr>
            <a:r>
              <a:rPr lang="lv-LV" sz="2700" b="1" dirty="0" smtClean="0">
                <a:solidFill>
                  <a:schemeClr val="accent1">
                    <a:lumMod val="75000"/>
                  </a:schemeClr>
                </a:solidFill>
              </a:rPr>
              <a:t>    14. un 15.05.2014.)</a:t>
            </a:r>
          </a:p>
          <a:p>
            <a:endParaRPr lang="lv-LV" sz="27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r>
              <a:rPr lang="lv-LV" b="1" i="1" dirty="0" smtClean="0">
                <a:solidFill>
                  <a:schemeClr val="bg1"/>
                </a:solidFill>
              </a:rPr>
              <a:t>Erasmus</a:t>
            </a:r>
            <a:r>
              <a:rPr lang="lv-LV" b="1" dirty="0" smtClean="0">
                <a:solidFill>
                  <a:schemeClr val="bg1"/>
                </a:solidFill>
              </a:rPr>
              <a:t>+ mācību mobilitātes</a:t>
            </a:r>
            <a:endParaRPr lang="lv-LV" dirty="0" smtClean="0">
              <a:solidFill>
                <a:schemeClr val="bg1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363272" cy="4608512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lv-LV" sz="3300" b="1" dirty="0" smtClean="0">
                <a:solidFill>
                  <a:schemeClr val="accent1">
                    <a:lumMod val="75000"/>
                  </a:schemeClr>
                </a:solidFill>
              </a:rPr>
              <a:t>KA 1 – Mācību mobilitāte </a:t>
            </a:r>
            <a:r>
              <a:rPr lang="lv-LV" sz="3300" i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lv-LV" sz="3300" i="1" dirty="0" err="1" smtClean="0">
                <a:solidFill>
                  <a:schemeClr val="accent1">
                    <a:lumMod val="75000"/>
                  </a:schemeClr>
                </a:solidFill>
              </a:rPr>
              <a:t>Learning</a:t>
            </a:r>
            <a:r>
              <a:rPr lang="lv-LV" sz="33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3300" i="1" dirty="0" err="1" smtClean="0">
                <a:solidFill>
                  <a:schemeClr val="accent1">
                    <a:lumMod val="75000"/>
                  </a:schemeClr>
                </a:solidFill>
              </a:rPr>
              <a:t>Mobility</a:t>
            </a:r>
            <a:r>
              <a:rPr lang="lv-LV" sz="3300" i="1" dirty="0" smtClean="0">
                <a:solidFill>
                  <a:schemeClr val="accent1">
                    <a:lumMod val="75000"/>
                  </a:schemeClr>
                </a:solidFill>
              </a:rPr>
              <a:t>):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2" y="2420885"/>
          <a:ext cx="8028000" cy="3599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3334"/>
                <a:gridCol w="5054666"/>
              </a:tblGrid>
              <a:tr h="237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500" b="1" dirty="0" smtClean="0">
                          <a:solidFill>
                            <a:schemeClr val="bg1"/>
                          </a:solidFill>
                        </a:rPr>
                        <a:t>Profesionālā izglītība</a:t>
                      </a:r>
                      <a:endParaRPr lang="lv-LV" sz="25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lv-LV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lv-LV" sz="2500" b="1" dirty="0" smtClean="0">
                          <a:solidFill>
                            <a:schemeClr val="bg1"/>
                          </a:solidFill>
                        </a:rPr>
                        <a:t> Profesionālās</a:t>
                      </a:r>
                      <a:r>
                        <a:rPr lang="lv-LV" sz="2500" dirty="0" smtClean="0">
                          <a:solidFill>
                            <a:schemeClr val="bg1"/>
                          </a:solidFill>
                        </a:rPr>
                        <a:t> izglītības iestāžu </a:t>
                      </a:r>
                      <a:r>
                        <a:rPr lang="lv-LV" sz="2500" b="1" dirty="0" smtClean="0">
                          <a:solidFill>
                            <a:schemeClr val="bg1"/>
                          </a:solidFill>
                        </a:rPr>
                        <a:t>audzēkņu</a:t>
                      </a:r>
                      <a:r>
                        <a:rPr lang="lv-LV" sz="2500" dirty="0" smtClean="0">
                          <a:solidFill>
                            <a:schemeClr val="bg1"/>
                          </a:solidFill>
                        </a:rPr>
                        <a:t> un mācekļu mācību mobilitāte;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lv-LV" sz="1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lv-LV" sz="2500" dirty="0" smtClean="0">
                          <a:solidFill>
                            <a:schemeClr val="bg1"/>
                          </a:solidFill>
                        </a:rPr>
                        <a:t> Mācību mobilitāte </a:t>
                      </a:r>
                      <a:r>
                        <a:rPr lang="lv-LV" sz="2500" b="1" dirty="0" smtClean="0">
                          <a:solidFill>
                            <a:schemeClr val="bg1"/>
                          </a:solidFill>
                        </a:rPr>
                        <a:t>profesionālās izglītības speciālistiem</a:t>
                      </a:r>
                      <a:endParaRPr lang="lv-LV" sz="25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23936">
                <a:tc>
                  <a:txBody>
                    <a:bodyPr/>
                    <a:lstStyle/>
                    <a:p>
                      <a:r>
                        <a:rPr lang="lv-LV" sz="25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Pieaugušo</a:t>
                      </a:r>
                      <a:r>
                        <a:rPr lang="lv-LV" sz="2500" dirty="0" smtClean="0"/>
                        <a:t> </a:t>
                      </a:r>
                      <a:r>
                        <a:rPr lang="lv-LV" sz="25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izglītība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5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Mācību mobilitāte </a:t>
                      </a:r>
                      <a:r>
                        <a:rPr lang="lv-LV" sz="25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pieaugušo izglītības speciālistiem</a:t>
                      </a:r>
                      <a:endParaRPr lang="lv-LV" sz="25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Oficiāla informācija pieejama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5256584"/>
          </a:xfrm>
        </p:spPr>
        <p:txBody>
          <a:bodyPr/>
          <a:lstStyle/>
          <a:p>
            <a:pPr algn="ctr"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EK mājas lapā</a:t>
            </a:r>
          </a:p>
          <a:p>
            <a:pPr algn="ctr">
              <a:buNone/>
            </a:pPr>
            <a:r>
              <a:rPr lang="lv-LV" sz="2600" b="1" dirty="0" smtClean="0">
                <a:hlinkClick r:id="rId2"/>
              </a:rPr>
              <a:t>http://ec.europa.eu/erasmus-plus</a:t>
            </a:r>
            <a:endParaRPr lang="lv-LV" sz="2600" b="1" dirty="0" smtClean="0"/>
          </a:p>
          <a:p>
            <a:pPr algn="ctr">
              <a:buNone/>
            </a:pPr>
            <a:endParaRPr lang="lv-LV" sz="1500" b="1" dirty="0" smtClean="0"/>
          </a:p>
          <a:p>
            <a:pPr algn="ctr">
              <a:buNone/>
            </a:pPr>
            <a:r>
              <a:rPr lang="lv-LV" sz="2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VIAA mājas lapā </a:t>
            </a:r>
            <a:r>
              <a:rPr lang="lv-LV" sz="2600" b="1" dirty="0" err="1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www.viaa.gov.lv</a:t>
            </a:r>
            <a:endParaRPr lang="lv-LV" sz="2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sadaļā Mūžizglītības programma/Erasmus + </a:t>
            </a:r>
          </a:p>
          <a:p>
            <a:pPr algn="ctr">
              <a:buNone/>
            </a:pPr>
            <a:r>
              <a:rPr lang="lv-LV" sz="2600" b="1" dirty="0" smtClean="0">
                <a:solidFill>
                  <a:srgbClr val="002060"/>
                </a:solidFill>
                <a:hlinkClick r:id="rId4"/>
              </a:rPr>
              <a:t>http://www.viaa.gov.lv/lat/muzizglitibas_programma/erasmus_plus/erasmus_plus_jaunumi/</a:t>
            </a:r>
            <a:endParaRPr lang="lv-LV" sz="2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lv-LV" sz="15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Jaunatnes starptautisko programmu aģentūras mājas lapā</a:t>
            </a:r>
          </a:p>
          <a:p>
            <a:pPr algn="ctr">
              <a:buNone/>
            </a:pPr>
            <a:r>
              <a:rPr lang="lv-LV" sz="2600" b="1" dirty="0" smtClean="0">
                <a:solidFill>
                  <a:srgbClr val="002060"/>
                </a:solidFill>
                <a:hlinkClick r:id="rId5"/>
              </a:rPr>
              <a:t>http://jaunatne.gov.lv/lv/raksti/pirmais-projektu-iesniegsanas-termins-2014-gada-17-marts</a:t>
            </a:r>
            <a:endParaRPr lang="lv-LV" sz="2600" b="1" dirty="0" smtClean="0">
              <a:solidFill>
                <a:srgbClr val="002060"/>
              </a:solidFill>
            </a:endParaRPr>
          </a:p>
          <a:p>
            <a:endParaRPr lang="lv-LV" sz="2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solidFill>
                  <a:schemeClr val="bg1"/>
                </a:solidFill>
              </a:rPr>
              <a:t>Kontakti</a:t>
            </a:r>
            <a:endParaRPr lang="lv-LV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781128"/>
          </a:xfrm>
        </p:spPr>
        <p:txBody>
          <a:bodyPr/>
          <a:lstStyle/>
          <a:p>
            <a:pPr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Mācību mobilitātes profesionālajā izglītībā:</a:t>
            </a:r>
          </a:p>
          <a:p>
            <a:pPr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     Dace Straume </a:t>
            </a:r>
            <a:r>
              <a:rPr lang="lv-LV" sz="2600" dirty="0" smtClean="0">
                <a:solidFill>
                  <a:schemeClr val="accent1">
                    <a:lumMod val="75000"/>
                  </a:schemeClr>
                </a:solidFill>
              </a:rPr>
              <a:t>– </a:t>
            </a:r>
            <a:r>
              <a:rPr lang="it-IT" sz="2600" i="1" dirty="0" smtClean="0">
                <a:solidFill>
                  <a:schemeClr val="accent1">
                    <a:lumMod val="75000"/>
                  </a:schemeClr>
                </a:solidFill>
              </a:rPr>
              <a:t>Leonardo da Vinci</a:t>
            </a:r>
            <a:r>
              <a:rPr lang="it-IT" sz="2600" dirty="0" smtClean="0">
                <a:solidFill>
                  <a:schemeClr val="accent1">
                    <a:lumMod val="75000"/>
                  </a:schemeClr>
                </a:solidFill>
              </a:rPr>
              <a:t> un </a:t>
            </a:r>
            <a:r>
              <a:rPr lang="it-IT" sz="2600" i="1" dirty="0" smtClean="0">
                <a:solidFill>
                  <a:schemeClr val="accent1">
                    <a:lumMod val="75000"/>
                  </a:schemeClr>
                </a:solidFill>
              </a:rPr>
              <a:t>Grundtvig </a:t>
            </a:r>
            <a:r>
              <a:rPr lang="it-IT" sz="2600" dirty="0" smtClean="0">
                <a:solidFill>
                  <a:schemeClr val="accent1">
                    <a:lumMod val="75000"/>
                  </a:schemeClr>
                </a:solidFill>
              </a:rPr>
              <a:t>nodaļa</a:t>
            </a:r>
            <a:r>
              <a:rPr lang="lv-LV" sz="2600" dirty="0" smtClean="0">
                <a:solidFill>
                  <a:schemeClr val="accent1">
                    <a:lumMod val="75000"/>
                  </a:schemeClr>
                </a:solidFill>
              </a:rPr>
              <a:t>s vecākā programmas speciāliste, </a:t>
            </a:r>
          </a:p>
          <a:p>
            <a:pPr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lv-LV" sz="2600" dirty="0" smtClean="0">
                <a:solidFill>
                  <a:schemeClr val="accent1">
                    <a:lumMod val="75000"/>
                  </a:schemeClr>
                </a:solidFill>
              </a:rPr>
              <a:t>t. 67559500, e-pasts:</a:t>
            </a:r>
            <a:r>
              <a:rPr lang="lv-LV" sz="2600" dirty="0" smtClean="0"/>
              <a:t> </a:t>
            </a:r>
            <a:r>
              <a:rPr lang="lv-LV" sz="2600" dirty="0" err="1" smtClean="0">
                <a:hlinkClick r:id="rId2"/>
              </a:rPr>
              <a:t>dace.straume@viaa.gov.lv</a:t>
            </a:r>
            <a:endParaRPr lang="lv-LV" sz="2600" dirty="0" smtClean="0"/>
          </a:p>
          <a:p>
            <a:pPr>
              <a:buNone/>
            </a:pPr>
            <a:endParaRPr lang="lv-LV" sz="2600" b="1" dirty="0" smtClean="0"/>
          </a:p>
          <a:p>
            <a:pPr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Mācību mobilitātes pieaugušo izglītībā:</a:t>
            </a:r>
          </a:p>
          <a:p>
            <a:pPr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     Linards Deidulis - </a:t>
            </a:r>
            <a:r>
              <a:rPr lang="it-IT" sz="2600" i="1" dirty="0" smtClean="0">
                <a:solidFill>
                  <a:schemeClr val="accent1">
                    <a:lumMod val="75000"/>
                  </a:schemeClr>
                </a:solidFill>
              </a:rPr>
              <a:t>Leonardo da Vinci</a:t>
            </a:r>
            <a:r>
              <a:rPr lang="it-IT" sz="2600" dirty="0" smtClean="0">
                <a:solidFill>
                  <a:schemeClr val="accent1">
                    <a:lumMod val="75000"/>
                  </a:schemeClr>
                </a:solidFill>
              </a:rPr>
              <a:t> un </a:t>
            </a:r>
            <a:r>
              <a:rPr lang="it-IT" sz="2600" i="1" dirty="0" smtClean="0">
                <a:solidFill>
                  <a:schemeClr val="accent1">
                    <a:lumMod val="75000"/>
                  </a:schemeClr>
                </a:solidFill>
              </a:rPr>
              <a:t>Grundtvig </a:t>
            </a:r>
            <a:r>
              <a:rPr lang="it-IT" sz="2600" dirty="0" smtClean="0">
                <a:solidFill>
                  <a:schemeClr val="accent1">
                    <a:lumMod val="75000"/>
                  </a:schemeClr>
                </a:solidFill>
              </a:rPr>
              <a:t>nodaļa</a:t>
            </a:r>
            <a:r>
              <a:rPr lang="lv-LV" sz="2600" dirty="0" smtClean="0">
                <a:solidFill>
                  <a:schemeClr val="accent1">
                    <a:lumMod val="75000"/>
                  </a:schemeClr>
                </a:solidFill>
              </a:rPr>
              <a:t>s vecākais programmas speciālists,</a:t>
            </a: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lv-LV" sz="2600" b="1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lv-LV" sz="2600" dirty="0" smtClean="0">
                <a:solidFill>
                  <a:schemeClr val="accent1">
                    <a:lumMod val="75000"/>
                  </a:schemeClr>
                </a:solidFill>
              </a:rPr>
              <a:t>t. 67830840, e-pasts: </a:t>
            </a:r>
            <a:r>
              <a:rPr lang="lv-LV" sz="2600" dirty="0" err="1" smtClean="0">
                <a:hlinkClick r:id="rId3"/>
              </a:rPr>
              <a:t>linards.deidulis@viaa.gov.lv</a:t>
            </a:r>
            <a:endParaRPr lang="lv-LV" sz="2600" dirty="0" smtClean="0"/>
          </a:p>
          <a:p>
            <a:pPr algn="ctr">
              <a:buNone/>
            </a:pPr>
            <a:endParaRPr lang="lv-LV" sz="1000" b="1" dirty="0" smtClean="0"/>
          </a:p>
          <a:p>
            <a:pPr algn="ctr">
              <a:buNone/>
            </a:pPr>
            <a:r>
              <a:rPr lang="lv-LV" sz="2600" b="1" i="1" dirty="0" smtClean="0">
                <a:solidFill>
                  <a:schemeClr val="accent1">
                    <a:lumMod val="75000"/>
                  </a:schemeClr>
                </a:solidFill>
              </a:rPr>
              <a:t>Paldies par uzmanību!</a:t>
            </a:r>
            <a:endParaRPr lang="lv-LV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lv-LV" sz="3500" b="1" dirty="0" smtClean="0">
                <a:solidFill>
                  <a:schemeClr val="bg1"/>
                </a:solidFill>
              </a:rPr>
              <a:t>Mācību mobilitāte</a:t>
            </a:r>
            <a:endParaRPr lang="lv-LV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785395"/>
          </a:xfrm>
        </p:spPr>
        <p:txBody>
          <a:bodyPr/>
          <a:lstStyle/>
          <a:p>
            <a:pPr>
              <a:buNone/>
            </a:pP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Nosacījumi atbalstam:</a:t>
            </a:r>
          </a:p>
          <a:p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Mācību mobilitāte un mērķi iekļaujas nosūtošās organizācijas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stratēģijā (Eiropas attīstības plāns)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 un organizācijas misijai ir jābūt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izglītības modernizācija un internacionalizācija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Atbilst organizācijas izstrādātajai stratēģijai par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personāla attīstību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Nodrošina, ka dalībnieku iegūtās zināšanas tiek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atzītas, izplatītas un plaši izmantotas 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organizācijā un ārpus tās.</a:t>
            </a:r>
          </a:p>
          <a:p>
            <a:endParaRPr lang="lv-LV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Audzēkņu un mācekļu mācību mobilitāte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4896544"/>
          </a:xfrm>
        </p:spPr>
        <p:txBody>
          <a:bodyPr/>
          <a:lstStyle/>
          <a:p>
            <a:pPr marL="457200" indent="-457200" eaLnBrk="1" hangingPunct="1">
              <a:buNone/>
              <a:defRPr/>
            </a:pP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Mērķi:</a:t>
            </a:r>
          </a:p>
          <a:p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atbalstīt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 audzēkņu un mācekļu iespējas iegūt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prasmes, iemaņas un kompetences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, kas veicinās viņu personīgo izaugsmi, nodarbinātību un iespējas iekļauties Eiropas darba tirgū;</a:t>
            </a:r>
          </a:p>
          <a:p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popularizēt profesionālo izglītību 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un profesionālās izglītības pievilcību;</a:t>
            </a:r>
          </a:p>
          <a:p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veicināt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 audzēkņu un mācekļu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 mobilitāti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Audzēkņu un mācekļu mācību mobilitāte (II)</a:t>
            </a:r>
            <a:endParaRPr lang="lv-LV" sz="3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95536" y="1484783"/>
          <a:ext cx="8280920" cy="4730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254"/>
                <a:gridCol w="1741158"/>
                <a:gridCol w="1886254"/>
                <a:gridCol w="1886254"/>
              </a:tblGrid>
              <a:tr h="574488"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/>
                        <a:t>Projekta pieteicējs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b="1" dirty="0" smtClean="0"/>
                        <a:t>Projekta dalībnieki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/>
                        <a:t>Aktivitātes 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/>
                        <a:t>Ilgums</a:t>
                      </a:r>
                    </a:p>
                  </a:txBody>
                  <a:tcPr/>
                </a:tc>
              </a:tr>
              <a:tr h="402987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lv-LV" sz="210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Nosūtošā</a:t>
                      </a:r>
                      <a:r>
                        <a:rPr lang="lv-LV" sz="2100" b="1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organizācija (iesniedz vienu projekta pieteikumu gadā):</a:t>
                      </a:r>
                      <a:endParaRPr lang="lv-LV" sz="2100" b="1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profesionālajā izglītībā iesaistītas organizācijas (profesionālās </a:t>
                      </a:r>
                      <a:r>
                        <a:rPr lang="lv-LV" sz="2100" kern="1200" noProof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izglītības iestādes </a:t>
                      </a: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u.c.);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lv-LV" sz="21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profesionālās izglītības organizāciju apvienības.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profesionālo skolu audzēkņi,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lv-LV" sz="21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nesenie profesionālo skolu absolventi,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lv-LV" sz="21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mācekļi.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prakse darba vietā </a:t>
                      </a:r>
                    </a:p>
                    <a:p>
                      <a:pPr marL="342900" indent="-342900">
                        <a:buNone/>
                      </a:pPr>
                      <a:endParaRPr lang="lv-LV" sz="21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prakse skolā kombinēta ar praksi uzņēmumā</a:t>
                      </a:r>
                    </a:p>
                    <a:p>
                      <a:endParaRPr lang="lv-LV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lv-LV" sz="210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</a:rPr>
                        <a:t>Projekta ilgums: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</a:rPr>
                        <a:t>1 vai 2 gadi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1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10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Mobilitātes ilgums: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10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2 nedēļas - 12 mēneši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100" i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</a:rPr>
                        <a:t>(neieskaitot ceļošanu)</a:t>
                      </a:r>
                      <a:endParaRPr lang="lv-LV" sz="21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endParaRPr lang="lv-LV" sz="2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24936" cy="1008112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Mācību mobilitāte profesionālās izglītības speciālistiem (I)</a:t>
            </a:r>
            <a:endParaRPr lang="lv-LV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637112"/>
          </a:xfrm>
        </p:spPr>
        <p:txBody>
          <a:bodyPr/>
          <a:lstStyle/>
          <a:p>
            <a:pPr>
              <a:buNone/>
            </a:pP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Mērķi:</a:t>
            </a:r>
          </a:p>
          <a:p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atbalstīt iespējas cilvēkiem visa mūža garumā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gūt zināšanas prasmes, iemaņas un kompetences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, kas veicinātu viņu profesionālo izaugsmi, nodarbinātību un izredzes iekļauties Eiropas darba tirgū;</a:t>
            </a:r>
          </a:p>
          <a:p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atbalstīt inovāciju ieviešanu 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un </a:t>
            </a:r>
            <a:r>
              <a:rPr lang="lv-LV" b="1" dirty="0" smtClean="0">
                <a:solidFill>
                  <a:schemeClr val="accent1">
                    <a:lumMod val="75000"/>
                  </a:schemeClr>
                </a:solidFill>
              </a:rPr>
              <a:t>kvalitātes sistēmu uzlabošanu</a:t>
            </a:r>
            <a:r>
              <a:rPr lang="lv-LV" dirty="0" smtClean="0">
                <a:solidFill>
                  <a:schemeClr val="accent1">
                    <a:lumMod val="75000"/>
                  </a:schemeClr>
                </a:solidFill>
              </a:rPr>
              <a:t> profesionālās izglītības un mācību institūcijās un sistēmā.</a:t>
            </a:r>
          </a:p>
          <a:p>
            <a:endParaRPr lang="lv-LV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Mācību mobilitāte profesionālās izglītības speciālistiem (II)</a:t>
            </a:r>
            <a:endParaRPr lang="lv-LV" sz="3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1556792"/>
          <a:ext cx="8640960" cy="4539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592288"/>
                <a:gridCol w="2019355"/>
                <a:gridCol w="1653053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lv-LV" sz="2000" dirty="0" smtClean="0"/>
                        <a:t>Projekta pieteicējs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000" b="1" dirty="0" smtClean="0"/>
                        <a:t>Projekta dalībnieki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/>
                        <a:t>Aktivitātes 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/>
                        <a:t>Ilgums</a:t>
                      </a:r>
                    </a:p>
                  </a:txBody>
                  <a:tcPr/>
                </a:tc>
              </a:tr>
              <a:tr h="374599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Nosūtošā</a:t>
                      </a:r>
                      <a:r>
                        <a:rPr lang="lv-LV" sz="1950" b="1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organizācija (iesniedz vienu projekta pieteikumu gadā):</a:t>
                      </a:r>
                      <a:endParaRPr lang="lv-LV" sz="1950" b="1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profesionālajā izglītībā iesaistītas organizācijas (profesionālās izglītības iestādes u.c.);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lv-LV" sz="100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profesionālās izglītības organizāciju apvienības.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profesionālo priekšmetu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skolotāji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praktisko nodarbību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pasniedzēji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starptautiskās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mobilitātes speciālisti </a:t>
                      </a:r>
                      <a:r>
                        <a:rPr lang="lv-LV" sz="1950" b="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(prakšu vadītāji);</a:t>
                      </a:r>
                      <a:endParaRPr lang="lv-LV" sz="1950" b="0" kern="1200" baseline="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karjeras konsultanti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1950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personas 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uzņēmumos un citās organizācijās, kas </a:t>
                      </a:r>
                      <a:r>
                        <a:rPr lang="lv-LV" sz="1950" b="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nodrošina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profesionālo apmācību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342900">
                        <a:buFont typeface="Arial" pitchFamily="34" charset="0"/>
                        <a:buNone/>
                      </a:pP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1)</a:t>
                      </a:r>
                      <a:r>
                        <a:rPr lang="lv-LV" sz="1950" b="1" kern="1200" baseline="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nodarbību vadīšana skolā 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vai </a:t>
                      </a: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organizācijā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, kas nodarbojas ar profesionālās izglītības apmācību;</a:t>
                      </a:r>
                    </a:p>
                    <a:p>
                      <a:pPr marL="0" indent="-342900">
                        <a:buFont typeface="Arial" pitchFamily="34" charset="0"/>
                        <a:buNone/>
                      </a:pP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2) personāla apmācība </a:t>
                      </a: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- pieredzes apmaiņa/ darba vērošana skolā vai uzņēmumā.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</a:rPr>
                        <a:t>Projekta ilgums: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</a:rPr>
                        <a:t>1 vai 2 gadi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195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950" b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Mobilitātes ilgums: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950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2 nedēļas - 12 mēneši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950" i="1" kern="1200" noProof="0" dirty="0" smtClean="0">
                          <a:solidFill>
                            <a:srgbClr val="2F4D86"/>
                          </a:solidFill>
                          <a:latin typeface="+mn-lt"/>
                          <a:ea typeface="+mn-ea"/>
                          <a:cs typeface="+mn-cs"/>
                        </a:rPr>
                        <a:t>(neieskaitot ceļošanu)</a:t>
                      </a:r>
                      <a:endParaRPr lang="lv-LV" sz="1950" kern="1200" noProof="0" dirty="0" smtClean="0">
                        <a:solidFill>
                          <a:srgbClr val="2F4D86"/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endParaRPr lang="lv-LV" sz="195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864096"/>
          </a:xfrm>
        </p:spPr>
        <p:txBody>
          <a:bodyPr/>
          <a:lstStyle/>
          <a:p>
            <a:r>
              <a:rPr lang="lv-LV" sz="3500" b="1" dirty="0" smtClean="0">
                <a:solidFill>
                  <a:schemeClr val="bg1"/>
                </a:solidFill>
              </a:rPr>
              <a:t/>
            </a:r>
            <a:br>
              <a:rPr lang="lv-LV" sz="3500" b="1" dirty="0" smtClean="0">
                <a:solidFill>
                  <a:schemeClr val="bg1"/>
                </a:solidFill>
              </a:rPr>
            </a:br>
            <a:r>
              <a:rPr lang="lv-LV" sz="3400" b="1" dirty="0" smtClean="0">
                <a:solidFill>
                  <a:schemeClr val="bg1"/>
                </a:solidFill>
              </a:rPr>
              <a:t>Mācību mobilitāte pieaugušo izglītības speciālistiem (I)</a:t>
            </a:r>
            <a:r>
              <a:rPr lang="lv-LV" dirty="0" smtClean="0"/>
              <a:t/>
            </a:r>
            <a:br>
              <a:rPr lang="lv-LV" dirty="0" smtClean="0"/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00200"/>
            <a:ext cx="8280920" cy="4525963"/>
          </a:xfrm>
        </p:spPr>
        <p:txBody>
          <a:bodyPr/>
          <a:lstStyle/>
          <a:p>
            <a:pPr>
              <a:buNone/>
            </a:pPr>
            <a:r>
              <a:rPr lang="lv-LV" sz="3500" b="1" dirty="0" smtClean="0">
                <a:solidFill>
                  <a:schemeClr val="accent1">
                    <a:lumMod val="75000"/>
                  </a:schemeClr>
                </a:solidFill>
              </a:rPr>
              <a:t>Mērķi:</a:t>
            </a:r>
          </a:p>
          <a:p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piedāvāt pieaugušo izglītības speciālistiem </a:t>
            </a:r>
            <a:r>
              <a:rPr lang="lv-LV" sz="3500" b="1" dirty="0" smtClean="0">
                <a:solidFill>
                  <a:schemeClr val="accent1">
                    <a:lumMod val="75000"/>
                  </a:schemeClr>
                </a:solidFill>
              </a:rPr>
              <a:t>profesionālās pilnveides </a:t>
            </a:r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iespējas ārvalstīs;</a:t>
            </a:r>
          </a:p>
          <a:p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uzlabot un dažādot </a:t>
            </a:r>
            <a:r>
              <a:rPr lang="lv-LV" sz="3500" b="1" dirty="0" smtClean="0">
                <a:solidFill>
                  <a:schemeClr val="accent1">
                    <a:lumMod val="75000"/>
                  </a:schemeClr>
                </a:solidFill>
              </a:rPr>
              <a:t>metodiskās zināšanas </a:t>
            </a:r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un </a:t>
            </a:r>
            <a:r>
              <a:rPr lang="lv-LV" sz="3500" b="1" dirty="0" smtClean="0">
                <a:solidFill>
                  <a:schemeClr val="accent1">
                    <a:lumMod val="75000"/>
                  </a:schemeClr>
                </a:solidFill>
              </a:rPr>
              <a:t>prasmes</a:t>
            </a:r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sniegt </a:t>
            </a:r>
            <a:r>
              <a:rPr lang="lv-LV" sz="3500" b="1" dirty="0" smtClean="0">
                <a:solidFill>
                  <a:schemeClr val="accent1">
                    <a:lumMod val="75000"/>
                  </a:schemeClr>
                </a:solidFill>
              </a:rPr>
              <a:t>plašāku izpratni </a:t>
            </a:r>
            <a:r>
              <a:rPr lang="lv-LV" sz="3500" dirty="0" smtClean="0">
                <a:solidFill>
                  <a:schemeClr val="accent1">
                    <a:lumMod val="75000"/>
                  </a:schemeClr>
                </a:solidFill>
              </a:rPr>
              <a:t>par izglītības sistēmām Eiropā.</a:t>
            </a:r>
          </a:p>
          <a:p>
            <a:pPr>
              <a:buNone/>
            </a:pPr>
            <a:endParaRPr lang="lv-LV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lv-LV" sz="3400" b="1" dirty="0" smtClean="0">
                <a:solidFill>
                  <a:schemeClr val="bg1"/>
                </a:solidFill>
              </a:rPr>
              <a:t>Mācību mobilitāte pieaugušo izglītības speciālistiem (III)</a:t>
            </a:r>
            <a:endParaRPr lang="lv-LV" sz="3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50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243808"/>
                <a:gridCol w="2242592"/>
              </a:tblGrid>
              <a:tr h="4987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200" dirty="0" smtClean="0"/>
                        <a:t>Projekta pieteicējs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200" dirty="0" smtClean="0"/>
                        <a:t>Aktivitātes 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200" dirty="0" smtClean="0"/>
                        <a:t>Ilgums</a:t>
                      </a:r>
                    </a:p>
                  </a:txBody>
                  <a:tcPr/>
                </a:tc>
              </a:tr>
              <a:tr h="4570432">
                <a:tc>
                  <a:txBody>
                    <a:bodyPr/>
                    <a:lstStyle/>
                    <a:p>
                      <a:r>
                        <a:rPr lang="lv-LV" sz="2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Nosūtošā organizācija: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organizācija, kura darbojas pieaugušo izglītībā;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pieaugušo izglītības organizāciju apvienības jeb konsorciji</a:t>
                      </a:r>
                      <a:r>
                        <a:rPr lang="lv-LV" sz="22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(vismaz 3 nosūtošās organizācijas no tās pašas valsts).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Pieaugušo izglītotāji var </a:t>
                      </a:r>
                      <a:r>
                        <a:rPr lang="lv-LV" sz="2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mācīties</a:t>
                      </a: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paši</a:t>
                      </a:r>
                      <a:r>
                        <a:rPr lang="lv-LV" sz="22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u</a:t>
                      </a: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  <a:r>
                        <a:rPr lang="lv-LV" sz="2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mācīt</a:t>
                      </a: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citus:</a:t>
                      </a:r>
                    </a:p>
                    <a:p>
                      <a:pPr marL="0" lvl="1" indent="-457200" algn="l">
                        <a:lnSpc>
                          <a:spcPct val="114000"/>
                        </a:lnSpc>
                        <a:spcAft>
                          <a:spcPts val="0"/>
                        </a:spcAft>
                        <a:buFontTx/>
                        <a:buAutoNum type="arabicParenR"/>
                        <a:defRPr/>
                      </a:pPr>
                      <a:r>
                        <a:rPr lang="lv-LV" sz="2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vadīt nodarbības</a:t>
                      </a: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uzņemošajā organizācijā;</a:t>
                      </a:r>
                    </a:p>
                    <a:p>
                      <a:pPr marL="0" lvl="1" indent="-457200" algn="l">
                        <a:lnSpc>
                          <a:spcPct val="114000"/>
                        </a:lnSpc>
                        <a:spcAft>
                          <a:spcPts val="0"/>
                        </a:spcAft>
                        <a:buFontTx/>
                        <a:buAutoNum type="arabicParenR"/>
                        <a:defRPr/>
                      </a:pPr>
                      <a:r>
                        <a:rPr lang="lv-LV" sz="2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piedalīties </a:t>
                      </a: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profesionālās pilnveides kursos un apmācībās, kuras organizē uzņemošā organizācija, </a:t>
                      </a:r>
                    </a:p>
                    <a:p>
                      <a:pPr marL="0" lvl="1" indent="-457200" algn="l">
                        <a:lnSpc>
                          <a:spcPct val="114000"/>
                        </a:lnSpc>
                        <a:spcAft>
                          <a:spcPts val="0"/>
                        </a:spcAft>
                        <a:buFontTx/>
                        <a:buAutoNum type="arabicParenR"/>
                        <a:defRPr/>
                      </a:pPr>
                      <a:r>
                        <a:rPr lang="lv-LV" sz="2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veikt darba vērošanu </a:t>
                      </a:r>
                      <a:r>
                        <a:rPr lang="lv-LV" sz="22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uzņemošajā organizācijā.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lv-LV" sz="2200" b="1" kern="12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Projekta ilgums: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lv-LV" sz="2200" kern="12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vai 2 gadi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v-LV" sz="2200" kern="1200" noProof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200" b="1" kern="12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Helvetica Light" charset="0"/>
                        </a:rPr>
                        <a:t>Mobilitātes ilgums: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200" kern="12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 dienas līdz 2 mēneši </a:t>
                      </a:r>
                      <a:r>
                        <a:rPr lang="lv-LV" sz="2200" i="1" kern="1200" noProof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(neieskaitot ceļošanu)</a:t>
                      </a:r>
                      <a:endParaRPr lang="lv-LV" sz="2200" kern="1200" noProof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  <a:sym typeface="Helvetica Light" charset="0"/>
                      </a:endParaRPr>
                    </a:p>
                    <a:p>
                      <a:endParaRPr lang="lv-LV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1165</Words>
  <Application>Microsoft Office PowerPoint</Application>
  <PresentationFormat>On-screen Show (4:3)</PresentationFormat>
  <Paragraphs>171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Office Theme</vt:lpstr>
      <vt:lpstr>Custom Design</vt:lpstr>
      <vt:lpstr>1_Custom Design</vt:lpstr>
      <vt:lpstr>2_Custom Design</vt:lpstr>
      <vt:lpstr> Mācību mobilitātes  profesionālajā un pieaugušo izglītībā Erasmus+ ietvaros </vt:lpstr>
      <vt:lpstr>Erasmus+ mācību mobilitātes</vt:lpstr>
      <vt:lpstr>Mācību mobilitāte</vt:lpstr>
      <vt:lpstr>Audzēkņu un mācekļu mācību mobilitāte (I)</vt:lpstr>
      <vt:lpstr>Audzēkņu un mācekļu mācību mobilitāte (II)</vt:lpstr>
      <vt:lpstr>Mācību mobilitāte profesionālās izglītības speciālistiem (I)</vt:lpstr>
      <vt:lpstr>Mācību mobilitāte profesionālās izglītības speciālistiem (II)</vt:lpstr>
      <vt:lpstr> Mācību mobilitāte pieaugušo izglītības speciālistiem (I) </vt:lpstr>
      <vt:lpstr>Mācību mobilitāte pieaugušo izglītības speciālistiem (III)</vt:lpstr>
      <vt:lpstr>Projektu finansējums</vt:lpstr>
      <vt:lpstr>1) Administratīvie izdevumi</vt:lpstr>
      <vt:lpstr>2) Valodas sagatavošanas izdevumi (profesionālā izglītība)</vt:lpstr>
      <vt:lpstr>2) Kursu dalības maksa (pieaugušo izglītība)</vt:lpstr>
      <vt:lpstr>3) Uzturēšanās izdevumi</vt:lpstr>
      <vt:lpstr>4) Ceļa izdevumi</vt:lpstr>
      <vt:lpstr>5) Izdevumi papildus izmaksām un speciālajām vajadzībām</vt:lpstr>
      <vt:lpstr>Mācību mobilitātes iesniegšana</vt:lpstr>
      <vt:lpstr>Atbalsts sportam (I)</vt:lpstr>
      <vt:lpstr>Atbalsts sportam (II)</vt:lpstr>
      <vt:lpstr>Oficiāla informācija pieejama</vt:lpstr>
      <vt:lpstr>Kontakti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ieva.lorence</dc:creator>
  <cp:lastModifiedBy>Aiga.Murniece</cp:lastModifiedBy>
  <cp:revision>44</cp:revision>
  <dcterms:created xsi:type="dcterms:W3CDTF">2014-01-22T14:40:03Z</dcterms:created>
  <dcterms:modified xsi:type="dcterms:W3CDTF">2014-01-24T13:35:34Z</dcterms:modified>
</cp:coreProperties>
</file>