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20"/>
  </p:notesMasterIdLst>
  <p:handoutMasterIdLst>
    <p:handoutMasterId r:id="rId21"/>
  </p:handoutMasterIdLst>
  <p:sldIdLst>
    <p:sldId id="328" r:id="rId2"/>
    <p:sldId id="329" r:id="rId3"/>
    <p:sldId id="330" r:id="rId4"/>
    <p:sldId id="331" r:id="rId5"/>
    <p:sldId id="332" r:id="rId6"/>
    <p:sldId id="333" r:id="rId7"/>
    <p:sldId id="337" r:id="rId8"/>
    <p:sldId id="334" r:id="rId9"/>
    <p:sldId id="335" r:id="rId10"/>
    <p:sldId id="336" r:id="rId11"/>
    <p:sldId id="338" r:id="rId12"/>
    <p:sldId id="339" r:id="rId13"/>
    <p:sldId id="340" r:id="rId14"/>
    <p:sldId id="341" r:id="rId15"/>
    <p:sldId id="344" r:id="rId16"/>
    <p:sldId id="342" r:id="rId17"/>
    <p:sldId id="345" r:id="rId18"/>
    <p:sldId id="316" r:id="rId19"/>
  </p:sldIdLst>
  <p:sldSz cx="9144000" cy="6858000" type="screen4x3"/>
  <p:notesSz cx="6662738" cy="9906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66"/>
    <a:srgbClr val="FF0066"/>
    <a:srgbClr val="FF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9485" autoAdjust="0"/>
    <p:restoredTop sz="93783" autoAdjust="0"/>
  </p:normalViewPr>
  <p:slideViewPr>
    <p:cSldViewPr snapToGrid="0" snapToObjects="1">
      <p:cViewPr>
        <p:scale>
          <a:sx n="76" d="100"/>
          <a:sy n="76" d="100"/>
        </p:scale>
        <p:origin x="-97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AEA4FA-3093-4558-B78C-2BAA81899134}" type="doc">
      <dgm:prSet loTypeId="urn:microsoft.com/office/officeart/2005/8/layout/defaul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lv-LV"/>
        </a:p>
      </dgm:t>
    </dgm:pt>
    <dgm:pt modelId="{393EC5CB-F96F-4D7C-BFAD-C4B483F0E6A6}">
      <dgm:prSet phldrT="[Text]" custT="1"/>
      <dgm:spPr>
        <a:solidFill>
          <a:srgbClr val="CCFF66"/>
        </a:solidFill>
      </dgm:spPr>
      <dgm:t>
        <a:bodyPr/>
        <a:lstStyle/>
        <a:p>
          <a:pPr algn="ctr"/>
          <a:r>
            <a:rPr lang="lv-LV" sz="1400" b="1" dirty="0"/>
            <a:t>1. Tirgus un patērētāju izpratne BSR valstīs</a:t>
          </a:r>
        </a:p>
        <a:p>
          <a:pPr algn="just"/>
          <a:r>
            <a:rPr lang="lv-LV" sz="1400" dirty="0"/>
            <a:t> - Tirgus izpēte</a:t>
          </a:r>
        </a:p>
        <a:p>
          <a:pPr algn="l"/>
          <a:r>
            <a:rPr lang="lv-LV" sz="1400" dirty="0"/>
            <a:t> -  Pārtikas kultūras izpratne</a:t>
          </a:r>
        </a:p>
        <a:p>
          <a:pPr algn="l"/>
          <a:r>
            <a:rPr lang="lv-LV" sz="1400" dirty="0"/>
            <a:t> - Sensorā izvērtēšana, Patērētāju  	testi</a:t>
          </a:r>
        </a:p>
        <a:p>
          <a:pPr algn="l"/>
          <a:r>
            <a:rPr lang="lv-LV" sz="1400" dirty="0"/>
            <a:t> - Marketinga testi</a:t>
          </a:r>
        </a:p>
        <a:p>
          <a:pPr algn="l"/>
          <a:endParaRPr lang="lv-LV" sz="1200" dirty="0"/>
        </a:p>
      </dgm:t>
    </dgm:pt>
    <dgm:pt modelId="{C28CBE06-E2AE-4453-AA83-D55C8F9D0E7F}" type="parTrans" cxnId="{D5C62779-448B-4A7B-A2AD-E9FA881F9670}">
      <dgm:prSet/>
      <dgm:spPr/>
      <dgm:t>
        <a:bodyPr/>
        <a:lstStyle/>
        <a:p>
          <a:endParaRPr lang="lv-LV"/>
        </a:p>
      </dgm:t>
    </dgm:pt>
    <dgm:pt modelId="{BC640D85-D10E-4A14-A05F-BBE8BC48BADD}" type="sibTrans" cxnId="{D5C62779-448B-4A7B-A2AD-E9FA881F9670}">
      <dgm:prSet/>
      <dgm:spPr/>
      <dgm:t>
        <a:bodyPr/>
        <a:lstStyle/>
        <a:p>
          <a:endParaRPr lang="lv-LV"/>
        </a:p>
      </dgm:t>
    </dgm:pt>
    <dgm:pt modelId="{95AEB97B-B65D-40F4-94A3-9C5D6E621AFF}">
      <dgm:prSet phldrT="[Text]" custT="1"/>
      <dgm:spPr>
        <a:solidFill>
          <a:srgbClr val="CCFF66"/>
        </a:solidFill>
      </dgm:spPr>
      <dgm:t>
        <a:bodyPr/>
        <a:lstStyle/>
        <a:p>
          <a:pPr algn="ctr"/>
          <a:r>
            <a:rPr lang="lv-LV" sz="1400" b="1" i="1" dirty="0"/>
            <a:t>2. Produktu stratēģijas</a:t>
          </a:r>
        </a:p>
        <a:p>
          <a:pPr algn="l"/>
          <a:r>
            <a:rPr lang="lv-LV" sz="1400" dirty="0"/>
            <a:t> - Projektu plānošana</a:t>
          </a:r>
        </a:p>
        <a:p>
          <a:pPr algn="l"/>
          <a:r>
            <a:rPr lang="lv-LV" sz="1400" dirty="0"/>
            <a:t> - Produktu attīstīšana, pielāgošana tirgum</a:t>
          </a:r>
        </a:p>
        <a:p>
          <a:pPr algn="l"/>
          <a:r>
            <a:rPr lang="lv-LV" sz="1400" dirty="0"/>
            <a:t> - Produktu saistīto pakalpojumu izstrāde, pielāgošana tirgum</a:t>
          </a:r>
        </a:p>
        <a:p>
          <a:pPr algn="l"/>
          <a:r>
            <a:rPr lang="lv-LV" sz="1400" dirty="0"/>
            <a:t> - Jaunas tehnoloģijas</a:t>
          </a:r>
        </a:p>
        <a:p>
          <a:pPr algn="l"/>
          <a:r>
            <a:rPr lang="lv-LV" sz="1400" dirty="0"/>
            <a:t> - Produkta derīguma termiņa izvērtēšana</a:t>
          </a:r>
        </a:p>
      </dgm:t>
    </dgm:pt>
    <dgm:pt modelId="{73737BE4-2A07-4647-91F3-09AB48470D0D}" type="parTrans" cxnId="{3124BD45-3A25-4FB9-9F3A-B3E2E7E636D9}">
      <dgm:prSet/>
      <dgm:spPr/>
      <dgm:t>
        <a:bodyPr/>
        <a:lstStyle/>
        <a:p>
          <a:endParaRPr lang="lv-LV"/>
        </a:p>
      </dgm:t>
    </dgm:pt>
    <dgm:pt modelId="{8820875C-431E-4E24-8858-FC671235E6B1}" type="sibTrans" cxnId="{3124BD45-3A25-4FB9-9F3A-B3E2E7E636D9}">
      <dgm:prSet/>
      <dgm:spPr/>
      <dgm:t>
        <a:bodyPr/>
        <a:lstStyle/>
        <a:p>
          <a:endParaRPr lang="lv-LV"/>
        </a:p>
      </dgm:t>
    </dgm:pt>
    <dgm:pt modelId="{D6A44205-B8C7-48CA-BA8F-0BD241E4039B}">
      <dgm:prSet phldrT="[Text]" custT="1"/>
      <dgm:spPr>
        <a:solidFill>
          <a:srgbClr val="CCFF66"/>
        </a:solidFill>
      </dgm:spPr>
      <dgm:t>
        <a:bodyPr/>
        <a:lstStyle/>
        <a:p>
          <a:pPr algn="ctr"/>
          <a:r>
            <a:rPr lang="lv-LV" sz="1400" b="1" dirty="0"/>
            <a:t>3.Likumdošana</a:t>
          </a:r>
        </a:p>
        <a:p>
          <a:pPr algn="l"/>
          <a:r>
            <a:rPr lang="lv-LV" sz="1400" dirty="0"/>
            <a:t> - ES pārtikas nozares likumdošana</a:t>
          </a:r>
        </a:p>
        <a:p>
          <a:pPr algn="l"/>
          <a:r>
            <a:rPr lang="lv-LV" sz="1400" dirty="0"/>
            <a:t> - Valstu specifiskās atšķirības</a:t>
          </a:r>
        </a:p>
        <a:p>
          <a:pPr algn="l"/>
          <a:r>
            <a:rPr lang="lv-LV" sz="1400" dirty="0"/>
            <a:t>  - marķēšana</a:t>
          </a:r>
        </a:p>
      </dgm:t>
    </dgm:pt>
    <dgm:pt modelId="{69045686-2893-41DB-83D6-7DEF1A748E25}" type="parTrans" cxnId="{BAB5201A-53F5-47B8-B9C3-7C5E0B9F36B1}">
      <dgm:prSet/>
      <dgm:spPr/>
      <dgm:t>
        <a:bodyPr/>
        <a:lstStyle/>
        <a:p>
          <a:endParaRPr lang="lv-LV"/>
        </a:p>
      </dgm:t>
    </dgm:pt>
    <dgm:pt modelId="{5EE3EE2D-2820-4C0E-8A66-0D54B559077D}" type="sibTrans" cxnId="{BAB5201A-53F5-47B8-B9C3-7C5E0B9F36B1}">
      <dgm:prSet/>
      <dgm:spPr/>
      <dgm:t>
        <a:bodyPr/>
        <a:lstStyle/>
        <a:p>
          <a:endParaRPr lang="lv-LV"/>
        </a:p>
      </dgm:t>
    </dgm:pt>
    <dgm:pt modelId="{9B12B174-8CE0-4CE3-A16D-ECFCD7ED59D4}">
      <dgm:prSet phldrT="[Text]" custT="1"/>
      <dgm:spPr>
        <a:solidFill>
          <a:srgbClr val="CCFF66"/>
        </a:solidFill>
      </dgm:spPr>
      <dgm:t>
        <a:bodyPr/>
        <a:lstStyle/>
        <a:p>
          <a:pPr algn="ctr"/>
          <a:r>
            <a:rPr lang="lv-LV" sz="1400" b="1" dirty="0"/>
            <a:t>4. Komercializācija</a:t>
          </a:r>
        </a:p>
        <a:p>
          <a:pPr algn="ctr"/>
          <a:r>
            <a:rPr lang="lv-LV" sz="1400" b="1" dirty="0"/>
            <a:t> - Zīmolvedība</a:t>
          </a:r>
        </a:p>
        <a:p>
          <a:pPr algn="l"/>
          <a:r>
            <a:rPr lang="lv-LV" sz="1400" dirty="0"/>
            <a:t> - Tikšanās ar klientiem, tirgotājiem,  biznesa partneriem</a:t>
          </a:r>
        </a:p>
        <a:p>
          <a:pPr algn="l"/>
          <a:r>
            <a:rPr lang="lv-LV" sz="1400" dirty="0"/>
            <a:t> - Iepakojuma dizains</a:t>
          </a:r>
        </a:p>
        <a:p>
          <a:pPr algn="l"/>
          <a:r>
            <a:rPr lang="lv-LV" sz="1400" dirty="0"/>
            <a:t> - Loģistika</a:t>
          </a:r>
        </a:p>
      </dgm:t>
    </dgm:pt>
    <dgm:pt modelId="{C9C4F8DE-0D5A-45B7-8E86-A6A379E41DC4}" type="parTrans" cxnId="{C501D433-25AA-49EC-A466-A7499A37C034}">
      <dgm:prSet/>
      <dgm:spPr/>
      <dgm:t>
        <a:bodyPr/>
        <a:lstStyle/>
        <a:p>
          <a:endParaRPr lang="lv-LV"/>
        </a:p>
      </dgm:t>
    </dgm:pt>
    <dgm:pt modelId="{F14B15B9-8B81-46C9-995E-CE72FBF09FE4}" type="sibTrans" cxnId="{C501D433-25AA-49EC-A466-A7499A37C034}">
      <dgm:prSet/>
      <dgm:spPr/>
      <dgm:t>
        <a:bodyPr/>
        <a:lstStyle/>
        <a:p>
          <a:endParaRPr lang="lv-LV"/>
        </a:p>
      </dgm:t>
    </dgm:pt>
    <dgm:pt modelId="{101FBAC5-7EEE-4836-88BE-93404B4CDB33}" type="pres">
      <dgm:prSet presAssocID="{43AEA4FA-3093-4558-B78C-2BAA8189913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lv-LV"/>
        </a:p>
      </dgm:t>
    </dgm:pt>
    <dgm:pt modelId="{8DE251DB-F31D-4566-848A-FFEA6573F5F8}" type="pres">
      <dgm:prSet presAssocID="{393EC5CB-F96F-4D7C-BFAD-C4B483F0E6A6}" presName="node" presStyleLbl="node1" presStyleIdx="0" presStyleCnt="4" custScaleX="115750" custScaleY="122289" custLinFactNeighborX="399" custLinFactNeighborY="-246">
        <dgm:presLayoutVars>
          <dgm:bulletEnabled val="1"/>
        </dgm:presLayoutVars>
      </dgm:prSet>
      <dgm:spPr/>
      <dgm:t>
        <a:bodyPr/>
        <a:lstStyle/>
        <a:p>
          <a:endParaRPr lang="lv-LV"/>
        </a:p>
      </dgm:t>
    </dgm:pt>
    <dgm:pt modelId="{15E55B61-CBF6-403C-B357-289DF1530E2D}" type="pres">
      <dgm:prSet presAssocID="{BC640D85-D10E-4A14-A05F-BBE8BC48BADD}" presName="sibTrans" presStyleCnt="0"/>
      <dgm:spPr/>
    </dgm:pt>
    <dgm:pt modelId="{1A83AB62-DEC6-4355-B8BE-102EBC10A4C1}" type="pres">
      <dgm:prSet presAssocID="{95AEB97B-B65D-40F4-94A3-9C5D6E621AFF}" presName="node" presStyleLbl="node1" presStyleIdx="1" presStyleCnt="4" custScaleX="111729" custScaleY="122649">
        <dgm:presLayoutVars>
          <dgm:bulletEnabled val="1"/>
        </dgm:presLayoutVars>
      </dgm:prSet>
      <dgm:spPr/>
      <dgm:t>
        <a:bodyPr/>
        <a:lstStyle/>
        <a:p>
          <a:endParaRPr lang="lv-LV"/>
        </a:p>
      </dgm:t>
    </dgm:pt>
    <dgm:pt modelId="{8181839E-27BE-4F3D-9F28-39AB012A498E}" type="pres">
      <dgm:prSet presAssocID="{8820875C-431E-4E24-8858-FC671235E6B1}" presName="sibTrans" presStyleCnt="0"/>
      <dgm:spPr/>
    </dgm:pt>
    <dgm:pt modelId="{9906CC7C-BDC1-4B08-84A2-83D0D5A2BC2C}" type="pres">
      <dgm:prSet presAssocID="{D6A44205-B8C7-48CA-BA8F-0BD241E4039B}" presName="node" presStyleLbl="node1" presStyleIdx="2" presStyleCnt="4" custScaleX="113425" custScaleY="119925" custLinFactNeighborX="420" custLinFactNeighborY="93">
        <dgm:presLayoutVars>
          <dgm:bulletEnabled val="1"/>
        </dgm:presLayoutVars>
      </dgm:prSet>
      <dgm:spPr/>
      <dgm:t>
        <a:bodyPr/>
        <a:lstStyle/>
        <a:p>
          <a:endParaRPr lang="lv-LV"/>
        </a:p>
      </dgm:t>
    </dgm:pt>
    <dgm:pt modelId="{29B249EE-22B6-4E20-89DF-6372DFFD04EB}" type="pres">
      <dgm:prSet presAssocID="{5EE3EE2D-2820-4C0E-8A66-0D54B559077D}" presName="sibTrans" presStyleCnt="0"/>
      <dgm:spPr/>
    </dgm:pt>
    <dgm:pt modelId="{0980169C-EF39-4418-AFE6-AF359FDA53C2}" type="pres">
      <dgm:prSet presAssocID="{9B12B174-8CE0-4CE3-A16D-ECFCD7ED59D4}" presName="node" presStyleLbl="node1" presStyleIdx="3" presStyleCnt="4" custScaleX="110815" custScaleY="120588">
        <dgm:presLayoutVars>
          <dgm:bulletEnabled val="1"/>
        </dgm:presLayoutVars>
      </dgm:prSet>
      <dgm:spPr/>
      <dgm:t>
        <a:bodyPr/>
        <a:lstStyle/>
        <a:p>
          <a:endParaRPr lang="lv-LV"/>
        </a:p>
      </dgm:t>
    </dgm:pt>
  </dgm:ptLst>
  <dgm:cxnLst>
    <dgm:cxn modelId="{D5C62779-448B-4A7B-A2AD-E9FA881F9670}" srcId="{43AEA4FA-3093-4558-B78C-2BAA81899134}" destId="{393EC5CB-F96F-4D7C-BFAD-C4B483F0E6A6}" srcOrd="0" destOrd="0" parTransId="{C28CBE06-E2AE-4453-AA83-D55C8F9D0E7F}" sibTransId="{BC640D85-D10E-4A14-A05F-BBE8BC48BADD}"/>
    <dgm:cxn modelId="{8764643C-905D-4387-BAF5-8FCD6DF60295}" type="presOf" srcId="{393EC5CB-F96F-4D7C-BFAD-C4B483F0E6A6}" destId="{8DE251DB-F31D-4566-848A-FFEA6573F5F8}" srcOrd="0" destOrd="0" presId="urn:microsoft.com/office/officeart/2005/8/layout/default"/>
    <dgm:cxn modelId="{40FF9A51-BCD6-4E38-8B53-055018B9D3A3}" type="presOf" srcId="{D6A44205-B8C7-48CA-BA8F-0BD241E4039B}" destId="{9906CC7C-BDC1-4B08-84A2-83D0D5A2BC2C}" srcOrd="0" destOrd="0" presId="urn:microsoft.com/office/officeart/2005/8/layout/default"/>
    <dgm:cxn modelId="{1EA730B3-52CA-45AA-AE6D-1304C6FF57E5}" type="presOf" srcId="{95AEB97B-B65D-40F4-94A3-9C5D6E621AFF}" destId="{1A83AB62-DEC6-4355-B8BE-102EBC10A4C1}" srcOrd="0" destOrd="0" presId="urn:microsoft.com/office/officeart/2005/8/layout/default"/>
    <dgm:cxn modelId="{3124BD45-3A25-4FB9-9F3A-B3E2E7E636D9}" srcId="{43AEA4FA-3093-4558-B78C-2BAA81899134}" destId="{95AEB97B-B65D-40F4-94A3-9C5D6E621AFF}" srcOrd="1" destOrd="0" parTransId="{73737BE4-2A07-4647-91F3-09AB48470D0D}" sibTransId="{8820875C-431E-4E24-8858-FC671235E6B1}"/>
    <dgm:cxn modelId="{BAB5201A-53F5-47B8-B9C3-7C5E0B9F36B1}" srcId="{43AEA4FA-3093-4558-B78C-2BAA81899134}" destId="{D6A44205-B8C7-48CA-BA8F-0BD241E4039B}" srcOrd="2" destOrd="0" parTransId="{69045686-2893-41DB-83D6-7DEF1A748E25}" sibTransId="{5EE3EE2D-2820-4C0E-8A66-0D54B559077D}"/>
    <dgm:cxn modelId="{B548B727-B87E-44D8-8444-4FA72FB7E76A}" type="presOf" srcId="{43AEA4FA-3093-4558-B78C-2BAA81899134}" destId="{101FBAC5-7EEE-4836-88BE-93404B4CDB33}" srcOrd="0" destOrd="0" presId="urn:microsoft.com/office/officeart/2005/8/layout/default"/>
    <dgm:cxn modelId="{5B2DFAB8-1E21-4417-BEAC-E31FE4015856}" type="presOf" srcId="{9B12B174-8CE0-4CE3-A16D-ECFCD7ED59D4}" destId="{0980169C-EF39-4418-AFE6-AF359FDA53C2}" srcOrd="0" destOrd="0" presId="urn:microsoft.com/office/officeart/2005/8/layout/default"/>
    <dgm:cxn modelId="{C501D433-25AA-49EC-A466-A7499A37C034}" srcId="{43AEA4FA-3093-4558-B78C-2BAA81899134}" destId="{9B12B174-8CE0-4CE3-A16D-ECFCD7ED59D4}" srcOrd="3" destOrd="0" parTransId="{C9C4F8DE-0D5A-45B7-8E86-A6A379E41DC4}" sibTransId="{F14B15B9-8B81-46C9-995E-CE72FBF09FE4}"/>
    <dgm:cxn modelId="{3F24D6AC-82D6-4A56-8CC3-68504CE57406}" type="presParOf" srcId="{101FBAC5-7EEE-4836-88BE-93404B4CDB33}" destId="{8DE251DB-F31D-4566-848A-FFEA6573F5F8}" srcOrd="0" destOrd="0" presId="urn:microsoft.com/office/officeart/2005/8/layout/default"/>
    <dgm:cxn modelId="{4BE05588-27F4-46B3-9776-582809D15CBA}" type="presParOf" srcId="{101FBAC5-7EEE-4836-88BE-93404B4CDB33}" destId="{15E55B61-CBF6-403C-B357-289DF1530E2D}" srcOrd="1" destOrd="0" presId="urn:microsoft.com/office/officeart/2005/8/layout/default"/>
    <dgm:cxn modelId="{689C726B-5F5B-49E9-A902-0D36B5141549}" type="presParOf" srcId="{101FBAC5-7EEE-4836-88BE-93404B4CDB33}" destId="{1A83AB62-DEC6-4355-B8BE-102EBC10A4C1}" srcOrd="2" destOrd="0" presId="urn:microsoft.com/office/officeart/2005/8/layout/default"/>
    <dgm:cxn modelId="{BA6B5705-B3F5-450A-A09F-8CA348C45365}" type="presParOf" srcId="{101FBAC5-7EEE-4836-88BE-93404B4CDB33}" destId="{8181839E-27BE-4F3D-9F28-39AB012A498E}" srcOrd="3" destOrd="0" presId="urn:microsoft.com/office/officeart/2005/8/layout/default"/>
    <dgm:cxn modelId="{B0B835D4-54FE-4B88-8E89-324F9BB59F97}" type="presParOf" srcId="{101FBAC5-7EEE-4836-88BE-93404B4CDB33}" destId="{9906CC7C-BDC1-4B08-84A2-83D0D5A2BC2C}" srcOrd="4" destOrd="0" presId="urn:microsoft.com/office/officeart/2005/8/layout/default"/>
    <dgm:cxn modelId="{AFFD5345-64FD-4602-BEBC-7E211445C9FB}" type="presParOf" srcId="{101FBAC5-7EEE-4836-88BE-93404B4CDB33}" destId="{29B249EE-22B6-4E20-89DF-6372DFFD04EB}" srcOrd="5" destOrd="0" presId="urn:microsoft.com/office/officeart/2005/8/layout/default"/>
    <dgm:cxn modelId="{3E8E4CBD-2231-4E1B-A469-67DCD6F3D14A}" type="presParOf" srcId="{101FBAC5-7EEE-4836-88BE-93404B4CDB33}" destId="{0980169C-EF39-4418-AFE6-AF359FDA53C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E251DB-F31D-4566-848A-FFEA6573F5F8}">
      <dsp:nvSpPr>
        <dsp:cNvPr id="0" name=""/>
        <dsp:cNvSpPr/>
      </dsp:nvSpPr>
      <dsp:spPr>
        <a:xfrm>
          <a:off x="581577" y="722"/>
          <a:ext cx="3455879" cy="2190666"/>
        </a:xfrm>
        <a:prstGeom prst="rect">
          <a:avLst/>
        </a:prstGeom>
        <a:solidFill>
          <a:srgbClr val="CCFF66"/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b="1" kern="1200" dirty="0"/>
            <a:t>1. Tirgus un patērētāju izpratne BSR valstīs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kern="1200" dirty="0"/>
            <a:t> - Tirgus izpēte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kern="1200" dirty="0"/>
            <a:t> -  Pārtikas kultūras izpratne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kern="1200" dirty="0"/>
            <a:t> - Sensorā izvērtēšana, Patērētāju  	testi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kern="1200" dirty="0"/>
            <a:t> - Marketinga testi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lv-LV" sz="1200" kern="1200" dirty="0"/>
        </a:p>
      </dsp:txBody>
      <dsp:txXfrm>
        <a:off x="581577" y="722"/>
        <a:ext cx="3455879" cy="2190666"/>
      </dsp:txXfrm>
    </dsp:sp>
    <dsp:sp modelId="{1A83AB62-DEC6-4355-B8BE-102EBC10A4C1}">
      <dsp:nvSpPr>
        <dsp:cNvPr id="0" name=""/>
        <dsp:cNvSpPr/>
      </dsp:nvSpPr>
      <dsp:spPr>
        <a:xfrm>
          <a:off x="4324108" y="1904"/>
          <a:ext cx="3335826" cy="2197115"/>
        </a:xfrm>
        <a:prstGeom prst="rect">
          <a:avLst/>
        </a:prstGeom>
        <a:solidFill>
          <a:srgbClr val="CCFF66"/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b="1" i="1" kern="1200" dirty="0"/>
            <a:t>2. Produktu stratēģijas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kern="1200" dirty="0"/>
            <a:t> - Projektu plānošana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kern="1200" dirty="0"/>
            <a:t> - Produktu attīstīšana, pielāgošana tirgum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kern="1200" dirty="0"/>
            <a:t> - Produktu saistīto pakalpojumu izstrāde, pielāgošana tirgum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kern="1200" dirty="0"/>
            <a:t> - Jaunas tehnoloģijas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kern="1200" dirty="0"/>
            <a:t> - Produkta derīguma termiņa izvērtēšana</a:t>
          </a:r>
        </a:p>
      </dsp:txBody>
      <dsp:txXfrm>
        <a:off x="4324108" y="1904"/>
        <a:ext cx="3335826" cy="2197115"/>
      </dsp:txXfrm>
    </dsp:sp>
    <dsp:sp modelId="{9906CC7C-BDC1-4B08-84A2-83D0D5A2BC2C}">
      <dsp:nvSpPr>
        <dsp:cNvPr id="0" name=""/>
        <dsp:cNvSpPr/>
      </dsp:nvSpPr>
      <dsp:spPr>
        <a:xfrm>
          <a:off x="630556" y="2505188"/>
          <a:ext cx="3386463" cy="2148317"/>
        </a:xfrm>
        <a:prstGeom prst="rect">
          <a:avLst/>
        </a:prstGeom>
        <a:solidFill>
          <a:srgbClr val="CCFF66"/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b="1" kern="1200" dirty="0"/>
            <a:t>3.Likumdošana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kern="1200" dirty="0"/>
            <a:t> - ES pārtikas nozares likumdošana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kern="1200" dirty="0"/>
            <a:t> - Valstu specifiskās atšķirības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kern="1200" dirty="0"/>
            <a:t>  - marķēšana</a:t>
          </a:r>
        </a:p>
      </dsp:txBody>
      <dsp:txXfrm>
        <a:off x="630556" y="2505188"/>
        <a:ext cx="3386463" cy="2148317"/>
      </dsp:txXfrm>
    </dsp:sp>
    <dsp:sp modelId="{0980169C-EF39-4418-AFE6-AF359FDA53C2}">
      <dsp:nvSpPr>
        <dsp:cNvPr id="0" name=""/>
        <dsp:cNvSpPr/>
      </dsp:nvSpPr>
      <dsp:spPr>
        <a:xfrm>
          <a:off x="4303044" y="2497583"/>
          <a:ext cx="3308538" cy="2160194"/>
        </a:xfrm>
        <a:prstGeom prst="rect">
          <a:avLst/>
        </a:prstGeom>
        <a:solidFill>
          <a:srgbClr val="CCFF66"/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b="1" kern="1200" dirty="0"/>
            <a:t>4. Komercializācija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b="1" kern="1200" dirty="0"/>
            <a:t> - Zīmolvedība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kern="1200" dirty="0"/>
            <a:t> - Tikšanās ar klientiem, tirgotājiem,  biznesa partneriem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kern="1200" dirty="0"/>
            <a:t> - Iepakojuma dizains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1400" kern="1200" dirty="0"/>
            <a:t> - Loģistika</a:t>
          </a:r>
        </a:p>
      </dsp:txBody>
      <dsp:txXfrm>
        <a:off x="4303044" y="2497583"/>
        <a:ext cx="3308538" cy="21601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766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3488" y="0"/>
            <a:ext cx="288766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F4F9821-EF2D-424F-957B-21BFCDFE2F47}" type="datetimeFigureOut">
              <a:rPr lang="lv-LV"/>
              <a:pPr>
                <a:defRPr/>
              </a:pPr>
              <a:t>2013.10.22.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9113"/>
            <a:ext cx="288766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3488" y="9409113"/>
            <a:ext cx="288766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51F87C9-C1A1-4B2D-BA03-9FFDCFB607F2}" type="slidenum">
              <a:rPr lang="lv-LV"/>
              <a:pPr>
                <a:defRPr/>
              </a:pPr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306843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766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3488" y="0"/>
            <a:ext cx="2887662" cy="4953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D5E4FC6-1AD0-420D-820F-CF2301C2D1AD}" type="datetimeFigureOut">
              <a:rPr lang="en-US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5663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05350"/>
            <a:ext cx="5329238" cy="4457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lv-LV" noProof="0" smtClean="0"/>
              <a:t>Click to edit Master text styles</a:t>
            </a:r>
          </a:p>
          <a:p>
            <a:pPr lvl="1"/>
            <a:r>
              <a:rPr lang="lv-LV" noProof="0" smtClean="0"/>
              <a:t>Second level</a:t>
            </a:r>
          </a:p>
          <a:p>
            <a:pPr lvl="2"/>
            <a:r>
              <a:rPr lang="lv-LV" noProof="0" smtClean="0"/>
              <a:t>Third level</a:t>
            </a:r>
          </a:p>
          <a:p>
            <a:pPr lvl="3"/>
            <a:r>
              <a:rPr lang="lv-LV" noProof="0" smtClean="0"/>
              <a:t>Fourth level</a:t>
            </a:r>
          </a:p>
          <a:p>
            <a:pPr lvl="4"/>
            <a:r>
              <a:rPr lang="lv-LV" noProof="0" smtClean="0"/>
              <a:t>Fifth level</a:t>
            </a:r>
            <a:endParaRPr 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88766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3488" y="9409113"/>
            <a:ext cx="2887662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6BA27A5-B9C8-4545-84B8-F44ED32C45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5888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0013"/>
            <a:ext cx="9369425" cy="702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-26988"/>
            <a:ext cx="3162300" cy="257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91680" y="4293096"/>
            <a:ext cx="6400800" cy="792088"/>
          </a:xfrm>
        </p:spPr>
        <p:txBody>
          <a:bodyPr/>
          <a:lstStyle>
            <a:lvl1pPr marL="0" indent="0" algn="ctr">
              <a:buNone/>
              <a:defRPr>
                <a:solidFill>
                  <a:srgbClr val="80808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lv-LV" smtClean="0"/>
              <a:t>Click to edit Master subtitle style</a:t>
            </a:r>
            <a:endParaRPr lang="lv-LV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4056" y="2708920"/>
            <a:ext cx="7772400" cy="1470025"/>
          </a:xfrm>
        </p:spPr>
        <p:txBody>
          <a:bodyPr>
            <a:normAutofit/>
          </a:bodyPr>
          <a:lstStyle>
            <a:lvl1pPr algn="ctr">
              <a:defRPr sz="4200" b="1">
                <a:solidFill>
                  <a:srgbClr val="006666"/>
                </a:solidFill>
              </a:defRPr>
            </a:lvl1pPr>
          </a:lstStyle>
          <a:p>
            <a:r>
              <a:rPr lang="lv-LV" smtClean="0"/>
              <a:t>Click to edit Master title style</a:t>
            </a:r>
            <a:endParaRPr lang="lv-LV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804025" y="62372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2500">
                <a:solidFill>
                  <a:srgbClr val="006666"/>
                </a:solidFill>
                <a:latin typeface="Arial  (Headings)"/>
              </a:defRPr>
            </a:lvl1pPr>
          </a:lstStyle>
          <a:p>
            <a:pPr>
              <a:defRPr/>
            </a:pPr>
            <a:fld id="{2BDEF350-202F-4EC6-BE44-079907EF7C6A}" type="datetime1">
              <a:rPr lang="en-US"/>
              <a:pPr>
                <a:defRPr/>
              </a:pPr>
              <a:t>10/22/2013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 txBox="1">
            <a:spLocks/>
          </p:cNvSpPr>
          <p:nvPr/>
        </p:nvSpPr>
        <p:spPr bwMode="auto">
          <a:xfrm>
            <a:off x="6975475" y="444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fld id="{43A15020-1BB7-457F-9EA9-86B7286939E1}" type="slidenum">
              <a:rPr lang="lv-LV" sz="1600" b="1" smtClean="0">
                <a:solidFill>
                  <a:srgbClr val="006666"/>
                </a:solidFill>
                <a:latin typeface="Arial" pitchFamily="34" charset="0"/>
                <a:cs typeface="Arial" pitchFamily="34" charset="0"/>
              </a:rPr>
              <a:pPr algn="r" eaLnBrk="1" hangingPunct="1">
                <a:defRPr/>
              </a:pPr>
              <a:t>‹#›</a:t>
            </a:fld>
            <a:endParaRPr lang="lv-LV" sz="1600" b="1" smtClean="0">
              <a:solidFill>
                <a:srgbClr val="0066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37112"/>
            <a:ext cx="5486400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lv-LV" smtClean="0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50304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lv-LV" noProof="0" smtClean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72410"/>
            <a:ext cx="5486400" cy="804862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80808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v-LV" smtClean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 txBox="1">
            <a:spLocks/>
          </p:cNvSpPr>
          <p:nvPr/>
        </p:nvSpPr>
        <p:spPr bwMode="auto">
          <a:xfrm>
            <a:off x="6975475" y="444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fld id="{7B9C1F35-2F14-4795-8068-10B35086EB37}" type="slidenum">
              <a:rPr lang="lv-LV" sz="1600" b="1" smtClean="0">
                <a:solidFill>
                  <a:srgbClr val="006666"/>
                </a:solidFill>
                <a:latin typeface="Arial" pitchFamily="34" charset="0"/>
                <a:cs typeface="Arial" pitchFamily="34" charset="0"/>
              </a:rPr>
              <a:pPr algn="r" eaLnBrk="1" hangingPunct="1">
                <a:defRPr/>
              </a:pPr>
              <a:t>‹#›</a:t>
            </a:fld>
            <a:endParaRPr lang="lv-LV" sz="1600" b="1" smtClean="0">
              <a:solidFill>
                <a:srgbClr val="0066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40768"/>
            <a:ext cx="8229600" cy="4525963"/>
          </a:xfrm>
        </p:spPr>
        <p:txBody>
          <a:bodyPr vert="eaVert"/>
          <a:lstStyle/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 txBox="1">
            <a:spLocks/>
          </p:cNvSpPr>
          <p:nvPr/>
        </p:nvSpPr>
        <p:spPr bwMode="auto">
          <a:xfrm>
            <a:off x="6975475" y="444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fld id="{512B6B08-78A3-4571-8111-018D2ACB30C8}" type="slidenum">
              <a:rPr lang="lv-LV" sz="1600" b="1" smtClean="0">
                <a:solidFill>
                  <a:srgbClr val="006666"/>
                </a:solidFill>
                <a:latin typeface="Arial" pitchFamily="34" charset="0"/>
                <a:cs typeface="Arial" pitchFamily="34" charset="0"/>
              </a:rPr>
              <a:pPr algn="r" eaLnBrk="1" hangingPunct="1">
                <a:defRPr/>
              </a:pPr>
              <a:t>‹#›</a:t>
            </a:fld>
            <a:endParaRPr lang="lv-LV" sz="1600" b="1" smtClean="0">
              <a:solidFill>
                <a:srgbClr val="0066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2240" y="548680"/>
            <a:ext cx="2057400" cy="5419477"/>
          </a:xfrm>
        </p:spPr>
        <p:txBody>
          <a:bodyPr vert="eaVert"/>
          <a:lstStyle/>
          <a:p>
            <a:r>
              <a:rPr lang="lv-LV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20688"/>
            <a:ext cx="6019800" cy="5256584"/>
          </a:xfrm>
        </p:spPr>
        <p:txBody>
          <a:bodyPr vert="eaVert"/>
          <a:lstStyle/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Click to edit Master title style</a:t>
            </a:r>
            <a:endParaRPr lang="lv-LV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540271" y="1362472"/>
            <a:ext cx="6912049" cy="2570584"/>
          </a:xfrm>
        </p:spPr>
        <p:txBody>
          <a:bodyPr/>
          <a:lstStyle>
            <a:lvl1pPr marL="514350" indent="-514350">
              <a:buFont typeface="+mj-lt"/>
              <a:buAutoNum type="arabicPeriod"/>
              <a:defRPr/>
            </a:lvl1pPr>
            <a:lvl2pPr>
              <a:buClr>
                <a:srgbClr val="006666"/>
              </a:buClr>
              <a:buSzPct val="100000"/>
              <a:buFont typeface="Arial" pitchFamily="34" charset="0"/>
              <a:buChar char="•"/>
              <a:defRPr/>
            </a:lvl2pPr>
            <a:lvl3pPr marL="1371600" indent="-457200">
              <a:buClr>
                <a:srgbClr val="006666"/>
              </a:buClr>
              <a:buFont typeface="+mj-lt"/>
              <a:buAutoNum type="alphaLcPeriod"/>
              <a:defRPr/>
            </a:lvl3pPr>
            <a:lvl4pPr marL="1885950" indent="-514350">
              <a:buClr>
                <a:srgbClr val="006666"/>
              </a:buClr>
              <a:buFont typeface="+mj-lt"/>
              <a:buAutoNum type="romanUcPeriod"/>
              <a:defRPr/>
            </a:lvl4pPr>
            <a:lvl5pPr>
              <a:buClr>
                <a:srgbClr val="006666"/>
              </a:buClr>
              <a:defRPr/>
            </a:lvl5pPr>
          </a:lstStyle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lv-LV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CFCD8-9043-48DD-90FB-65C7493D9A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 txBox="1">
            <a:spLocks/>
          </p:cNvSpPr>
          <p:nvPr/>
        </p:nvSpPr>
        <p:spPr bwMode="auto">
          <a:xfrm>
            <a:off x="6975475" y="444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fld id="{92530C96-4162-4A58-8B24-FB9109AE2BF0}" type="slidenum">
              <a:rPr lang="lv-LV" sz="1600" b="1" smtClean="0">
                <a:solidFill>
                  <a:srgbClr val="006666"/>
                </a:solidFill>
                <a:latin typeface="Arial" pitchFamily="34" charset="0"/>
                <a:cs typeface="Arial" pitchFamily="34" charset="0"/>
              </a:rPr>
              <a:pPr algn="r" eaLnBrk="1" hangingPunct="1">
                <a:defRPr/>
              </a:pPr>
              <a:t>‹#›</a:t>
            </a:fld>
            <a:endParaRPr lang="lv-LV" sz="1600" b="1" smtClean="0">
              <a:solidFill>
                <a:srgbClr val="0066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27384"/>
            <a:ext cx="8229600" cy="1143000"/>
          </a:xfrm>
        </p:spPr>
        <p:txBody>
          <a:bodyPr/>
          <a:lstStyle>
            <a:lvl1pPr>
              <a:defRPr>
                <a:latin typeface="Arial  (Headings)"/>
                <a:cs typeface="Arial" pitchFamily="34" charset="0"/>
              </a:defRPr>
            </a:lvl1pPr>
          </a:lstStyle>
          <a:p>
            <a:r>
              <a:rPr lang="lv-LV" smtClean="0"/>
              <a:t>Click to edit Master title style</a:t>
            </a: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>
            <a:lvl1pPr>
              <a:defRPr>
                <a:solidFill>
                  <a:srgbClr val="4D4D4D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rgbClr val="5F5F5F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rgbClr val="5F5F5F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rgbClr val="5F5F5F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rgbClr val="5F5F5F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lv-LV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3"/>
          <p:cNvSpPr/>
          <p:nvPr/>
        </p:nvSpPr>
        <p:spPr>
          <a:xfrm rot="16200000">
            <a:off x="4662488" y="-1089025"/>
            <a:ext cx="1511300" cy="7667625"/>
          </a:xfrm>
          <a:prstGeom prst="round2SameRect">
            <a:avLst/>
          </a:prstGeom>
          <a:solidFill>
            <a:srgbClr val="44707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lv-LV" sz="4400" dirty="0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1727993" y="2745582"/>
            <a:ext cx="122396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2066925"/>
            <a:ext cx="6908304" cy="1362075"/>
          </a:xfrm>
        </p:spPr>
        <p:txBody>
          <a:bodyPr/>
          <a:lstStyle>
            <a:lvl1pPr algn="l">
              <a:defRPr sz="4000" b="1" cap="none" baseline="0">
                <a:solidFill>
                  <a:schemeClr val="bg1"/>
                </a:solidFill>
              </a:defRPr>
            </a:lvl1pPr>
          </a:lstStyle>
          <a:p>
            <a:r>
              <a:rPr lang="lv-LV" smtClean="0"/>
              <a:t>Click to edit Master title style</a:t>
            </a:r>
            <a:endParaRPr lang="lv-LV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3573016"/>
            <a:ext cx="7772400" cy="150018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 txBox="1">
            <a:spLocks/>
          </p:cNvSpPr>
          <p:nvPr/>
        </p:nvSpPr>
        <p:spPr bwMode="auto">
          <a:xfrm>
            <a:off x="6975475" y="444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fld id="{894B9268-0201-4AD8-9E38-7349E65C22C1}" type="slidenum">
              <a:rPr lang="lv-LV" sz="1600" b="1" smtClean="0">
                <a:solidFill>
                  <a:srgbClr val="006666"/>
                </a:solidFill>
                <a:latin typeface="Arial" pitchFamily="34" charset="0"/>
                <a:cs typeface="Arial" pitchFamily="34" charset="0"/>
              </a:rPr>
              <a:pPr algn="r" eaLnBrk="1" hangingPunct="1">
                <a:defRPr/>
              </a:pPr>
              <a:t>‹#›</a:t>
            </a:fld>
            <a:endParaRPr lang="lv-LV" sz="1600" b="1" smtClean="0">
              <a:solidFill>
                <a:srgbClr val="0066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Click to edit Master title style</a:t>
            </a: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77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lv-LV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/>
        </p:nvSpPr>
        <p:spPr bwMode="auto">
          <a:xfrm>
            <a:off x="6975475" y="444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fld id="{EF0AA03A-7C27-49EB-8BD3-42BBD2425984}" type="slidenum">
              <a:rPr lang="lv-LV" sz="1600" b="1" smtClean="0">
                <a:solidFill>
                  <a:srgbClr val="006666"/>
                </a:solidFill>
                <a:latin typeface="Arial" pitchFamily="34" charset="0"/>
                <a:cs typeface="Arial" pitchFamily="34" charset="0"/>
              </a:rPr>
              <a:pPr algn="r" eaLnBrk="1" hangingPunct="1">
                <a:defRPr/>
              </a:pPr>
              <a:t>‹#›</a:t>
            </a:fld>
            <a:endParaRPr lang="lv-LV" sz="1600" b="1" smtClean="0">
              <a:solidFill>
                <a:srgbClr val="0066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lv-LV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8080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lv-LV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8080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lv-LV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/>
        </p:nvSpPr>
        <p:spPr bwMode="auto">
          <a:xfrm>
            <a:off x="6975475" y="444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fld id="{D7177AA3-E40A-4507-9166-84D10503322A}" type="slidenum">
              <a:rPr lang="lv-LV" sz="1600" b="1" smtClean="0">
                <a:solidFill>
                  <a:srgbClr val="006666"/>
                </a:solidFill>
                <a:latin typeface="Arial" pitchFamily="34" charset="0"/>
                <a:cs typeface="Arial" pitchFamily="34" charset="0"/>
              </a:rPr>
              <a:pPr algn="r" eaLnBrk="1" hangingPunct="1">
                <a:defRPr/>
              </a:pPr>
              <a:t>‹#›</a:t>
            </a:fld>
            <a:endParaRPr lang="lv-LV" sz="1600" b="1" smtClean="0">
              <a:solidFill>
                <a:srgbClr val="0066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Click to edit Master title style</a:t>
            </a:r>
            <a:endParaRPr lang="lv-LV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/>
        </p:nvSpPr>
        <p:spPr bwMode="auto">
          <a:xfrm>
            <a:off x="6975475" y="444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fld id="{F92126C1-FC14-413E-8731-8A278B8448D4}" type="slidenum">
              <a:rPr lang="lv-LV" sz="1600" b="1" smtClean="0">
                <a:solidFill>
                  <a:srgbClr val="006666"/>
                </a:solidFill>
                <a:latin typeface="Arial" pitchFamily="34" charset="0"/>
                <a:cs typeface="Arial" pitchFamily="34" charset="0"/>
              </a:rPr>
              <a:pPr algn="r" eaLnBrk="1" hangingPunct="1">
                <a:defRPr/>
              </a:pPr>
              <a:t>‹#›</a:t>
            </a:fld>
            <a:endParaRPr lang="lv-LV" sz="1600" b="1" smtClean="0">
              <a:solidFill>
                <a:srgbClr val="0066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8438"/>
            <a:ext cx="9288463" cy="705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8" y="-26988"/>
            <a:ext cx="3162300" cy="257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1560" y="2924944"/>
            <a:ext cx="8229600" cy="1143000"/>
          </a:xfrm>
        </p:spPr>
        <p:txBody>
          <a:bodyPr>
            <a:normAutofit/>
          </a:bodyPr>
          <a:lstStyle>
            <a:lvl1pPr algn="ctr">
              <a:defRPr sz="5000">
                <a:solidFill>
                  <a:srgbClr val="808080"/>
                </a:solidFill>
              </a:defRPr>
            </a:lvl1pPr>
          </a:lstStyle>
          <a:p>
            <a:r>
              <a:rPr lang="lv-LV" smtClean="0"/>
              <a:t>Click to edit Master title style</a:t>
            </a:r>
            <a:endParaRPr lang="lv-LV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 txBox="1">
            <a:spLocks/>
          </p:cNvSpPr>
          <p:nvPr/>
        </p:nvSpPr>
        <p:spPr bwMode="auto">
          <a:xfrm>
            <a:off x="6975475" y="444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fld id="{019A2FC8-C2DD-4718-B00D-13608D7FDB6C}" type="slidenum">
              <a:rPr lang="lv-LV" sz="1600" b="1" smtClean="0">
                <a:solidFill>
                  <a:srgbClr val="006666"/>
                </a:solidFill>
                <a:latin typeface="Arial" pitchFamily="34" charset="0"/>
                <a:cs typeface="Arial" pitchFamily="34" charset="0"/>
              </a:rPr>
              <a:pPr algn="r" eaLnBrk="1" hangingPunct="1">
                <a:defRPr/>
              </a:pPr>
              <a:t>‹#›</a:t>
            </a:fld>
            <a:endParaRPr lang="lv-LV" sz="1600" b="1" smtClean="0">
              <a:solidFill>
                <a:srgbClr val="0066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lv-LV" smtClean="0"/>
              <a:t>Click to edit Master title style</a:t>
            </a: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lv-LV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v-LV" smtClean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ppt_final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-100013"/>
            <a:ext cx="9251950" cy="702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-26988"/>
            <a:ext cx="82296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lv-LV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5475" y="444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 b="1">
                <a:solidFill>
                  <a:srgbClr val="006666"/>
                </a:solidFill>
              </a:defRPr>
            </a:lvl1pPr>
          </a:lstStyle>
          <a:p>
            <a:pPr>
              <a:defRPr/>
            </a:pPr>
            <a:fld id="{B83FFDA2-6AA2-42BB-9E92-B4BBC7EC4C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11863" y="6308725"/>
            <a:ext cx="2895600" cy="365125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37" r:id="rId1"/>
    <p:sldLayoutId id="2147484538" r:id="rId2"/>
    <p:sldLayoutId id="2147484539" r:id="rId3"/>
    <p:sldLayoutId id="2147484540" r:id="rId4"/>
    <p:sldLayoutId id="2147484541" r:id="rId5"/>
    <p:sldLayoutId id="2147484542" r:id="rId6"/>
    <p:sldLayoutId id="2147484543" r:id="rId7"/>
    <p:sldLayoutId id="2147484544" r:id="rId8"/>
    <p:sldLayoutId id="2147484545" r:id="rId9"/>
    <p:sldLayoutId id="2147484546" r:id="rId10"/>
    <p:sldLayoutId id="2147484547" r:id="rId11"/>
    <p:sldLayoutId id="2147484548" r:id="rId12"/>
    <p:sldLayoutId id="2147484536" r:id="rId1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rgbClr val="006666"/>
          </a:solidFill>
          <a:latin typeface="Arial (headings)"/>
          <a:ea typeface="MS PGothic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06666"/>
          </a:solidFill>
          <a:latin typeface="Arial (headings)"/>
          <a:ea typeface="MS PGothic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06666"/>
          </a:solidFill>
          <a:latin typeface="Arial (headings)"/>
          <a:ea typeface="MS PGothic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06666"/>
          </a:solidFill>
          <a:latin typeface="Arial (headings)"/>
          <a:ea typeface="MS PGothic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06666"/>
          </a:solidFill>
          <a:latin typeface="Arial (headings)"/>
          <a:ea typeface="MS PGothic" pitchFamily="34" charset="-128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6666"/>
          </a:solidFill>
          <a:latin typeface="Arial (headings)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6666"/>
          </a:solidFill>
          <a:latin typeface="Arial (headings)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6666"/>
          </a:solidFill>
          <a:latin typeface="Arial (headings)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6666"/>
          </a:solidFill>
          <a:latin typeface="Arial (headings)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ts val="500"/>
        </a:spcBef>
        <a:spcAft>
          <a:spcPct val="0"/>
        </a:spcAft>
        <a:buClr>
          <a:srgbClr val="006666"/>
        </a:buClr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marL="742950" indent="-285750" algn="l" rtl="0" eaLnBrk="0" fontAlgn="base" hangingPunct="0">
        <a:spcBef>
          <a:spcPts val="500"/>
        </a:spcBef>
        <a:spcAft>
          <a:spcPct val="0"/>
        </a:spcAft>
        <a:buClr>
          <a:srgbClr val="669900"/>
        </a:buClr>
        <a:buSzPct val="50000"/>
        <a:buFont typeface="Arial" pitchFamily="34" charset="0"/>
        <a:buChar char="►"/>
        <a:defRPr sz="2500" kern="1200">
          <a:solidFill>
            <a:srgbClr val="4D4D4D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0" fontAlgn="base" hangingPunct="0">
        <a:spcBef>
          <a:spcPts val="500"/>
        </a:spcBef>
        <a:spcAft>
          <a:spcPct val="0"/>
        </a:spcAft>
        <a:buClr>
          <a:srgbClr val="006666"/>
        </a:buClr>
        <a:buFont typeface="Arial" pitchFamily="34" charset="0"/>
        <a:buChar char="•"/>
        <a:defRPr sz="2000" kern="1200">
          <a:solidFill>
            <a:srgbClr val="4D4D4D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0" fontAlgn="base" hangingPunct="0">
        <a:spcBef>
          <a:spcPts val="500"/>
        </a:spcBef>
        <a:spcAft>
          <a:spcPct val="0"/>
        </a:spcAft>
        <a:buClr>
          <a:srgbClr val="006666"/>
        </a:buClr>
        <a:buFont typeface="Arial" pitchFamily="34" charset="0"/>
        <a:buChar char="•"/>
        <a:defRPr sz="1600" kern="1200">
          <a:solidFill>
            <a:srgbClr val="4D4D4D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0" fontAlgn="base" hangingPunct="0">
        <a:spcBef>
          <a:spcPts val="500"/>
        </a:spcBef>
        <a:spcAft>
          <a:spcPct val="0"/>
        </a:spcAft>
        <a:buClr>
          <a:srgbClr val="006666"/>
        </a:buClr>
        <a:buFont typeface="Arial" pitchFamily="34" charset="0"/>
        <a:buChar char="•"/>
        <a:defRPr sz="1600" kern="1200">
          <a:solidFill>
            <a:srgbClr val="4D4D4D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ailto:kristaps.rocans@vidzeme.lv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ubtitle 4"/>
          <p:cNvSpPr>
            <a:spLocks noGrp="1"/>
          </p:cNvSpPr>
          <p:nvPr>
            <p:ph type="subTitle" idx="1"/>
          </p:nvPr>
        </p:nvSpPr>
        <p:spPr>
          <a:xfrm>
            <a:off x="739036" y="4292600"/>
            <a:ext cx="7936652" cy="2446403"/>
          </a:xfrm>
        </p:spPr>
        <p:txBody>
          <a:bodyPr/>
          <a:lstStyle/>
          <a:p>
            <a:pPr algn="r"/>
            <a:endParaRPr lang="lv-LV" sz="2000" b="1" dirty="0" smtClean="0"/>
          </a:p>
          <a:p>
            <a:pPr algn="r"/>
            <a:r>
              <a:rPr lang="lv-LV" sz="2000" b="1" dirty="0" smtClean="0">
                <a:latin typeface="+mj-lt"/>
              </a:rPr>
              <a:t>Kristaps Ročāns</a:t>
            </a:r>
            <a:endParaRPr lang="lv-LV" sz="2000" b="1" dirty="0" smtClean="0">
              <a:latin typeface="+mj-lt"/>
            </a:endParaRPr>
          </a:p>
          <a:p>
            <a:pPr algn="r" eaLnBrk="1" hangingPunct="1">
              <a:defRPr/>
            </a:pPr>
            <a:r>
              <a:rPr lang="lv-LV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Uzņēmējdarbības speciālists</a:t>
            </a:r>
          </a:p>
          <a:p>
            <a:pPr algn="r" eaLnBrk="1" hangingPunct="1">
              <a:defRPr/>
            </a:pPr>
            <a:r>
              <a:rPr lang="lv-LV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Vidzemes Plānošanas Reģions</a:t>
            </a:r>
          </a:p>
          <a:p>
            <a:endParaRPr lang="lv-LV" sz="1400" dirty="0" smtClean="0">
              <a:latin typeface="+mn-lt"/>
            </a:endParaRPr>
          </a:p>
          <a:p>
            <a:endParaRPr lang="lv-LV" sz="1400" dirty="0">
              <a:latin typeface="+mn-lt"/>
            </a:endParaRPr>
          </a:p>
          <a:p>
            <a:r>
              <a:rPr lang="lv-LV" sz="1400" dirty="0" smtClean="0">
                <a:latin typeface="+mn-lt"/>
              </a:rPr>
              <a:t>Valmierā</a:t>
            </a:r>
            <a:r>
              <a:rPr lang="lv-LV" sz="1400" dirty="0" smtClean="0">
                <a:latin typeface="+mn-lt"/>
              </a:rPr>
              <a:t>, 23.10.2013.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91403" y="2708275"/>
            <a:ext cx="8732018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2400" dirty="0" smtClean="0">
                <a:solidFill>
                  <a:schemeClr val="accent4">
                    <a:lumMod val="75000"/>
                  </a:schemeClr>
                </a:solidFill>
                <a:latin typeface="+mn-lt"/>
                <a:cs typeface="Times New Roman" pitchFamily="18" charset="0"/>
              </a:rPr>
              <a:t>V</a:t>
            </a:r>
            <a:r>
              <a:rPr lang="lv-LV" sz="2400" dirty="0" smtClean="0">
                <a:solidFill>
                  <a:schemeClr val="accent4">
                    <a:lumMod val="75000"/>
                  </a:schemeClr>
                </a:solidFill>
                <a:latin typeface="+mn-lt"/>
                <a:cs typeface="Times New Roman" pitchFamily="18" charset="0"/>
              </a:rPr>
              <a:t>IDZEMES AUGSTVĒRTĪGAS UN VESELĪGAS PĀRTIKAS </a:t>
            </a:r>
            <a:r>
              <a:rPr lang="lv-LV" sz="2400" dirty="0" smtClean="0">
                <a:solidFill>
                  <a:schemeClr val="accent4">
                    <a:lumMod val="75000"/>
                  </a:schemeClr>
                </a:solidFill>
                <a:latin typeface="+mn-lt"/>
                <a:cs typeface="Times New Roman" pitchFamily="18" charset="0"/>
              </a:rPr>
              <a:t>KLASTERA IESAISTE SADARBĪBAS PROJEKTOS AR KLASTERIEM BALTIJAS JŪRAS REĢIONĀ</a:t>
            </a:r>
            <a:r>
              <a:rPr lang="lv-LV" sz="2400" dirty="0" smtClean="0">
                <a:solidFill>
                  <a:schemeClr val="accent4">
                    <a:lumMod val="75000"/>
                  </a:schemeClr>
                </a:solidFill>
                <a:latin typeface="+mn-lt"/>
                <a:cs typeface="Times New Roman" pitchFamily="18" charset="0"/>
              </a:rPr>
              <a:t/>
            </a:r>
            <a:br>
              <a:rPr lang="lv-LV" sz="2400" dirty="0" smtClean="0">
                <a:solidFill>
                  <a:schemeClr val="accent4">
                    <a:lumMod val="75000"/>
                  </a:schemeClr>
                </a:solidFill>
                <a:latin typeface="+mn-lt"/>
                <a:cs typeface="Times New Roman" pitchFamily="18" charset="0"/>
              </a:rPr>
            </a:br>
            <a:endParaRPr lang="lv-LV" sz="2400" dirty="0" smtClean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14" y="3959301"/>
            <a:ext cx="2597607" cy="2779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z="2400" dirty="0" smtClean="0">
                <a:solidFill>
                  <a:schemeClr val="accent4">
                    <a:lumMod val="75000"/>
                  </a:schemeClr>
                </a:solidFill>
              </a:rPr>
              <a:t>«BALTFOOD 2» PROJEKTA STRUKTŪRA</a:t>
            </a:r>
            <a:endParaRPr lang="lv-LV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151" y="1115616"/>
            <a:ext cx="8373649" cy="4751115"/>
          </a:xfrm>
        </p:spPr>
        <p:txBody>
          <a:bodyPr/>
          <a:lstStyle/>
          <a:p>
            <a:pPr algn="just"/>
            <a:r>
              <a:rPr lang="lv-LV" sz="2400" dirty="0" smtClean="0">
                <a:latin typeface="+mn-lt"/>
              </a:rPr>
              <a:t>Plānots iesniegt uz  «</a:t>
            </a:r>
            <a:r>
              <a:rPr lang="lv-LV" sz="2400" b="1" dirty="0" smtClean="0">
                <a:latin typeface="+mn-lt"/>
              </a:rPr>
              <a:t>INTERREG V B</a:t>
            </a:r>
            <a:r>
              <a:rPr lang="lv-LV" sz="2400" dirty="0" smtClean="0">
                <a:latin typeface="+mn-lt"/>
              </a:rPr>
              <a:t>» programmu (varētu būt atvērta 2014.g. vasarā).</a:t>
            </a:r>
          </a:p>
          <a:p>
            <a:pPr algn="just"/>
            <a:r>
              <a:rPr lang="lv-LV" sz="2400" dirty="0" smtClean="0">
                <a:latin typeface="+mn-lt"/>
              </a:rPr>
              <a:t>Plānotais projekta ieviešanas laiks </a:t>
            </a:r>
            <a:r>
              <a:rPr lang="lv-LV" sz="2400" b="1" dirty="0" smtClean="0">
                <a:latin typeface="+mn-lt"/>
              </a:rPr>
              <a:t>3 gad</a:t>
            </a:r>
            <a:r>
              <a:rPr lang="lv-LV" sz="2400" dirty="0" smtClean="0">
                <a:latin typeface="+mn-lt"/>
              </a:rPr>
              <a:t>i ( 2015.  -2017.g.), kopējais budžets </a:t>
            </a:r>
            <a:r>
              <a:rPr lang="lv-LV" sz="2400" b="1" dirty="0" smtClean="0">
                <a:latin typeface="+mn-lt"/>
              </a:rPr>
              <a:t>2,5 milj. eiro</a:t>
            </a:r>
            <a:r>
              <a:rPr lang="lv-LV" sz="2400" dirty="0" smtClean="0">
                <a:latin typeface="+mn-lt"/>
              </a:rPr>
              <a:t>. (ap 150  - 400 000 uz partneri, ar 85% finansējumu)</a:t>
            </a:r>
          </a:p>
          <a:p>
            <a:pPr marL="0" indent="0" algn="just">
              <a:buNone/>
            </a:pPr>
            <a:r>
              <a:rPr lang="lv-LV" sz="2400" b="1" dirty="0" smtClean="0">
                <a:latin typeface="+mn-lt"/>
              </a:rPr>
              <a:t>Projekta aktivitāšu bloki: </a:t>
            </a:r>
          </a:p>
          <a:p>
            <a:pPr marL="0" indent="0" algn="just">
              <a:buNone/>
            </a:pPr>
            <a:r>
              <a:rPr lang="lv-LV" sz="2400" dirty="0">
                <a:latin typeface="+mn-lt"/>
              </a:rPr>
              <a:t> </a:t>
            </a:r>
            <a:r>
              <a:rPr lang="lv-LV" sz="2400" dirty="0" smtClean="0">
                <a:latin typeface="+mn-lt"/>
              </a:rPr>
              <a:t>	</a:t>
            </a:r>
            <a:r>
              <a:rPr lang="lv-LV" sz="24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Pārtikas inovāciju izaicinājumi</a:t>
            </a:r>
          </a:p>
          <a:p>
            <a:pPr marL="0" indent="0" algn="just">
              <a:buNone/>
            </a:pPr>
            <a:r>
              <a:rPr lang="lv-LV" sz="24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	Pārtikas inovāciju metodes</a:t>
            </a:r>
            <a:endParaRPr lang="lv-LV" sz="24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  <a:p>
            <a:pPr marL="0" indent="0" algn="just">
              <a:buNone/>
            </a:pPr>
            <a:r>
              <a:rPr lang="lv-LV" sz="24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	Pārtikas inovāciju pielietošana</a:t>
            </a:r>
          </a:p>
          <a:p>
            <a:pPr marL="0" indent="0" algn="just">
              <a:buNone/>
            </a:pPr>
            <a:endParaRPr lang="lv-LV" sz="2400" dirty="0" smtClean="0">
              <a:latin typeface="+mn-lt"/>
            </a:endParaRPr>
          </a:p>
          <a:p>
            <a:pPr marL="0" indent="0" algn="just">
              <a:buNone/>
            </a:pPr>
            <a:r>
              <a:rPr lang="lv-LV" sz="2400" b="1" dirty="0" smtClean="0">
                <a:latin typeface="+mn-lt"/>
              </a:rPr>
              <a:t>Projekta pieteikuma melnraksta 2. versija gaidāma novembrī.</a:t>
            </a:r>
            <a:endParaRPr lang="lv-LV"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401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z="28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ŠOGAD, OKTOBRĪ IESNIEGTS PROJEKTS:</a:t>
            </a:r>
            <a:endParaRPr lang="lv-LV" sz="28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v-LV" sz="2400" dirty="0" smtClean="0">
                <a:latin typeface="+mn-lt"/>
              </a:rPr>
              <a:t>«</a:t>
            </a:r>
            <a:r>
              <a:rPr lang="lv-LV" sz="2400" dirty="0" err="1" smtClean="0">
                <a:latin typeface="+mn-lt"/>
              </a:rPr>
              <a:t>Swedish</a:t>
            </a:r>
            <a:r>
              <a:rPr lang="lv-LV" sz="2400" dirty="0" smtClean="0">
                <a:latin typeface="+mn-lt"/>
              </a:rPr>
              <a:t> </a:t>
            </a:r>
            <a:r>
              <a:rPr lang="lv-LV" sz="2400" dirty="0" err="1" smtClean="0">
                <a:latin typeface="+mn-lt"/>
              </a:rPr>
              <a:t>institute</a:t>
            </a:r>
            <a:r>
              <a:rPr lang="lv-LV" sz="2400" dirty="0" smtClean="0">
                <a:latin typeface="+mn-lt"/>
              </a:rPr>
              <a:t>» programma: «Tematiskās partnerības», projekts:</a:t>
            </a:r>
          </a:p>
          <a:p>
            <a:pPr marL="0" indent="0">
              <a:buNone/>
            </a:pPr>
            <a:r>
              <a:rPr lang="lv-LV" sz="2400" b="1" dirty="0" smtClean="0">
                <a:latin typeface="+mn-lt"/>
              </a:rPr>
              <a:t>«BSR </a:t>
            </a:r>
            <a:r>
              <a:rPr lang="lv-LV" sz="2400" b="1" dirty="0" err="1" smtClean="0">
                <a:latin typeface="+mn-lt"/>
              </a:rPr>
              <a:t>Food</a:t>
            </a:r>
            <a:r>
              <a:rPr lang="lv-LV" sz="2400" b="1" dirty="0" smtClean="0">
                <a:latin typeface="+mn-lt"/>
              </a:rPr>
              <a:t> </a:t>
            </a:r>
            <a:r>
              <a:rPr lang="lv-LV" sz="2400" b="1" dirty="0" err="1" smtClean="0">
                <a:latin typeface="+mn-lt"/>
              </a:rPr>
              <a:t>House-Development</a:t>
            </a:r>
            <a:r>
              <a:rPr lang="lv-LV" sz="2400" b="1" dirty="0" smtClean="0">
                <a:latin typeface="+mn-lt"/>
              </a:rPr>
              <a:t> </a:t>
            </a:r>
            <a:r>
              <a:rPr lang="lv-LV" sz="2400" b="1" dirty="0" err="1" smtClean="0">
                <a:latin typeface="+mn-lt"/>
              </a:rPr>
              <a:t>of</a:t>
            </a:r>
            <a:r>
              <a:rPr lang="lv-LV" sz="2400" b="1" dirty="0" smtClean="0">
                <a:latin typeface="+mn-lt"/>
              </a:rPr>
              <a:t> a </a:t>
            </a:r>
            <a:r>
              <a:rPr lang="lv-LV" sz="2400" b="1" dirty="0" err="1" smtClean="0">
                <a:latin typeface="+mn-lt"/>
              </a:rPr>
              <a:t>strong</a:t>
            </a:r>
            <a:r>
              <a:rPr lang="lv-LV" sz="2400" b="1" dirty="0" smtClean="0">
                <a:latin typeface="+mn-lt"/>
              </a:rPr>
              <a:t> </a:t>
            </a:r>
            <a:r>
              <a:rPr lang="lv-LV" sz="2400" b="1" dirty="0" err="1" smtClean="0">
                <a:latin typeface="+mn-lt"/>
              </a:rPr>
              <a:t>Baltic</a:t>
            </a:r>
            <a:r>
              <a:rPr lang="lv-LV" sz="2400" b="1" dirty="0" smtClean="0">
                <a:latin typeface="+mn-lt"/>
              </a:rPr>
              <a:t> </a:t>
            </a:r>
            <a:r>
              <a:rPr lang="lv-LV" sz="2400" b="1" dirty="0" err="1" smtClean="0">
                <a:latin typeface="+mn-lt"/>
              </a:rPr>
              <a:t>Sea</a:t>
            </a:r>
            <a:r>
              <a:rPr lang="lv-LV" sz="2400" b="1" dirty="0" smtClean="0">
                <a:latin typeface="+mn-lt"/>
              </a:rPr>
              <a:t> </a:t>
            </a:r>
            <a:r>
              <a:rPr lang="lv-LV" sz="2400" b="1" dirty="0" err="1" smtClean="0">
                <a:latin typeface="+mn-lt"/>
              </a:rPr>
              <a:t>Region</a:t>
            </a:r>
            <a:r>
              <a:rPr lang="lv-LV" sz="2400" b="1" dirty="0" smtClean="0">
                <a:latin typeface="+mn-lt"/>
              </a:rPr>
              <a:t> </a:t>
            </a:r>
            <a:r>
              <a:rPr lang="lv-LV" sz="2400" b="1" dirty="0" err="1" smtClean="0">
                <a:latin typeface="+mn-lt"/>
              </a:rPr>
              <a:t>food</a:t>
            </a:r>
            <a:r>
              <a:rPr lang="lv-LV" sz="2400" b="1" dirty="0" smtClean="0">
                <a:latin typeface="+mn-lt"/>
              </a:rPr>
              <a:t> </a:t>
            </a:r>
            <a:r>
              <a:rPr lang="lv-LV" sz="2400" b="1" dirty="0" err="1" smtClean="0">
                <a:latin typeface="+mn-lt"/>
              </a:rPr>
              <a:t>cluster</a:t>
            </a:r>
            <a:r>
              <a:rPr lang="lv-LV" sz="2400" b="1" dirty="0" smtClean="0">
                <a:latin typeface="+mn-lt"/>
              </a:rPr>
              <a:t>» </a:t>
            </a:r>
          </a:p>
          <a:p>
            <a:pPr marL="0" indent="0">
              <a:buNone/>
            </a:pPr>
            <a:r>
              <a:rPr lang="lv-LV" sz="2400" dirty="0">
                <a:latin typeface="+mn-lt"/>
              </a:rPr>
              <a:t>(</a:t>
            </a:r>
            <a:r>
              <a:rPr lang="lv-LV" sz="2400" dirty="0" smtClean="0">
                <a:latin typeface="+mn-lt"/>
              </a:rPr>
              <a:t>BSR </a:t>
            </a:r>
            <a:r>
              <a:rPr lang="lv-LV" sz="2400" dirty="0" err="1" smtClean="0">
                <a:latin typeface="+mn-lt"/>
              </a:rPr>
              <a:t>Food</a:t>
            </a:r>
            <a:r>
              <a:rPr lang="lv-LV" sz="2400" dirty="0" smtClean="0">
                <a:latin typeface="+mn-lt"/>
              </a:rPr>
              <a:t> </a:t>
            </a:r>
            <a:r>
              <a:rPr lang="lv-LV" sz="2400" dirty="0" err="1" smtClean="0">
                <a:latin typeface="+mn-lt"/>
              </a:rPr>
              <a:t>House</a:t>
            </a:r>
            <a:r>
              <a:rPr lang="lv-LV" sz="2400" dirty="0" smtClean="0">
                <a:latin typeface="+mn-lt"/>
              </a:rPr>
              <a:t> pilotprojekts)</a:t>
            </a:r>
          </a:p>
          <a:p>
            <a:pPr marL="0" indent="0">
              <a:buNone/>
            </a:pPr>
            <a:endParaRPr lang="lv-LV" sz="2400" dirty="0" smtClean="0">
              <a:latin typeface="+mn-lt"/>
            </a:endParaRPr>
          </a:p>
          <a:p>
            <a:r>
              <a:rPr lang="lv-LV" sz="2400" dirty="0" smtClean="0">
                <a:latin typeface="+mn-lt"/>
              </a:rPr>
              <a:t>Iesniegts 07.10.2013., atbilde par finansējumu būs </a:t>
            </a:r>
            <a:r>
              <a:rPr lang="lv-LV" sz="2400" b="1" dirty="0" smtClean="0">
                <a:latin typeface="+mn-lt"/>
              </a:rPr>
              <a:t>decembra sākumā</a:t>
            </a:r>
            <a:r>
              <a:rPr lang="lv-LV" sz="2400" dirty="0" smtClean="0">
                <a:latin typeface="+mn-lt"/>
              </a:rPr>
              <a:t>. Ja saņems finansējumu, tad:</a:t>
            </a:r>
          </a:p>
          <a:p>
            <a:pPr marL="0" indent="0">
              <a:buNone/>
            </a:pPr>
            <a:r>
              <a:rPr lang="lv-LV" sz="2400" dirty="0">
                <a:latin typeface="+mn-lt"/>
              </a:rPr>
              <a:t>	</a:t>
            </a:r>
            <a:r>
              <a:rPr lang="lv-LV" sz="2400" dirty="0" smtClean="0">
                <a:latin typeface="+mn-lt"/>
              </a:rPr>
              <a:t> - Ieviešana: 3 gadi, 2014.g. janvāris – 2016.g. decembris;</a:t>
            </a:r>
          </a:p>
          <a:p>
            <a:pPr marL="0" indent="0">
              <a:buNone/>
            </a:pPr>
            <a:r>
              <a:rPr lang="lv-LV" sz="2400" dirty="0" smtClean="0">
                <a:latin typeface="+mn-lt"/>
              </a:rPr>
              <a:t>	 - Kopējais grants: 350 000 eiro.</a:t>
            </a:r>
            <a:endParaRPr lang="lv-LV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588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6198"/>
            <a:ext cx="8229600" cy="5290534"/>
          </a:xfrm>
        </p:spPr>
        <p:txBody>
          <a:bodyPr/>
          <a:lstStyle/>
          <a:p>
            <a:pPr marL="0" indent="0">
              <a:buNone/>
            </a:pPr>
            <a:r>
              <a:rPr lang="lv-LV" sz="2400" b="1" dirty="0" smtClean="0">
                <a:latin typeface="+mn-lt"/>
              </a:rPr>
              <a:t>Projekta partneri:</a:t>
            </a:r>
          </a:p>
          <a:p>
            <a:pPr marL="0" indent="0">
              <a:buNone/>
            </a:pPr>
            <a:endParaRPr lang="lv-LV" sz="2400" b="1" dirty="0" smtClean="0">
              <a:latin typeface="+mn-lt"/>
            </a:endParaRPr>
          </a:p>
          <a:p>
            <a:r>
              <a:rPr lang="lv-LV" sz="2000" dirty="0" smtClean="0">
                <a:latin typeface="+mn-lt"/>
              </a:rPr>
              <a:t>«</a:t>
            </a:r>
            <a:r>
              <a:rPr lang="lv-LV" sz="2000" dirty="0" err="1" smtClean="0">
                <a:latin typeface="+mn-lt"/>
              </a:rPr>
              <a:t>Ideon</a:t>
            </a:r>
            <a:r>
              <a:rPr lang="lv-LV" sz="2000" dirty="0" smtClean="0">
                <a:latin typeface="+mn-lt"/>
              </a:rPr>
              <a:t> Agro </a:t>
            </a:r>
            <a:r>
              <a:rPr lang="lv-LV" sz="2000" dirty="0" err="1" smtClean="0">
                <a:latin typeface="+mn-lt"/>
              </a:rPr>
              <a:t>Food</a:t>
            </a:r>
            <a:r>
              <a:rPr lang="lv-LV" sz="2000" dirty="0" smtClean="0">
                <a:latin typeface="+mn-lt"/>
              </a:rPr>
              <a:t>» </a:t>
            </a:r>
            <a:r>
              <a:rPr lang="lv-LV" sz="2000" b="1" dirty="0" smtClean="0">
                <a:latin typeface="+mn-lt"/>
              </a:rPr>
              <a:t>Zviedrija</a:t>
            </a:r>
          </a:p>
          <a:p>
            <a:r>
              <a:rPr lang="lv-LV" sz="2000" dirty="0" smtClean="0">
                <a:latin typeface="+mn-lt"/>
              </a:rPr>
              <a:t>«</a:t>
            </a:r>
            <a:r>
              <a:rPr lang="lv-LV" sz="2000" dirty="0" err="1" smtClean="0">
                <a:latin typeface="+mn-lt"/>
              </a:rPr>
              <a:t>Packbridge</a:t>
            </a:r>
            <a:r>
              <a:rPr lang="lv-LV" sz="2000" dirty="0" smtClean="0">
                <a:latin typeface="+mn-lt"/>
              </a:rPr>
              <a:t>» </a:t>
            </a:r>
            <a:r>
              <a:rPr lang="lv-LV" sz="2000" b="1" dirty="0" smtClean="0">
                <a:latin typeface="+mn-lt"/>
              </a:rPr>
              <a:t>Zviedrija</a:t>
            </a:r>
          </a:p>
          <a:p>
            <a:r>
              <a:rPr lang="lv-LV" sz="2000" dirty="0" smtClean="0">
                <a:latin typeface="+mn-lt"/>
              </a:rPr>
              <a:t>Vidzemes plānošanas reģions/ Vidzemes pārtikas klasteris, </a:t>
            </a:r>
            <a:r>
              <a:rPr lang="lv-LV" sz="2000" b="1" dirty="0" smtClean="0">
                <a:latin typeface="+mn-lt"/>
              </a:rPr>
              <a:t>Latvija</a:t>
            </a:r>
          </a:p>
          <a:p>
            <a:r>
              <a:rPr lang="lv-LV" sz="2000" dirty="0">
                <a:latin typeface="+mn-lt"/>
              </a:rPr>
              <a:t>«Kauņas tehnoloģiju universitātes pārtikas zinātnes un tehnoloģiju  kompetences centrs», </a:t>
            </a:r>
            <a:r>
              <a:rPr lang="lv-LV" sz="2000" b="1" dirty="0" smtClean="0">
                <a:latin typeface="+mn-lt"/>
              </a:rPr>
              <a:t>Lietuva,</a:t>
            </a:r>
          </a:p>
          <a:p>
            <a:r>
              <a:rPr lang="lv-LV" sz="2000" b="1" dirty="0" smtClean="0">
                <a:latin typeface="+mn-lt"/>
              </a:rPr>
              <a:t> </a:t>
            </a:r>
            <a:r>
              <a:rPr lang="lv-LV" sz="2000" dirty="0">
                <a:latin typeface="+mn-lt"/>
              </a:rPr>
              <a:t>«Veselīgu piena produktu </a:t>
            </a:r>
            <a:r>
              <a:rPr lang="lv-LV" sz="2000" dirty="0" err="1">
                <a:latin typeface="+mn-lt"/>
              </a:rPr>
              <a:t>bio-kompetences</a:t>
            </a:r>
            <a:r>
              <a:rPr lang="lv-LV" sz="2000" dirty="0">
                <a:latin typeface="+mn-lt"/>
              </a:rPr>
              <a:t> centrs», </a:t>
            </a:r>
            <a:r>
              <a:rPr lang="lv-LV" sz="2000" b="1" dirty="0">
                <a:latin typeface="+mn-lt"/>
              </a:rPr>
              <a:t>Igaunija </a:t>
            </a:r>
            <a:r>
              <a:rPr lang="lv-LV" sz="2000" dirty="0">
                <a:latin typeface="+mn-lt"/>
              </a:rPr>
              <a:t>(Tartu)</a:t>
            </a:r>
          </a:p>
          <a:p>
            <a:pPr marL="0" indent="0">
              <a:buNone/>
            </a:pPr>
            <a:endParaRPr lang="lv-LV" sz="2000" b="1" dirty="0" smtClean="0">
              <a:latin typeface="+mn-lt"/>
            </a:endParaRPr>
          </a:p>
          <a:p>
            <a:pPr marL="0" indent="0">
              <a:buNone/>
            </a:pPr>
            <a:r>
              <a:rPr lang="lv-LV" sz="2000" b="1" dirty="0" smtClean="0">
                <a:latin typeface="+mn-lt"/>
              </a:rPr>
              <a:t>Asociētie partneri:</a:t>
            </a:r>
          </a:p>
          <a:p>
            <a:r>
              <a:rPr lang="lv-LV" sz="2000" dirty="0">
                <a:latin typeface="+mn-lt"/>
              </a:rPr>
              <a:t>«Agro </a:t>
            </a:r>
            <a:r>
              <a:rPr lang="lv-LV" sz="2000" dirty="0" err="1">
                <a:latin typeface="+mn-lt"/>
              </a:rPr>
              <a:t>Tech</a:t>
            </a:r>
            <a:r>
              <a:rPr lang="lv-LV" sz="2000" dirty="0">
                <a:latin typeface="+mn-lt"/>
              </a:rPr>
              <a:t>» tehnoloģiju institūts,  </a:t>
            </a:r>
            <a:r>
              <a:rPr lang="lv-LV" sz="2000" b="1" dirty="0" smtClean="0">
                <a:latin typeface="+mn-lt"/>
              </a:rPr>
              <a:t>Dānija</a:t>
            </a:r>
          </a:p>
          <a:p>
            <a:r>
              <a:rPr lang="lv-LV" sz="2000" dirty="0">
                <a:latin typeface="+mn-lt"/>
              </a:rPr>
              <a:t>«</a:t>
            </a:r>
            <a:r>
              <a:rPr lang="lv-LV" sz="2000" dirty="0" err="1">
                <a:latin typeface="+mn-lt"/>
              </a:rPr>
              <a:t>Foodwest</a:t>
            </a:r>
            <a:r>
              <a:rPr lang="lv-LV" sz="2000" dirty="0">
                <a:latin typeface="+mn-lt"/>
              </a:rPr>
              <a:t>» </a:t>
            </a:r>
            <a:r>
              <a:rPr lang="lv-LV" sz="2000" dirty="0" err="1" smtClean="0">
                <a:latin typeface="+mn-lt"/>
              </a:rPr>
              <a:t>Ltd</a:t>
            </a:r>
            <a:r>
              <a:rPr lang="lv-LV" sz="2000" dirty="0" smtClean="0">
                <a:latin typeface="+mn-lt"/>
              </a:rPr>
              <a:t>., </a:t>
            </a:r>
            <a:r>
              <a:rPr lang="lv-LV" sz="2000" b="1" dirty="0" smtClean="0">
                <a:latin typeface="+mn-lt"/>
              </a:rPr>
              <a:t>Somija</a:t>
            </a:r>
            <a:endParaRPr lang="lv-LV" sz="2000" b="1" dirty="0">
              <a:latin typeface="+mn-lt"/>
            </a:endParaRPr>
          </a:p>
          <a:p>
            <a:pPr marL="0" indent="0">
              <a:buNone/>
            </a:pPr>
            <a:endParaRPr lang="lv-LV" b="1" dirty="0"/>
          </a:p>
          <a:p>
            <a:pPr marL="0" indent="0">
              <a:buNone/>
            </a:pPr>
            <a:endParaRPr lang="lv-LV" b="1" dirty="0" smtClean="0"/>
          </a:p>
          <a:p>
            <a:pPr marL="0" indent="0">
              <a:buNone/>
            </a:pPr>
            <a:endParaRPr lang="lv-LV" b="1" dirty="0"/>
          </a:p>
          <a:p>
            <a:pPr marL="0" indent="0">
              <a:buNone/>
            </a:pPr>
            <a:endParaRPr lang="lv-LV" dirty="0" smtClean="0"/>
          </a:p>
          <a:p>
            <a:pPr marL="0" indent="0">
              <a:buNone/>
            </a:pP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85256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z="28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PROJEKTA  PLĀNOTĀS AKTIVITĀTES</a:t>
            </a:r>
            <a:endParaRPr lang="lv-LV" sz="28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9556"/>
            <a:ext cx="8229600" cy="4877175"/>
          </a:xfrm>
        </p:spPr>
        <p:txBody>
          <a:bodyPr/>
          <a:lstStyle/>
          <a:p>
            <a:r>
              <a:rPr lang="lv-LV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10 – 15 uzņēmumi (potenciālie eksportētāji) iesaistīti no katra partnera klastera</a:t>
            </a:r>
          </a:p>
          <a:p>
            <a:pPr marL="0" indent="0">
              <a:buNone/>
            </a:pPr>
            <a:endParaRPr lang="lv-LV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r>
              <a:rPr lang="lv-LV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Pieredzes apmaiņas un  «</a:t>
            </a:r>
            <a:r>
              <a:rPr lang="lv-LV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match-making»</a:t>
            </a:r>
            <a:r>
              <a:rPr lang="lv-LV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vizītes</a:t>
            </a:r>
            <a:r>
              <a:rPr lang="lv-LV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:</a:t>
            </a:r>
          </a:p>
          <a:p>
            <a:pPr marL="0" indent="0">
              <a:buNone/>
            </a:pPr>
            <a:r>
              <a:rPr lang="lv-LV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	2014.g</a:t>
            </a:r>
            <a:r>
              <a:rPr lang="lv-LV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 rudens Somijā (kopā ar LT, EST, SWED uzņēmējiem)</a:t>
            </a:r>
          </a:p>
          <a:p>
            <a:pPr marL="0" indent="0">
              <a:buNone/>
            </a:pPr>
            <a:r>
              <a:rPr lang="lv-LV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	2015.g</a:t>
            </a:r>
            <a:r>
              <a:rPr lang="lv-LV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 pavasaris Zviedrijā/Dānijā (kopā ar LT, EST, </a:t>
            </a:r>
            <a:r>
              <a:rPr lang="lv-LV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	uzņēmējiem</a:t>
            </a:r>
            <a:r>
              <a:rPr lang="lv-LV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)</a:t>
            </a:r>
          </a:p>
          <a:p>
            <a:pPr marL="0" indent="0">
              <a:buNone/>
            </a:pPr>
            <a:r>
              <a:rPr lang="lv-LV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	2015.g</a:t>
            </a:r>
            <a:r>
              <a:rPr lang="lv-LV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 rudens Zviedru vizīte LV un </a:t>
            </a:r>
            <a:r>
              <a:rPr lang="lv-LV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EST</a:t>
            </a:r>
          </a:p>
          <a:p>
            <a:pPr marL="0" indent="0">
              <a:buNone/>
            </a:pPr>
            <a:r>
              <a:rPr lang="lv-LV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+ praktiski semināri par iepakojumu un loģistiku vizīšu </a:t>
            </a:r>
            <a:r>
              <a:rPr lang="lv-LV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ietvaros</a:t>
            </a:r>
          </a:p>
          <a:p>
            <a:pPr marL="0" indent="0">
              <a:buNone/>
            </a:pPr>
            <a:endParaRPr lang="lv-LV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r>
              <a:rPr lang="lv-LV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«</a:t>
            </a:r>
            <a:r>
              <a:rPr lang="lv-LV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Pop-up</a:t>
            </a:r>
            <a:r>
              <a:rPr lang="lv-LV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stores» stendi</a:t>
            </a:r>
            <a:r>
              <a:rPr lang="lv-LV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:</a:t>
            </a:r>
          </a:p>
          <a:p>
            <a:pPr lvl="1"/>
            <a:r>
              <a:rPr lang="lv-LV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«</a:t>
            </a:r>
            <a:r>
              <a:rPr lang="lv-LV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Pop-up</a:t>
            </a:r>
            <a:r>
              <a:rPr lang="lv-LV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stores» </a:t>
            </a:r>
            <a:r>
              <a:rPr lang="lv-LV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LV, EST, LT  produktu reprezentācijas stendi: 2015.g. rudenī Zviedrijā (Lundā, Stokholmā)</a:t>
            </a:r>
          </a:p>
          <a:p>
            <a:pPr lvl="1"/>
            <a:r>
              <a:rPr lang="lv-LV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Zviedru produktu stendi 2016.g. Rīgā, Kopenhāgenā, Helsinkos</a:t>
            </a:r>
          </a:p>
          <a:p>
            <a:endParaRPr lang="lv-LV" sz="1200" dirty="0"/>
          </a:p>
          <a:p>
            <a:endParaRPr lang="lv-LV" dirty="0" smtClean="0"/>
          </a:p>
          <a:p>
            <a:pPr lvl="1"/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217074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z="28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Sekojoši 17.09.2013. Dāņu vizītei Valmierā, iespējams pieredzes apmaiņas projekts uz Dāniju, </a:t>
            </a:r>
            <a:r>
              <a:rPr lang="lv-LV" sz="2800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Soro</a:t>
            </a:r>
            <a:r>
              <a:rPr lang="lv-LV" sz="28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2014.g.</a:t>
            </a:r>
            <a:endParaRPr lang="lv-LV" sz="28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 dirty="0"/>
          </a:p>
        </p:txBody>
      </p:sp>
      <p:pic>
        <p:nvPicPr>
          <p:cNvPr id="10242" name="Picture 2" descr="C:\Users\Kristaps.Rocans\Desktop\KLASTERIS\bildes irinai\IMG_49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100" y="1340768"/>
            <a:ext cx="5883152" cy="441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15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e4oncompetitiveness.com/wp-content/uploads/2010/03/clusterdevelopmentproce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038"/>
            <a:ext cx="9253538" cy="690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485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11266" name="Picture 2" descr="C:\Users\Kristaps.Rocans\Desktop\ttgrg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3" y="228298"/>
            <a:ext cx="4687771" cy="368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Kristaps.Rocans\Desktop\ggggg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771" y="2179791"/>
            <a:ext cx="4456229" cy="347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3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z="28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Klastera sanāksme 2011.g. novembris</a:t>
            </a:r>
            <a:endParaRPr lang="lv-LV" sz="28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4" name="Picture 8" descr="C:\Users\Kristaps.Rocans\Desktop\Captu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18" y="771123"/>
            <a:ext cx="7603298" cy="509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927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ctrTitle"/>
          </p:nvPr>
        </p:nvSpPr>
        <p:spPr>
          <a:xfrm>
            <a:off x="190920" y="2652764"/>
            <a:ext cx="8762162" cy="366707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lv-LV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    IZAUGSME CAUR SADARBĪBU, SPECIALIZĀCIJU UN ZINĀŠANU PĀRNESI!</a:t>
            </a:r>
            <a:r>
              <a:rPr lang="lv-LV" sz="1600" dirty="0" smtClean="0">
                <a:solidFill>
                  <a:srgbClr val="7030A0"/>
                </a:solidFill>
                <a:latin typeface="Century Gothic" pitchFamily="34" charset="0"/>
              </a:rPr>
              <a:t/>
            </a:r>
            <a:br>
              <a:rPr lang="lv-LV" sz="1600" dirty="0" smtClean="0">
                <a:solidFill>
                  <a:srgbClr val="7030A0"/>
                </a:solidFill>
                <a:latin typeface="Century Gothic" pitchFamily="34" charset="0"/>
              </a:rPr>
            </a:br>
            <a:r>
              <a:rPr lang="lv-LV" sz="1400" i="1" dirty="0" smtClean="0">
                <a:solidFill>
                  <a:srgbClr val="7030A0"/>
                </a:solidFill>
                <a:latin typeface="Century Gothic" pitchFamily="34" charset="0"/>
              </a:rPr>
              <a:t/>
            </a:r>
            <a:br>
              <a:rPr lang="lv-LV" sz="1400" i="1" dirty="0" smtClean="0">
                <a:solidFill>
                  <a:srgbClr val="7030A0"/>
                </a:solidFill>
                <a:latin typeface="Century Gothic" pitchFamily="34" charset="0"/>
              </a:rPr>
            </a:br>
            <a:r>
              <a:rPr lang="lv-LV" sz="1400" i="1" dirty="0" smtClean="0">
                <a:latin typeface="Century Gothic" pitchFamily="34" charset="0"/>
              </a:rPr>
              <a:t/>
            </a:r>
            <a:br>
              <a:rPr lang="lv-LV" sz="1400" i="1" dirty="0" smtClean="0">
                <a:latin typeface="Century Gothic" pitchFamily="34" charset="0"/>
              </a:rPr>
            </a:br>
            <a:r>
              <a:rPr lang="lv-LV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/>
            </a:r>
            <a:br>
              <a:rPr lang="lv-LV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</a:br>
            <a:r>
              <a:rPr lang="en-GB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Vidzeme</a:t>
            </a:r>
            <a:r>
              <a:rPr lang="lv-LV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s</a:t>
            </a:r>
            <a:r>
              <a:rPr lang="en-GB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</a:t>
            </a:r>
            <a:r>
              <a:rPr lang="lv-LV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p</a:t>
            </a:r>
            <a:r>
              <a:rPr lang="en-GB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l</a:t>
            </a:r>
            <a:r>
              <a:rPr lang="lv-LV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ā</a:t>
            </a:r>
            <a:r>
              <a:rPr lang="en-GB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n</a:t>
            </a:r>
            <a:r>
              <a:rPr lang="lv-LV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ošanas</a:t>
            </a:r>
            <a:r>
              <a:rPr lang="en-GB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</a:t>
            </a:r>
            <a:r>
              <a:rPr lang="lv-LV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r</a:t>
            </a:r>
            <a:r>
              <a:rPr lang="en-GB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e</a:t>
            </a:r>
            <a:r>
              <a:rPr lang="lv-LV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ģ</a:t>
            </a:r>
            <a:r>
              <a:rPr lang="en-GB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ion</a:t>
            </a:r>
            <a:r>
              <a:rPr lang="lv-LV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s</a:t>
            </a:r>
            <a:r>
              <a:rPr lang="lv-LV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/>
            </a:r>
            <a:br>
              <a:rPr lang="lv-LV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</a:br>
            <a:r>
              <a:rPr lang="lv-LV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Jāņa Poruka iela 8, 108.kabinets,</a:t>
            </a:r>
            <a:r>
              <a:rPr lang="en-GB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C</a:t>
            </a:r>
            <a:r>
              <a:rPr lang="lv-LV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ē</a:t>
            </a:r>
            <a:r>
              <a:rPr lang="en-GB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sis, LV 4100</a:t>
            </a:r>
            <a:r>
              <a:rPr lang="lv-LV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/>
            </a:r>
            <a:br>
              <a:rPr lang="lv-LV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</a:br>
            <a:r>
              <a:rPr lang="en-GB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Tel: +371 641</a:t>
            </a:r>
            <a:r>
              <a:rPr lang="lv-LV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16006, fakss: +371 64116012, e</a:t>
            </a:r>
            <a:r>
              <a:rPr lang="en-GB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-</a:t>
            </a:r>
            <a:r>
              <a:rPr lang="lv-LV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pasts</a:t>
            </a:r>
            <a:r>
              <a:rPr lang="en-GB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: vidzeme@vidzeme.lv</a:t>
            </a:r>
            <a:r>
              <a:rPr lang="lv-LV" sz="1400" dirty="0" smtClean="0">
                <a:latin typeface="Century Gothic" pitchFamily="34" charset="0"/>
              </a:rPr>
              <a:t/>
            </a:r>
            <a:br>
              <a:rPr lang="lv-LV" sz="1400" dirty="0" smtClean="0">
                <a:latin typeface="Century Gothic" pitchFamily="34" charset="0"/>
              </a:rPr>
            </a:br>
            <a:r>
              <a:rPr lang="en-GB" sz="1400" dirty="0" smtClean="0">
                <a:latin typeface="Century Gothic" pitchFamily="34" charset="0"/>
              </a:rPr>
              <a:t> </a:t>
            </a:r>
            <a:r>
              <a:rPr lang="lv-LV" sz="1400" dirty="0" smtClean="0">
                <a:latin typeface="Century Gothic" pitchFamily="34" charset="0"/>
              </a:rPr>
              <a:t/>
            </a:r>
            <a:br>
              <a:rPr lang="lv-LV" sz="1400" dirty="0" smtClean="0">
                <a:latin typeface="Century Gothic" pitchFamily="34" charset="0"/>
              </a:rPr>
            </a:br>
            <a:r>
              <a:rPr lang="lv-LV" sz="1400" i="1" dirty="0" smtClean="0">
                <a:solidFill>
                  <a:srgbClr val="C00000"/>
                </a:solidFill>
                <a:latin typeface="Century Gothic" pitchFamily="34" charset="0"/>
              </a:rPr>
              <a:t>Klastera koordinators</a:t>
            </a:r>
            <a:r>
              <a:rPr lang="en-GB" sz="1400" i="1" dirty="0" smtClean="0">
                <a:solidFill>
                  <a:srgbClr val="C00000"/>
                </a:solidFill>
                <a:latin typeface="Century Gothic" pitchFamily="34" charset="0"/>
              </a:rPr>
              <a:t>:</a:t>
            </a:r>
            <a:r>
              <a:rPr lang="lv-LV" sz="1400" i="1" dirty="0" smtClean="0">
                <a:latin typeface="Century Gothic" pitchFamily="34" charset="0"/>
              </a:rPr>
              <a:t/>
            </a:r>
            <a:br>
              <a:rPr lang="lv-LV" sz="1400" i="1" dirty="0" smtClean="0">
                <a:latin typeface="Century Gothic" pitchFamily="34" charset="0"/>
              </a:rPr>
            </a:br>
            <a:r>
              <a:rPr lang="lv-LV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/>
            </a:r>
            <a:br>
              <a:rPr lang="lv-LV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</a:br>
            <a:r>
              <a:rPr lang="lv-LV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Kristaps Ročāns</a:t>
            </a:r>
            <a:br>
              <a:rPr lang="lv-LV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</a:br>
            <a:r>
              <a:rPr lang="lv-LV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Tālr. +371 29753011, e-pasts: </a:t>
            </a:r>
            <a:r>
              <a:rPr lang="lv-LV" sz="1400" b="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hlinkClick r:id="rId2"/>
              </a:rPr>
              <a:t>kristaps.rocans@vidzeme.lv</a:t>
            </a:r>
            <a:r>
              <a:rPr lang="lv-LV" sz="1400" b="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/>
            </a:r>
            <a:br>
              <a:rPr lang="lv-LV" sz="1400" b="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</a:br>
            <a:r>
              <a:rPr lang="lv-LV" sz="1400" b="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/>
            </a:r>
            <a:br>
              <a:rPr lang="lv-LV" sz="1400" b="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</a:br>
            <a:r>
              <a:rPr lang="lv-LV" sz="1400" b="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/>
            </a:r>
            <a:br>
              <a:rPr lang="lv-LV" sz="1400" b="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</a:br>
            <a:r>
              <a:rPr lang="lv-LV" sz="1400" b="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/>
            </a:r>
            <a:br>
              <a:rPr lang="lv-LV" sz="1400" b="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</a:br>
            <a:r>
              <a:rPr lang="lv-LV" sz="1400" u="sng" dirty="0" smtClean="0">
                <a:solidFill>
                  <a:srgbClr val="0000FF"/>
                </a:solidFill>
                <a:latin typeface="Century Gothic" pitchFamily="34" charset="0"/>
              </a:rPr>
              <a:t/>
            </a:r>
            <a:br>
              <a:rPr lang="lv-LV" sz="1400" u="sng" dirty="0" smtClean="0">
                <a:solidFill>
                  <a:srgbClr val="0000FF"/>
                </a:solidFill>
                <a:latin typeface="Century Gothic" pitchFamily="34" charset="0"/>
              </a:rPr>
            </a:br>
            <a:r>
              <a:rPr lang="lv-LV" sz="1400" dirty="0" smtClean="0">
                <a:latin typeface="Century Gothic" pitchFamily="34" charset="0"/>
              </a:rPr>
              <a:t/>
            </a:r>
            <a:br>
              <a:rPr lang="lv-LV" sz="1400" dirty="0" smtClean="0">
                <a:latin typeface="Century Gothic" pitchFamily="34" charset="0"/>
              </a:rPr>
            </a:br>
            <a:endParaRPr lang="en-US" sz="14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z="32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PĀRTIKAS KLASTERA SADARBĪBAS PARTNERI:</a:t>
            </a:r>
            <a:endParaRPr lang="lv-LV" sz="32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66170"/>
            <a:ext cx="8229600" cy="4100561"/>
          </a:xfrm>
        </p:spPr>
        <p:txBody>
          <a:bodyPr numCol="1" anchor="ctr"/>
          <a:lstStyle/>
          <a:p>
            <a:r>
              <a:rPr lang="lv-LV" sz="2400" dirty="0" smtClean="0">
                <a:latin typeface="+mn-lt"/>
              </a:rPr>
              <a:t>ZVIEDRIJĀ</a:t>
            </a:r>
          </a:p>
          <a:p>
            <a:endParaRPr lang="lv-LV" sz="2400" dirty="0" smtClean="0">
              <a:latin typeface="+mn-lt"/>
            </a:endParaRPr>
          </a:p>
          <a:p>
            <a:r>
              <a:rPr lang="lv-LV" sz="2400" dirty="0" smtClean="0">
                <a:latin typeface="+mn-lt"/>
              </a:rPr>
              <a:t>SOMIJĀ</a:t>
            </a:r>
          </a:p>
          <a:p>
            <a:endParaRPr lang="lv-LV" sz="2400" dirty="0" smtClean="0">
              <a:latin typeface="+mn-lt"/>
            </a:endParaRPr>
          </a:p>
          <a:p>
            <a:r>
              <a:rPr lang="lv-LV" sz="2400" dirty="0" smtClean="0">
                <a:latin typeface="+mn-lt"/>
              </a:rPr>
              <a:t>DĀNIJĀ</a:t>
            </a:r>
          </a:p>
          <a:p>
            <a:endParaRPr lang="lv-LV" sz="2400" dirty="0" smtClean="0">
              <a:latin typeface="+mn-lt"/>
            </a:endParaRPr>
          </a:p>
          <a:p>
            <a:r>
              <a:rPr lang="lv-LV" sz="2400" dirty="0" smtClean="0">
                <a:latin typeface="+mn-lt"/>
              </a:rPr>
              <a:t>IGAUNIJĀ</a:t>
            </a:r>
          </a:p>
          <a:p>
            <a:endParaRPr lang="lv-LV" sz="2400" dirty="0" smtClean="0">
              <a:latin typeface="+mn-lt"/>
            </a:endParaRPr>
          </a:p>
          <a:p>
            <a:r>
              <a:rPr lang="lv-LV" sz="2400" dirty="0" smtClean="0">
                <a:latin typeface="+mn-lt"/>
              </a:rPr>
              <a:t>LIETUVĀ</a:t>
            </a:r>
          </a:p>
          <a:p>
            <a:endParaRPr lang="lv-LV" sz="2400" dirty="0" smtClean="0">
              <a:latin typeface="+mn-lt"/>
            </a:endParaRPr>
          </a:p>
          <a:p>
            <a:r>
              <a:rPr lang="lv-LV" sz="2400" dirty="0" smtClean="0">
                <a:latin typeface="+mn-lt"/>
              </a:rPr>
              <a:t>VĀCIJĀ</a:t>
            </a:r>
          </a:p>
          <a:p>
            <a:endParaRPr lang="lv-LV" dirty="0"/>
          </a:p>
        </p:txBody>
      </p:sp>
      <p:pic>
        <p:nvPicPr>
          <p:cNvPr id="1026" name="Picture 2" descr="Ideon Agro Foo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136" y="1293734"/>
            <a:ext cx="1268130" cy="50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Kristaps.Rocans\Desktop\Captur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001" y="1276248"/>
            <a:ext cx="1374436" cy="555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ttp://www.oske.net/@Bin/213390/Elintarvike_ENG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926" y="2075930"/>
            <a:ext cx="1639075" cy="551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Kristaps.Rocans\Desktop\sds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935" y="2766995"/>
            <a:ext cx="3411755" cy="47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Kristaps.Rocans\Desktop\hduhdjsj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607" y="5257700"/>
            <a:ext cx="1820878" cy="56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ktu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607" y="4396636"/>
            <a:ext cx="767508" cy="66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http://www.tptak.ee/templates/ffie_light/images/logo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651" y="3509603"/>
            <a:ext cx="674090" cy="674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Billede 3" descr="cid:image001.gif@01CD9D6E.C9EFED0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477" y="2415232"/>
            <a:ext cx="51435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 descr="C:\Users\Kristaps.Rocans\Desktop\sds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602" y="5257699"/>
            <a:ext cx="1679225" cy="56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45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z="2800" dirty="0" smtClean="0">
                <a:solidFill>
                  <a:schemeClr val="accent4">
                    <a:lumMod val="75000"/>
                  </a:schemeClr>
                </a:solidFill>
              </a:rPr>
              <a:t>KOPĪGO PROJEKTU ATTĪSTĪBA: </a:t>
            </a:r>
            <a:endParaRPr lang="lv-LV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lv-LV" sz="2400" b="1" dirty="0" smtClean="0"/>
          </a:p>
          <a:p>
            <a:pPr marL="0" indent="0">
              <a:buNone/>
            </a:pPr>
            <a:r>
              <a:rPr lang="lv-LV" sz="2400" b="1" dirty="0" smtClean="0"/>
              <a:t>«BSR FOOD» </a:t>
            </a:r>
          </a:p>
          <a:p>
            <a:pPr marL="0" indent="0">
              <a:buNone/>
            </a:pPr>
            <a:r>
              <a:rPr lang="lv-LV" sz="2400" dirty="0" smtClean="0"/>
              <a:t>BSR (Baltijas jūras reģiona) Pārtikas klasteru sadarbības tīkls  </a:t>
            </a:r>
          </a:p>
          <a:p>
            <a:pPr marL="0" indent="0">
              <a:buNone/>
            </a:pPr>
            <a:endParaRPr lang="lv-LV" dirty="0"/>
          </a:p>
          <a:p>
            <a:r>
              <a:rPr lang="lv-LV" sz="2400" dirty="0" smtClean="0">
                <a:latin typeface="+mn-lt"/>
              </a:rPr>
              <a:t>Viens no BSR Stars programmas projektiem – līdz 2014.g. «ietvara projekts» bez finansējuma, turpinoties BSR Stars programmai, </a:t>
            </a:r>
            <a:r>
              <a:rPr lang="lv-LV" sz="2400" b="1" dirty="0" smtClean="0">
                <a:latin typeface="+mn-lt"/>
              </a:rPr>
              <a:t>varētu iegūt finansējumu</a:t>
            </a:r>
            <a:r>
              <a:rPr lang="lv-LV" sz="2400" dirty="0" smtClean="0">
                <a:latin typeface="+mn-lt"/>
              </a:rPr>
              <a:t> nākošajā periodā</a:t>
            </a:r>
            <a:endParaRPr lang="lv-LV" sz="2400" dirty="0">
              <a:latin typeface="+mn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396" y="1340768"/>
            <a:ext cx="3093191" cy="91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700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z="2800" dirty="0" smtClean="0">
                <a:solidFill>
                  <a:schemeClr val="accent4">
                    <a:lumMod val="75000"/>
                  </a:schemeClr>
                </a:solidFill>
              </a:rPr>
              <a:t>BSR FOOD HOUSE </a:t>
            </a:r>
            <a:endParaRPr lang="lv-LV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5616"/>
            <a:ext cx="8229600" cy="4751115"/>
          </a:xfrm>
        </p:spPr>
        <p:txBody>
          <a:bodyPr/>
          <a:lstStyle/>
          <a:p>
            <a:pPr marL="0" indent="0">
              <a:buNone/>
            </a:pPr>
            <a:r>
              <a:rPr lang="lv-LV" sz="2400" b="1" dirty="0" smtClean="0">
                <a:latin typeface="+mn-lt"/>
              </a:rPr>
              <a:t>Partneri: </a:t>
            </a:r>
          </a:p>
          <a:p>
            <a:pPr marL="0" indent="0">
              <a:buNone/>
            </a:pPr>
            <a:endParaRPr lang="lv-LV" dirty="0" smtClean="0"/>
          </a:p>
          <a:p>
            <a:pPr>
              <a:spcAft>
                <a:spcPts val="1200"/>
              </a:spcAft>
            </a:pPr>
            <a:r>
              <a:rPr lang="lv-LV" sz="2000" dirty="0" smtClean="0">
                <a:latin typeface="+mn-lt"/>
              </a:rPr>
              <a:t>«</a:t>
            </a:r>
            <a:r>
              <a:rPr lang="lv-LV" sz="2000" dirty="0" err="1" smtClean="0">
                <a:latin typeface="+mn-lt"/>
              </a:rPr>
              <a:t>Ideon</a:t>
            </a:r>
            <a:r>
              <a:rPr lang="lv-LV" sz="2000" dirty="0" smtClean="0">
                <a:latin typeface="+mn-lt"/>
              </a:rPr>
              <a:t> </a:t>
            </a:r>
            <a:r>
              <a:rPr lang="lv-LV" sz="2000" dirty="0">
                <a:latin typeface="+mn-lt"/>
              </a:rPr>
              <a:t>Agro </a:t>
            </a:r>
            <a:r>
              <a:rPr lang="lv-LV" sz="2000" dirty="0" err="1" smtClean="0">
                <a:latin typeface="+mn-lt"/>
              </a:rPr>
              <a:t>Food</a:t>
            </a:r>
            <a:r>
              <a:rPr lang="lv-LV" sz="2000" dirty="0" smtClean="0">
                <a:latin typeface="+mn-lt"/>
              </a:rPr>
              <a:t>»,  </a:t>
            </a:r>
            <a:r>
              <a:rPr lang="lv-LV" sz="2000" b="1" dirty="0" smtClean="0">
                <a:latin typeface="+mn-lt"/>
              </a:rPr>
              <a:t>Zviedrija</a:t>
            </a:r>
            <a:endParaRPr lang="lv-LV" sz="2000" b="1" dirty="0">
              <a:latin typeface="+mn-lt"/>
            </a:endParaRPr>
          </a:p>
          <a:p>
            <a:pPr>
              <a:spcAft>
                <a:spcPts val="1200"/>
              </a:spcAft>
            </a:pPr>
            <a:r>
              <a:rPr lang="lv-LV" sz="2000" dirty="0" smtClean="0">
                <a:latin typeface="+mn-lt"/>
              </a:rPr>
              <a:t>«</a:t>
            </a:r>
            <a:r>
              <a:rPr lang="lv-LV" sz="2000" dirty="0" err="1" smtClean="0">
                <a:latin typeface="+mn-lt"/>
              </a:rPr>
              <a:t>Foodwest</a:t>
            </a:r>
            <a:r>
              <a:rPr lang="lv-LV" sz="2000" dirty="0" smtClean="0">
                <a:latin typeface="+mn-lt"/>
              </a:rPr>
              <a:t>» </a:t>
            </a:r>
            <a:r>
              <a:rPr lang="lv-LV" sz="2000" dirty="0" err="1" smtClean="0">
                <a:latin typeface="+mn-lt"/>
              </a:rPr>
              <a:t>Ltd</a:t>
            </a:r>
            <a:r>
              <a:rPr lang="lv-LV" sz="2000" dirty="0" smtClean="0">
                <a:latin typeface="+mn-lt"/>
              </a:rPr>
              <a:t>.; «</a:t>
            </a:r>
            <a:r>
              <a:rPr lang="lv-LV" sz="2000" dirty="0" err="1" smtClean="0">
                <a:latin typeface="+mn-lt"/>
              </a:rPr>
              <a:t>Kupio</a:t>
            </a:r>
            <a:r>
              <a:rPr lang="lv-LV" sz="2000" dirty="0" smtClean="0">
                <a:latin typeface="+mn-lt"/>
              </a:rPr>
              <a:t> </a:t>
            </a:r>
            <a:r>
              <a:rPr lang="lv-LV" sz="2000" dirty="0" err="1" smtClean="0">
                <a:latin typeface="+mn-lt"/>
              </a:rPr>
              <a:t>Innovation</a:t>
            </a:r>
            <a:r>
              <a:rPr lang="lv-LV" sz="2000" dirty="0" smtClean="0">
                <a:latin typeface="+mn-lt"/>
              </a:rPr>
              <a:t>» </a:t>
            </a:r>
            <a:r>
              <a:rPr lang="lv-LV" sz="2000" dirty="0" err="1" smtClean="0">
                <a:latin typeface="+mn-lt"/>
              </a:rPr>
              <a:t>Ltd</a:t>
            </a:r>
            <a:r>
              <a:rPr lang="lv-LV" sz="2000" dirty="0" smtClean="0">
                <a:latin typeface="+mn-lt"/>
              </a:rPr>
              <a:t>.,  </a:t>
            </a:r>
            <a:r>
              <a:rPr lang="lv-LV" sz="2000" b="1" dirty="0" smtClean="0">
                <a:latin typeface="+mn-lt"/>
              </a:rPr>
              <a:t>Somija</a:t>
            </a:r>
          </a:p>
          <a:p>
            <a:pPr>
              <a:spcAft>
                <a:spcPts val="1200"/>
              </a:spcAft>
            </a:pPr>
            <a:r>
              <a:rPr lang="lv-LV" sz="2000" dirty="0" smtClean="0">
                <a:latin typeface="+mn-lt"/>
              </a:rPr>
              <a:t>«Vidzemes plānošanas reģions»/ Vidzemes pārtikas klasteris, </a:t>
            </a:r>
            <a:r>
              <a:rPr lang="lv-LV" sz="2000" b="1" dirty="0" smtClean="0">
                <a:latin typeface="+mn-lt"/>
              </a:rPr>
              <a:t>Latvija</a:t>
            </a:r>
          </a:p>
          <a:p>
            <a:pPr>
              <a:spcAft>
                <a:spcPts val="1200"/>
              </a:spcAft>
            </a:pPr>
            <a:r>
              <a:rPr lang="lv-LV" sz="2000" dirty="0" smtClean="0">
                <a:latin typeface="+mn-lt"/>
              </a:rPr>
              <a:t>«Kauņas tehnoloģiju universitātes pārtikas zinātnes un tehnoloģiju  kompetences centrs», </a:t>
            </a:r>
            <a:r>
              <a:rPr lang="lv-LV" sz="2000" b="1" dirty="0" smtClean="0">
                <a:latin typeface="+mn-lt"/>
              </a:rPr>
              <a:t>Lietuva</a:t>
            </a:r>
          </a:p>
          <a:p>
            <a:pPr>
              <a:spcAft>
                <a:spcPts val="1200"/>
              </a:spcAft>
            </a:pPr>
            <a:r>
              <a:rPr lang="lv-LV" sz="2000" dirty="0">
                <a:latin typeface="+mn-lt"/>
              </a:rPr>
              <a:t> </a:t>
            </a:r>
            <a:r>
              <a:rPr lang="lv-LV" sz="2000" dirty="0" smtClean="0">
                <a:latin typeface="+mn-lt"/>
              </a:rPr>
              <a:t>«Veselīgu piena produktu </a:t>
            </a:r>
            <a:r>
              <a:rPr lang="lv-LV" sz="2000" dirty="0" err="1" smtClean="0">
                <a:latin typeface="+mn-lt"/>
              </a:rPr>
              <a:t>bio-kompetences</a:t>
            </a:r>
            <a:r>
              <a:rPr lang="lv-LV" sz="2000" dirty="0" smtClean="0">
                <a:latin typeface="+mn-lt"/>
              </a:rPr>
              <a:t> centrs», </a:t>
            </a:r>
            <a:r>
              <a:rPr lang="lv-LV" sz="2000" b="1" dirty="0" smtClean="0">
                <a:latin typeface="+mn-lt"/>
              </a:rPr>
              <a:t>Igaunija </a:t>
            </a:r>
            <a:r>
              <a:rPr lang="lv-LV" sz="2000" dirty="0" smtClean="0">
                <a:latin typeface="+mn-lt"/>
              </a:rPr>
              <a:t>(Tartu)</a:t>
            </a:r>
          </a:p>
          <a:p>
            <a:pPr>
              <a:spcAft>
                <a:spcPts val="1200"/>
              </a:spcAft>
            </a:pPr>
            <a:r>
              <a:rPr lang="lv-LV" sz="2000" dirty="0">
                <a:latin typeface="+mn-lt"/>
              </a:rPr>
              <a:t> </a:t>
            </a:r>
            <a:r>
              <a:rPr lang="lv-LV" sz="2000" dirty="0" smtClean="0">
                <a:latin typeface="+mn-lt"/>
              </a:rPr>
              <a:t>«Agro </a:t>
            </a:r>
            <a:r>
              <a:rPr lang="lv-LV" sz="2000" dirty="0" err="1" smtClean="0">
                <a:latin typeface="+mn-lt"/>
              </a:rPr>
              <a:t>Tech</a:t>
            </a:r>
            <a:r>
              <a:rPr lang="lv-LV" sz="2000" dirty="0" smtClean="0">
                <a:latin typeface="+mn-lt"/>
              </a:rPr>
              <a:t>» tehnoloģiju institūts,  </a:t>
            </a:r>
            <a:r>
              <a:rPr lang="lv-LV" sz="2000" b="1" dirty="0" smtClean="0">
                <a:latin typeface="+mn-lt"/>
              </a:rPr>
              <a:t>Dānija</a:t>
            </a:r>
          </a:p>
          <a:p>
            <a:pPr marL="0" indent="0">
              <a:buNone/>
            </a:pPr>
            <a:endParaRPr lang="lv-LV" dirty="0"/>
          </a:p>
        </p:txBody>
      </p:sp>
      <p:pic>
        <p:nvPicPr>
          <p:cNvPr id="6146" name="Picture 2" descr="http://www.ideonagrofood.se/wp-content/uploads/2013/06/food_hou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64" y="49416"/>
            <a:ext cx="1845958" cy="213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649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z="32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«BSR FOOD HOUSE» PROJEKTA STRUKTŪRA</a:t>
            </a:r>
            <a:endParaRPr lang="lv-LV" sz="32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9455409"/>
              </p:ext>
            </p:extLst>
          </p:nvPr>
        </p:nvGraphicFramePr>
        <p:xfrm>
          <a:off x="467545" y="914399"/>
          <a:ext cx="8229600" cy="4659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Billedforklaring med firearmet pil 9"/>
          <p:cNvSpPr/>
          <p:nvPr/>
        </p:nvSpPr>
        <p:spPr>
          <a:xfrm rot="2292928">
            <a:off x="4089567" y="2930465"/>
            <a:ext cx="1042966" cy="735935"/>
          </a:xfrm>
          <a:prstGeom prst="quadArrowCallout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1894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z="2400" dirty="0" smtClean="0">
                <a:solidFill>
                  <a:schemeClr val="accent4">
                    <a:lumMod val="75000"/>
                  </a:schemeClr>
                </a:solidFill>
              </a:rPr>
              <a:t>BSR FOOD HOUSE IZSTRĀDE</a:t>
            </a:r>
            <a:endParaRPr lang="lv-LV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5616"/>
            <a:ext cx="8229600" cy="4751115"/>
          </a:xfrm>
        </p:spPr>
        <p:txBody>
          <a:bodyPr/>
          <a:lstStyle/>
          <a:p>
            <a:pPr algn="just">
              <a:spcAft>
                <a:spcPts val="1200"/>
              </a:spcAft>
            </a:pPr>
            <a:r>
              <a:rPr lang="lv-LV" sz="2400" dirty="0" smtClean="0">
                <a:latin typeface="+mn-lt"/>
              </a:rPr>
              <a:t>Plānots iesniegt uz  </a:t>
            </a:r>
            <a:r>
              <a:rPr lang="lv-LV" sz="2400" b="1" dirty="0" smtClean="0">
                <a:latin typeface="+mn-lt"/>
              </a:rPr>
              <a:t>ES «</a:t>
            </a:r>
            <a:r>
              <a:rPr lang="lv-LV" sz="2400" b="1" dirty="0" err="1" smtClean="0">
                <a:latin typeface="+mn-lt"/>
              </a:rPr>
              <a:t>Horizon</a:t>
            </a:r>
            <a:r>
              <a:rPr lang="lv-LV" sz="2400" b="1" dirty="0" smtClean="0">
                <a:latin typeface="+mn-lt"/>
              </a:rPr>
              <a:t> 2020»</a:t>
            </a:r>
            <a:r>
              <a:rPr lang="lv-LV" sz="2400" dirty="0" smtClean="0">
                <a:latin typeface="+mn-lt"/>
              </a:rPr>
              <a:t> programmu (uzsaukums varētu būt nākošā gada sākumā vai vasarā)</a:t>
            </a:r>
          </a:p>
          <a:p>
            <a:pPr algn="just">
              <a:spcAft>
                <a:spcPts val="1200"/>
              </a:spcAft>
            </a:pPr>
            <a:r>
              <a:rPr lang="lv-LV" sz="2400" dirty="0" smtClean="0">
                <a:latin typeface="+mn-lt"/>
              </a:rPr>
              <a:t>Projekta izstrādes semināri Lundā 13.06, Rīgā 10. – 11.09.2013.</a:t>
            </a:r>
          </a:p>
          <a:p>
            <a:pPr algn="just">
              <a:spcAft>
                <a:spcPts val="1200"/>
              </a:spcAft>
            </a:pPr>
            <a:r>
              <a:rPr lang="lv-LV" sz="2400" dirty="0" smtClean="0">
                <a:latin typeface="+mn-lt"/>
              </a:rPr>
              <a:t>Projekta ieviešanas laiks:  3 gadi, plānotais budžets ~3 milj. eiro</a:t>
            </a:r>
          </a:p>
          <a:p>
            <a:pPr algn="just">
              <a:spcAft>
                <a:spcPts val="1200"/>
              </a:spcAft>
            </a:pPr>
            <a:r>
              <a:rPr lang="lv-LV" sz="2400" dirty="0" smtClean="0">
                <a:latin typeface="+mn-lt"/>
              </a:rPr>
              <a:t>Līdz novembra vidum jābūt skaidrībai par organizācijām, kas var sniegt pakalpojumus katrā no 4 projekta blokiem</a:t>
            </a:r>
          </a:p>
          <a:p>
            <a:endParaRPr lang="lv-LV" dirty="0" smtClean="0"/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51519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9218" name="Picture 2" descr="C:\Users\Kristaps.Rocans\Desktop\KLASTERIS\bildes irinai\IMG_48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674" y="119068"/>
            <a:ext cx="3624575" cy="2718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Kristaps.Rocans\Desktop\KLASTERIS\bildes irinai\IMG_48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80" y="3118981"/>
            <a:ext cx="3630267" cy="2722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Kristaps.Rocans\Desktop\KLASTERIS\danija, ifor, zvedrija bildes\IMG_48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093" y="119068"/>
            <a:ext cx="3624575" cy="2718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ideonagrofood.se/wp-content/uploads/2013/06/food_house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677" y="3665407"/>
            <a:ext cx="1591056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74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z="32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«BALTFOOD 2»  «</a:t>
            </a:r>
            <a:r>
              <a:rPr lang="lv-LV" sz="3200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Food</a:t>
            </a:r>
            <a:r>
              <a:rPr lang="lv-LV" sz="32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lv-LV" sz="3200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innovation</a:t>
            </a:r>
            <a:r>
              <a:rPr lang="lv-LV" sz="32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lv-LV" sz="3200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at</a:t>
            </a:r>
            <a:r>
              <a:rPr lang="lv-LV" sz="32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lv-LV" sz="3200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interfaces</a:t>
            </a:r>
            <a:r>
              <a:rPr lang="lv-LV" sz="32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»</a:t>
            </a:r>
            <a:endParaRPr lang="lv-LV" sz="32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ts val="1200"/>
              </a:spcAft>
              <a:buNone/>
            </a:pPr>
            <a:r>
              <a:rPr lang="lv-LV" b="1" dirty="0" smtClean="0">
                <a:latin typeface="+mn-lt"/>
              </a:rPr>
              <a:t>Projekta partneri:</a:t>
            </a:r>
          </a:p>
          <a:p>
            <a:pPr algn="just">
              <a:spcAft>
                <a:spcPts val="1200"/>
              </a:spcAft>
            </a:pPr>
            <a:r>
              <a:rPr lang="lv-LV" sz="2400" dirty="0" smtClean="0">
                <a:latin typeface="+mn-lt"/>
              </a:rPr>
              <a:t>«</a:t>
            </a:r>
            <a:r>
              <a:rPr lang="lv-LV" sz="2400" dirty="0" err="1" smtClean="0">
                <a:latin typeface="+mn-lt"/>
              </a:rPr>
              <a:t>Foodregio</a:t>
            </a:r>
            <a:r>
              <a:rPr lang="lv-LV" sz="2400" dirty="0" smtClean="0">
                <a:latin typeface="+mn-lt"/>
              </a:rPr>
              <a:t>» (</a:t>
            </a:r>
            <a:r>
              <a:rPr lang="en-US" sz="2400" dirty="0">
                <a:latin typeface="+mn-lt"/>
              </a:rPr>
              <a:t>LUEBECK Business Development </a:t>
            </a:r>
            <a:r>
              <a:rPr lang="en-US" sz="2400" dirty="0" smtClean="0">
                <a:latin typeface="+mn-lt"/>
              </a:rPr>
              <a:t>Corporation</a:t>
            </a:r>
            <a:r>
              <a:rPr lang="lv-LV" sz="2400" dirty="0" smtClean="0">
                <a:latin typeface="+mn-lt"/>
              </a:rPr>
              <a:t>); </a:t>
            </a:r>
            <a:r>
              <a:rPr lang="lv-LV" sz="2400" dirty="0">
                <a:latin typeface="+mn-lt"/>
              </a:rPr>
              <a:t>«Lībekas lietišķo zinātņu </a:t>
            </a:r>
            <a:r>
              <a:rPr lang="lv-LV" sz="2400" dirty="0" smtClean="0">
                <a:latin typeface="+mn-lt"/>
              </a:rPr>
              <a:t>universitāte», </a:t>
            </a:r>
            <a:r>
              <a:rPr lang="lv-LV" sz="2400" b="1" dirty="0" smtClean="0">
                <a:latin typeface="+mn-lt"/>
              </a:rPr>
              <a:t>Vācija</a:t>
            </a:r>
          </a:p>
          <a:p>
            <a:pPr algn="just">
              <a:spcAft>
                <a:spcPts val="1200"/>
              </a:spcAft>
            </a:pPr>
            <a:r>
              <a:rPr lang="lv-LV" sz="2400" dirty="0" smtClean="0">
                <a:latin typeface="+mn-lt"/>
              </a:rPr>
              <a:t>«Turku universitāte»</a:t>
            </a:r>
            <a:r>
              <a:rPr lang="lv-LV" sz="2400" dirty="0"/>
              <a:t>;</a:t>
            </a:r>
            <a:r>
              <a:rPr lang="lv-LV" sz="2400" dirty="0" smtClean="0"/>
              <a:t> «</a:t>
            </a:r>
            <a:r>
              <a:rPr lang="lv-LV" sz="2400" dirty="0" err="1" smtClean="0">
                <a:latin typeface="+mn-lt"/>
              </a:rPr>
              <a:t>Functional</a:t>
            </a:r>
            <a:r>
              <a:rPr lang="lv-LV" sz="2400" dirty="0" smtClean="0">
                <a:latin typeface="+mn-lt"/>
              </a:rPr>
              <a:t> </a:t>
            </a:r>
            <a:r>
              <a:rPr lang="lv-LV" sz="2400" dirty="0" err="1" smtClean="0">
                <a:latin typeface="+mn-lt"/>
              </a:rPr>
              <a:t>foods</a:t>
            </a:r>
            <a:r>
              <a:rPr lang="lv-LV" sz="2400" dirty="0" smtClean="0">
                <a:latin typeface="+mn-lt"/>
              </a:rPr>
              <a:t> </a:t>
            </a:r>
            <a:r>
              <a:rPr lang="lv-LV" sz="2400" dirty="0" err="1" smtClean="0">
                <a:latin typeface="+mn-lt"/>
              </a:rPr>
              <a:t>forum</a:t>
            </a:r>
            <a:r>
              <a:rPr lang="lv-LV" sz="2400" dirty="0" smtClean="0">
                <a:latin typeface="+mn-lt"/>
              </a:rPr>
              <a:t>», </a:t>
            </a:r>
            <a:r>
              <a:rPr lang="lv-LV" sz="2400" b="1" dirty="0" smtClean="0">
                <a:latin typeface="+mn-lt"/>
              </a:rPr>
              <a:t>Somija</a:t>
            </a:r>
          </a:p>
          <a:p>
            <a:pPr algn="just">
              <a:spcAft>
                <a:spcPts val="1200"/>
              </a:spcAft>
            </a:pPr>
            <a:r>
              <a:rPr lang="lv-LV" sz="2400" dirty="0" smtClean="0">
                <a:latin typeface="+mn-lt"/>
              </a:rPr>
              <a:t>«</a:t>
            </a:r>
            <a:r>
              <a:rPr lang="lv-LV" sz="2400" dirty="0" err="1" smtClean="0">
                <a:latin typeface="+mn-lt"/>
              </a:rPr>
              <a:t>Packbridge</a:t>
            </a:r>
            <a:r>
              <a:rPr lang="lv-LV" sz="2400" dirty="0" smtClean="0">
                <a:latin typeface="+mn-lt"/>
              </a:rPr>
              <a:t>», </a:t>
            </a:r>
            <a:r>
              <a:rPr lang="lv-LV" sz="2400" b="1" dirty="0" smtClean="0">
                <a:latin typeface="+mn-lt"/>
              </a:rPr>
              <a:t>Zviedrija</a:t>
            </a:r>
          </a:p>
          <a:p>
            <a:pPr algn="just">
              <a:spcAft>
                <a:spcPts val="1200"/>
              </a:spcAft>
            </a:pPr>
            <a:r>
              <a:rPr lang="lv-LV" sz="2400" dirty="0" smtClean="0">
                <a:latin typeface="+mn-lt"/>
              </a:rPr>
              <a:t>Vidzemes plānošanas reģions/ Vidzemes pārtikas klasteris, </a:t>
            </a:r>
            <a:r>
              <a:rPr lang="lv-LV" sz="2400" b="1" dirty="0" smtClean="0">
                <a:latin typeface="+mn-lt"/>
              </a:rPr>
              <a:t>Latvija</a:t>
            </a:r>
          </a:p>
          <a:p>
            <a:pPr algn="just">
              <a:spcAft>
                <a:spcPts val="1200"/>
              </a:spcAft>
            </a:pPr>
            <a:r>
              <a:rPr lang="lv-LV" sz="2400" dirty="0" smtClean="0">
                <a:latin typeface="+mn-lt"/>
              </a:rPr>
              <a:t>+ iespējams </a:t>
            </a:r>
            <a:r>
              <a:rPr lang="lv-LV" sz="2400" b="1" dirty="0" smtClean="0">
                <a:latin typeface="+mn-lt"/>
              </a:rPr>
              <a:t>Lietuvas</a:t>
            </a:r>
            <a:r>
              <a:rPr lang="lv-LV" sz="2400" dirty="0" smtClean="0">
                <a:latin typeface="+mn-lt"/>
              </a:rPr>
              <a:t> un </a:t>
            </a:r>
            <a:r>
              <a:rPr lang="lv-LV" sz="2400" b="1" dirty="0" smtClean="0">
                <a:latin typeface="+mn-lt"/>
              </a:rPr>
              <a:t>Norvēģijas </a:t>
            </a:r>
            <a:r>
              <a:rPr lang="lv-LV" sz="2400" dirty="0" smtClean="0">
                <a:latin typeface="+mn-lt"/>
              </a:rPr>
              <a:t>partneri</a:t>
            </a:r>
          </a:p>
          <a:p>
            <a:endParaRPr lang="lv-LV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669" y="759743"/>
            <a:ext cx="2276475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680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 dirty="0"/>
          </a:p>
        </p:txBody>
      </p:sp>
      <p:pic>
        <p:nvPicPr>
          <p:cNvPr id="8194" name="Picture 2" descr="C:\Users\Kristaps.Rocans\AppData\Local\Microsoft\Windows\Temporary Internet Files\Content.Outlook\FO8QL99H\baltfood group_September 2013 (4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92649"/>
            <a:ext cx="5656762" cy="424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831" y="4422487"/>
            <a:ext cx="2608450" cy="133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37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ijas_veidn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5000" dirty="0" smtClean="0">
            <a:solidFill>
              <a:schemeClr val="bg1"/>
            </a:solidFill>
            <a:latin typeface="Arial  (Headings)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3338</TotalTime>
  <Words>608</Words>
  <Application>Microsoft Office PowerPoint</Application>
  <PresentationFormat>On-screen Show (4:3)</PresentationFormat>
  <Paragraphs>115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Prezentacijas_veidne</vt:lpstr>
      <vt:lpstr>VIDZEMES AUGSTVĒRTĪGAS UN VESELĪGAS PĀRTIKAS KLASTERA IESAISTE SADARBĪBAS PROJEKTOS AR KLASTERIEM BALTIJAS JŪRAS REĢIONĀ </vt:lpstr>
      <vt:lpstr>PĀRTIKAS KLASTERA SADARBĪBAS PARTNERI:</vt:lpstr>
      <vt:lpstr>KOPĪGO PROJEKTU ATTĪSTĪBA: </vt:lpstr>
      <vt:lpstr>BSR FOOD HOUSE </vt:lpstr>
      <vt:lpstr>«BSR FOOD HOUSE» PROJEKTA STRUKTŪRA</vt:lpstr>
      <vt:lpstr>BSR FOOD HOUSE IZSTRĀDE</vt:lpstr>
      <vt:lpstr>PowerPoint Presentation</vt:lpstr>
      <vt:lpstr>«BALTFOOD 2»  «Food innovation at interfaces»</vt:lpstr>
      <vt:lpstr>PowerPoint Presentation</vt:lpstr>
      <vt:lpstr>«BALTFOOD 2» PROJEKTA STRUKTŪRA</vt:lpstr>
      <vt:lpstr>ŠOGAD, OKTOBRĪ IESNIEGTS PROJEKTS:</vt:lpstr>
      <vt:lpstr>PowerPoint Presentation</vt:lpstr>
      <vt:lpstr>PROJEKTA  PLĀNOTĀS AKTIVITĀTES</vt:lpstr>
      <vt:lpstr>Sekojoši 17.09.2013. Dāņu vizītei Valmierā, iespējams pieredzes apmaiņas projekts uz Dāniju, Soro 2014.g.</vt:lpstr>
      <vt:lpstr>PowerPoint Presentation</vt:lpstr>
      <vt:lpstr>PowerPoint Presentation</vt:lpstr>
      <vt:lpstr>Klastera sanāksme 2011.g. novembris</vt:lpstr>
      <vt:lpstr>     IZAUGSME CAUR SADARBĪBU, SPECIALIZĀCIJU UN ZINĀŠANU PĀRNESI!    Vidzemes plānošanas reģions Jāņa Poruka iela 8, 108.kabinets, Cēsis, LV 4100 Tel: +371 64116006, fakss: +371 64116012, e-pasts: vidzeme@vidzeme.lv   Klastera koordinators:  Kristaps Ročāns Tālr. +371 29753011, e-pasts: kristaps.rocans@vidzeme.lv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Vidzemes plānošanas reģiona prezentācija</dc:title>
  <dc:creator>Māra Poikāne</dc:creator>
  <cp:lastModifiedBy>Kristaps Rocans</cp:lastModifiedBy>
  <cp:revision>268</cp:revision>
  <dcterms:created xsi:type="dcterms:W3CDTF">2011-04-11T18:31:00Z</dcterms:created>
  <dcterms:modified xsi:type="dcterms:W3CDTF">2013-10-22T12:18:48Z</dcterms:modified>
</cp:coreProperties>
</file>