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89" r:id="rId2"/>
    <p:sldId id="256" r:id="rId3"/>
    <p:sldId id="257" r:id="rId4"/>
    <p:sldId id="258" r:id="rId5"/>
    <p:sldId id="261" r:id="rId6"/>
    <p:sldId id="263" r:id="rId7"/>
    <p:sldId id="259" r:id="rId8"/>
    <p:sldId id="262" r:id="rId9"/>
    <p:sldId id="265" r:id="rId10"/>
    <p:sldId id="264" r:id="rId11"/>
    <p:sldId id="266" r:id="rId12"/>
    <p:sldId id="260" r:id="rId13"/>
    <p:sldId id="280" r:id="rId14"/>
    <p:sldId id="267" r:id="rId15"/>
    <p:sldId id="281" r:id="rId16"/>
    <p:sldId id="268" r:id="rId17"/>
    <p:sldId id="282" r:id="rId18"/>
    <p:sldId id="287" r:id="rId19"/>
    <p:sldId id="283" r:id="rId20"/>
    <p:sldId id="272" r:id="rId21"/>
    <p:sldId id="284" r:id="rId22"/>
    <p:sldId id="274" r:id="rId23"/>
    <p:sldId id="285" r:id="rId24"/>
    <p:sldId id="276" r:id="rId25"/>
    <p:sldId id="270" r:id="rId26"/>
    <p:sldId id="286" r:id="rId27"/>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474"/>
      </p:cViewPr>
      <p:guideLst>
        <p:guide orient="horz" pos="2160"/>
        <p:guide pos="2880"/>
      </p:guideLst>
    </p:cSldViewPr>
  </p:slideViewPr>
  <p:notesTextViewPr>
    <p:cViewPr>
      <p:scale>
        <a:sx n="100" d="100"/>
        <a:sy n="100" d="100"/>
      </p:scale>
      <p:origin x="0" y="0"/>
    </p:cViewPr>
  </p:notesTextViewPr>
  <p:notesViewPr>
    <p:cSldViewPr>
      <p:cViewPr varScale="1">
        <p:scale>
          <a:sx n="60" d="100"/>
          <a:sy n="60" d="100"/>
        </p:scale>
        <p:origin x="-2490" y="-78"/>
      </p:cViewPr>
      <p:guideLst>
        <p:guide orient="horz" pos="3108"/>
        <p:guide pos="212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A03377C0-E665-400C-98BC-C102841E9E02}" type="datetimeFigureOut">
              <a:rPr lang="lv-LV" smtClean="0"/>
              <a:t>2013.11.27.</a:t>
            </a:fld>
            <a:endParaRPr lang="lv-LV"/>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43B94863-425F-4090-8A76-5FB981D28179}" type="slidenum">
              <a:rPr lang="lv-LV" smtClean="0"/>
              <a:t>‹#›</a:t>
            </a:fld>
            <a:endParaRPr lang="lv-LV"/>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91615CF3-C7C2-45F5-8D5A-E8104CAE35E5}" type="datetimeFigureOut">
              <a:rPr lang="lv-LV" smtClean="0"/>
              <a:pPr/>
              <a:t>2013.11.27.</a:t>
            </a:fld>
            <a:endParaRPr lang="lv-LV"/>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437548ED-27AB-4981-901B-CA475E2A08FD}" type="slidenum">
              <a:rPr lang="lv-LV" smtClean="0"/>
              <a:pPr/>
              <a:t>‹#›</a:t>
            </a:fld>
            <a:endParaRPr lang="lv-LV"/>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sl-SI"/>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v-LV" dirty="0"/>
          </a:p>
        </p:txBody>
      </p:sp>
      <p:sp>
        <p:nvSpPr>
          <p:cNvPr id="4" name="Slide Number Placeholder 3"/>
          <p:cNvSpPr>
            <a:spLocks noGrp="1"/>
          </p:cNvSpPr>
          <p:nvPr>
            <p:ph type="sldNum" sz="quarter" idx="10"/>
          </p:nvPr>
        </p:nvSpPr>
        <p:spPr/>
        <p:txBody>
          <a:bodyPr/>
          <a:lstStyle/>
          <a:p>
            <a:fld id="{437548ED-27AB-4981-901B-CA475E2A08FD}" type="slidenum">
              <a:rPr lang="lv-LV" smtClean="0"/>
              <a:pPr/>
              <a:t>26</a:t>
            </a:fld>
            <a:endParaRPr lang="lv-LV"/>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savskaktins.lu.l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GRISI glava_PRAVA.jpg"/>
          <p:cNvPicPr>
            <a:picLocks noChangeAspect="1"/>
          </p:cNvPicPr>
          <p:nvPr/>
        </p:nvPicPr>
        <p:blipFill>
          <a:blip r:embed="rId3" cstate="print"/>
          <a:srcRect/>
          <a:stretch>
            <a:fillRect/>
          </a:stretch>
        </p:blipFill>
        <p:spPr bwMode="auto">
          <a:xfrm>
            <a:off x="0" y="142852"/>
            <a:ext cx="9144000" cy="1787525"/>
          </a:xfrm>
          <a:prstGeom prst="rect">
            <a:avLst/>
          </a:prstGeom>
          <a:noFill/>
          <a:ln w="9525">
            <a:noFill/>
            <a:miter lim="800000"/>
            <a:headEnd/>
            <a:tailEnd/>
          </a:ln>
        </p:spPr>
      </p:pic>
      <p:sp>
        <p:nvSpPr>
          <p:cNvPr id="13315" name="Title 1"/>
          <p:cNvSpPr>
            <a:spLocks noGrp="1"/>
          </p:cNvSpPr>
          <p:nvPr>
            <p:ph type="ctrTitle"/>
          </p:nvPr>
        </p:nvSpPr>
        <p:spPr>
          <a:xfrm>
            <a:off x="1219200" y="2362200"/>
            <a:ext cx="7215188" cy="1470025"/>
          </a:xfrm>
        </p:spPr>
        <p:txBody>
          <a:bodyPr/>
          <a:lstStyle/>
          <a:p>
            <a:pPr eaLnBrk="1" hangingPunct="1"/>
            <a:r>
              <a:rPr lang="lv-LV" b="1" dirty="0" smtClean="0">
                <a:solidFill>
                  <a:srgbClr val="F79646"/>
                </a:solidFill>
                <a:latin typeface="Corbel" charset="0"/>
              </a:rPr>
              <a:t>Pētījums “Savs kaktiņš, savs stūrītis zemes”</a:t>
            </a:r>
            <a:endParaRPr lang="en-US" b="1" dirty="0" smtClean="0">
              <a:solidFill>
                <a:srgbClr val="F79646"/>
              </a:solidFill>
              <a:latin typeface="Corbel" charset="0"/>
            </a:endParaRPr>
          </a:p>
        </p:txBody>
      </p:sp>
      <p:sp>
        <p:nvSpPr>
          <p:cNvPr id="13316" name="Subtitle 2"/>
          <p:cNvSpPr>
            <a:spLocks noGrp="1"/>
          </p:cNvSpPr>
          <p:nvPr>
            <p:ph type="subTitle" idx="1"/>
          </p:nvPr>
        </p:nvSpPr>
        <p:spPr>
          <a:xfrm>
            <a:off x="1219200" y="4267200"/>
            <a:ext cx="7215188" cy="838200"/>
          </a:xfrm>
        </p:spPr>
        <p:txBody>
          <a:bodyPr/>
          <a:lstStyle/>
          <a:p>
            <a:pPr algn="l" eaLnBrk="1" hangingPunct="1"/>
            <a:r>
              <a:rPr lang="lv-LV" sz="1700" dirty="0" smtClean="0">
                <a:solidFill>
                  <a:srgbClr val="898989"/>
                </a:solidFill>
              </a:rPr>
              <a:t>Aija Priedīte, Latvijas Universitāte, pētījuma vadītāja</a:t>
            </a:r>
          </a:p>
          <a:p>
            <a:pPr algn="l" eaLnBrk="1" hangingPunct="1"/>
            <a:r>
              <a:rPr lang="lv-LV" sz="1700" dirty="0" smtClean="0">
                <a:solidFill>
                  <a:srgbClr val="898989"/>
                </a:solidFill>
              </a:rPr>
              <a:t>Mārcienas muiža, 28.11.2013.</a:t>
            </a:r>
            <a:endParaRPr lang="en-US" sz="1700" dirty="0" smtClean="0">
              <a:solidFill>
                <a:srgbClr val="898989"/>
              </a:solidFill>
            </a:endParaRPr>
          </a:p>
        </p:txBody>
      </p:sp>
      <p:pic>
        <p:nvPicPr>
          <p:cNvPr id="13317" name="Picture 13" descr="GRISI noga_PRAVA2.jpg"/>
          <p:cNvPicPr>
            <a:picLocks noChangeAspect="1"/>
          </p:cNvPicPr>
          <p:nvPr/>
        </p:nvPicPr>
        <p:blipFill>
          <a:blip r:embed="rId4" cstate="print"/>
          <a:srcRect/>
          <a:stretch>
            <a:fillRect/>
          </a:stretch>
        </p:blipFill>
        <p:spPr bwMode="auto">
          <a:xfrm>
            <a:off x="0" y="5530850"/>
            <a:ext cx="9144000" cy="1327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lv-LV" sz="3000" b="1" dirty="0" smtClean="0">
                <a:latin typeface="Times New Roman" pitchFamily="18" charset="0"/>
                <a:cs typeface="Times New Roman" pitchFamily="18" charset="0"/>
              </a:rPr>
              <a:t>Par Latvijas reģionu mazo pašvaldību stratēģijām dažādības vadībā - Dr. Deniss Hanovs (</a:t>
            </a:r>
            <a:r>
              <a:rPr lang="lv-LV" sz="3000" b="1" dirty="0" err="1" smtClean="0">
                <a:latin typeface="Times New Roman" pitchFamily="18" charset="0"/>
                <a:cs typeface="Times New Roman" pitchFamily="18" charset="0"/>
              </a:rPr>
              <a:t>kulturologs</a:t>
            </a:r>
            <a:r>
              <a:rPr lang="lv-LV" sz="3000" b="1" dirty="0" smtClean="0">
                <a:latin typeface="Times New Roman" pitchFamily="18" charset="0"/>
                <a:cs typeface="Times New Roman" pitchFamily="18" charset="0"/>
              </a:rPr>
              <a:t>)</a:t>
            </a:r>
            <a:br>
              <a:rPr lang="lv-LV" sz="3000" b="1" dirty="0" smtClean="0">
                <a:latin typeface="Times New Roman" pitchFamily="18" charset="0"/>
                <a:cs typeface="Times New Roman" pitchFamily="18" charset="0"/>
              </a:rPr>
            </a:br>
            <a:endParaRPr lang="lv-LV" sz="3000" b="1" i="1" dirty="0" smtClean="0">
              <a:latin typeface="Times New Roman" pitchFamily="18" charset="0"/>
              <a:cs typeface="Times New Roman" pitchFamily="18" charset="0"/>
            </a:endParaRPr>
          </a:p>
          <a:p>
            <a:r>
              <a:rPr lang="lv-LV" sz="3000" b="1" i="1" dirty="0" smtClean="0">
                <a:latin typeface="Times New Roman" pitchFamily="18" charset="0"/>
                <a:cs typeface="Times New Roman" pitchFamily="18" charset="0"/>
              </a:rPr>
              <a:t>v</a:t>
            </a:r>
            <a:r>
              <a:rPr lang="lv-LV" sz="3000" b="1" dirty="0" smtClean="0">
                <a:latin typeface="Times New Roman" pitchFamily="18" charset="0"/>
                <a:cs typeface="Times New Roman" pitchFamily="18" charset="0"/>
              </a:rPr>
              <a:t>ai un kā pašvaldību teritorijās mainījies iedzīvotāju sastāvs? Vai un kā pašvaldību attīstības plānu un budžetu prioritātes atspoguļo šīs izmaiņas? Vai pašvaldības ievieš pasākumus, kas veicina izpratni par kultūru dažādību un tās lomu ikdienas dzīvē?</a:t>
            </a:r>
            <a:r>
              <a:rPr lang="lv-LV" i="1" dirty="0" smtClean="0"/>
              <a:t/>
            </a:r>
            <a:br>
              <a:rPr lang="lv-LV" i="1" dirty="0" smtClean="0"/>
            </a:br>
            <a:endParaRPr lang="lv-LV" dirty="0" smtClean="0"/>
          </a:p>
          <a:p>
            <a:endParaRPr lang="lv-LV"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(7)</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55000" lnSpcReduction="20000"/>
          </a:bodyPr>
          <a:lstStyle/>
          <a:p>
            <a:pPr>
              <a:buNone/>
            </a:pPr>
            <a:r>
              <a:rPr lang="lv-LV" sz="4500" b="1" dirty="0" smtClean="0">
                <a:latin typeface="Times New Roman" pitchFamily="18" charset="0"/>
                <a:cs typeface="Times New Roman" pitchFamily="18" charset="0"/>
              </a:rPr>
              <a:t>Dialektu un izlokšņu robežu izmaiņas (lingvistisko un </a:t>
            </a:r>
            <a:r>
              <a:rPr lang="lv-LV" sz="4500" b="1" dirty="0" err="1" smtClean="0">
                <a:latin typeface="Times New Roman" pitchFamily="18" charset="0"/>
                <a:cs typeface="Times New Roman" pitchFamily="18" charset="0"/>
              </a:rPr>
              <a:t>sociolingvistisko</a:t>
            </a:r>
            <a:r>
              <a:rPr lang="lv-LV" sz="4500" b="1" dirty="0" smtClean="0">
                <a:latin typeface="Times New Roman" pitchFamily="18" charset="0"/>
                <a:cs typeface="Times New Roman" pitchFamily="18" charset="0"/>
              </a:rPr>
              <a:t> faktoru analīze) - Dr. Edmunds Trumpa un Anna Stepiņa (lingvisti, Daugavpils U.)</a:t>
            </a:r>
            <a:br>
              <a:rPr lang="lv-LV" sz="4500" b="1" dirty="0" smtClean="0">
                <a:latin typeface="Times New Roman" pitchFamily="18" charset="0"/>
                <a:cs typeface="Times New Roman" pitchFamily="18" charset="0"/>
              </a:rPr>
            </a:br>
            <a:endParaRPr lang="lv-LV" sz="4500" b="1" i="1" dirty="0" smtClean="0">
              <a:latin typeface="Times New Roman" pitchFamily="18" charset="0"/>
              <a:cs typeface="Times New Roman" pitchFamily="18" charset="0"/>
            </a:endParaRPr>
          </a:p>
          <a:p>
            <a:r>
              <a:rPr lang="lv-LV" sz="4500" b="1" dirty="0" smtClean="0">
                <a:latin typeface="Times New Roman" pitchFamily="18" charset="0"/>
                <a:cs typeface="Times New Roman" pitchFamily="18" charset="0"/>
              </a:rPr>
              <a:t>Kādā veidā dialekts var mainīties atkarībā no lingvistiskajiem (valodas sistēmas attīstība, literārās valodas ietekme) vai no ekstralingvistiskajiem (pašapziņa, sadzīves reāliju izzušana, migrācija, administratīvo robežu pārmaiņas) faktoriem? Kādas galvenās īpatnības veido prestižākos un dzīvotspējīgākos augšzemnieku dialekta latgalisko izlokšņu paveidus?</a:t>
            </a:r>
            <a:r>
              <a:rPr lang="lv-LV" i="1" dirty="0" smtClean="0"/>
              <a:t/>
            </a:r>
            <a:br>
              <a:rPr lang="lv-LV" i="1" dirty="0" smtClean="0"/>
            </a:br>
            <a:endParaRPr lang="lv-LV"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(8+9)</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a:bodyPr>
          <a:lstStyle/>
          <a:p>
            <a:pPr>
              <a:buNone/>
            </a:pPr>
            <a:r>
              <a:rPr lang="lv-LV" b="1" dirty="0" smtClean="0">
                <a:latin typeface="Times New Roman" pitchFamily="18" charset="0"/>
                <a:cs typeface="Times New Roman" pitchFamily="18" charset="0"/>
              </a:rPr>
              <a:t>Dzīve uz laukiem latviešu literatūrā no brīvlaišanas laikiem līdz mūsdienām - Dr. Aija Priedīte </a:t>
            </a:r>
          </a:p>
          <a:p>
            <a:r>
              <a:rPr lang="lv-LV" b="1" dirty="0" smtClean="0">
                <a:latin typeface="Times New Roman" pitchFamily="18" charset="0"/>
                <a:cs typeface="Times New Roman" pitchFamily="18" charset="0"/>
              </a:rPr>
              <a:t>kā latviešu literatūrā tiek attēloti Latvijas lauku iedzīvotāju dzīves un sadzīves apstākļi? Kā un vai realitāte (dzīve viensētā) atšķiras no literārās fikcijas? Kā literārais mantojums iespaidojis sabiedrisko domu, cilvēku rīcību un līdz ar to arī attīstības prakses un iespējas?</a:t>
            </a:r>
            <a:endParaRPr lang="lv-LV" b="1" dirty="0" smtClean="0"/>
          </a:p>
          <a:p>
            <a:endParaRPr lang="lv-LV"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(10)</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lv-LV" sz="3200" b="1" dirty="0" smtClean="0">
                <a:latin typeface="Times New Roman" pitchFamily="18" charset="0"/>
                <a:cs typeface="Times New Roman" pitchFamily="18" charset="0"/>
              </a:rPr>
              <a:t>Dace Dzenovska</a:t>
            </a:r>
            <a:br>
              <a:rPr lang="lv-LV" sz="3200" b="1" dirty="0" smtClean="0">
                <a:latin typeface="Times New Roman" pitchFamily="18" charset="0"/>
                <a:cs typeface="Times New Roman" pitchFamily="18" charset="0"/>
              </a:rPr>
            </a:br>
            <a:r>
              <a:rPr lang="lv-LV" sz="3200" b="1" dirty="0" smtClean="0">
                <a:latin typeface="Times New Roman" pitchFamily="18" charset="0"/>
                <a:cs typeface="Times New Roman" pitchFamily="18" charset="0"/>
              </a:rPr>
              <a:t>Aizbraukšana un tukšums Latvijas laukos:</a:t>
            </a:r>
            <a:br>
              <a:rPr lang="lv-LV" sz="3200" b="1" dirty="0" smtClean="0">
                <a:latin typeface="Times New Roman" pitchFamily="18" charset="0"/>
                <a:cs typeface="Times New Roman" pitchFamily="18" charset="0"/>
              </a:rPr>
            </a:br>
            <a:r>
              <a:rPr lang="lv-LV" sz="2700" b="1" dirty="0" smtClean="0">
                <a:latin typeface="Times New Roman" pitchFamily="18" charset="0"/>
                <a:cs typeface="Times New Roman" pitchFamily="18" charset="0"/>
              </a:rPr>
              <a:t>starp zudušām iespējamām </a:t>
            </a:r>
            <a:r>
              <a:rPr lang="lv-LV" sz="2700" b="1" dirty="0" err="1" smtClean="0">
                <a:latin typeface="Times New Roman" pitchFamily="18" charset="0"/>
                <a:cs typeface="Times New Roman" pitchFamily="18" charset="0"/>
              </a:rPr>
              <a:t>nākotnēm</a:t>
            </a:r>
            <a:endParaRPr lang="lv-LV" sz="2700" b="1" dirty="0">
              <a:latin typeface="Times New Roman" pitchFamily="18" charset="0"/>
              <a:cs typeface="Times New Roman" pitchFamily="18" charset="0"/>
            </a:endParaRPr>
          </a:p>
        </p:txBody>
      </p:sp>
      <p:pic>
        <p:nvPicPr>
          <p:cNvPr id="1026" name="Picture 2" descr="C:\Users\Aija\Desktop\daces vāks.jpg"/>
          <p:cNvPicPr>
            <a:picLocks noGrp="1" noChangeAspect="1" noChangeArrowheads="1"/>
          </p:cNvPicPr>
          <p:nvPr>
            <p:ph idx="1"/>
          </p:nvPr>
        </p:nvPicPr>
        <p:blipFill>
          <a:blip r:embed="rId2" cstate="print"/>
          <a:srcRect/>
          <a:stretch>
            <a:fillRect/>
          </a:stretch>
        </p:blipFill>
        <p:spPr bwMode="auto">
          <a:xfrm>
            <a:off x="1295400" y="1447800"/>
            <a:ext cx="5715000" cy="54102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normAutofit fontScale="77500" lnSpcReduction="20000"/>
          </a:bodyPr>
          <a:lstStyle/>
          <a:p>
            <a:pPr>
              <a:buNone/>
            </a:pPr>
            <a:r>
              <a:rPr lang="lv-LV" b="1" dirty="0" smtClean="0">
                <a:latin typeface="Times New Roman" pitchFamily="18" charset="0"/>
                <a:cs typeface="Times New Roman" pitchFamily="18" charset="0"/>
              </a:rPr>
              <a:t>     Kā aizbraukšana kā masveida sociāla parādība maina sociālo un politisko vidi Latvijā? Kā tā pārmaina cilvēku dzīvi, tajā skaitā pasaules uztveri un rīcību? </a:t>
            </a:r>
          </a:p>
          <a:p>
            <a:pPr>
              <a:buNone/>
            </a:pPr>
            <a:r>
              <a:rPr lang="lv-LV" b="1" dirty="0" smtClean="0">
                <a:latin typeface="Times New Roman" pitchFamily="18" charset="0"/>
                <a:cs typeface="Times New Roman" pitchFamily="18" charset="0"/>
              </a:rPr>
              <a:t/>
            </a:r>
            <a:br>
              <a:rPr lang="lv-LV" b="1" dirty="0" smtClean="0">
                <a:latin typeface="Times New Roman" pitchFamily="18" charset="0"/>
                <a:cs typeface="Times New Roman" pitchFamily="18" charset="0"/>
              </a:rPr>
            </a:br>
            <a:r>
              <a:rPr lang="lv-LV" b="1" dirty="0" smtClean="0">
                <a:latin typeface="Times New Roman" pitchFamily="18" charset="0"/>
                <a:cs typeface="Times New Roman" pitchFamily="18" charset="0"/>
              </a:rPr>
              <a:t>Balstoties uz etnogrāfiskiem datiem, kas iegūti Latgalē un Kurzemē, monogrāfijas nodaļas pievēršas aizbraukšanas un tukšošanās rezultātā notiekošajām pārmaiņām lauku iedzīvotāju dzīves pasaulē. Autore aicina skatīt aizbraukšanu un lauku tukšošanos </a:t>
            </a:r>
            <a:r>
              <a:rPr lang="lv-LV" b="1" dirty="0" err="1" smtClean="0">
                <a:latin typeface="Times New Roman" pitchFamily="18" charset="0"/>
                <a:cs typeface="Times New Roman" pitchFamily="18" charset="0"/>
              </a:rPr>
              <a:t>pēcpadomju</a:t>
            </a:r>
            <a:r>
              <a:rPr lang="lv-LV" b="1" dirty="0" smtClean="0">
                <a:latin typeface="Times New Roman" pitchFamily="18" charset="0"/>
                <a:cs typeface="Times New Roman" pitchFamily="18" charset="0"/>
              </a:rPr>
              <a:t> ekonomisko un politisko reformu kontekstā. Autore arī aicina pievērsties detalizētai tagadnes analīzei, jo tikai saprotot tagadni iespējams veidot nākotni, kurā dzīve ir dzīvojama arī tepat Latvijā.</a:t>
            </a:r>
            <a:endParaRPr lang="lv-LV" b="1" dirty="0">
              <a:latin typeface="Times New Roman" pitchFamily="18" charset="0"/>
              <a:cs typeface="Times New Roman" pitchFamily="18" charset="0"/>
            </a:endParaRPr>
          </a:p>
        </p:txBody>
      </p:sp>
      <p:sp>
        <p:nvSpPr>
          <p:cNvPr id="4"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lv-LV" sz="3200" b="1" dirty="0" smtClean="0">
                <a:latin typeface="Times New Roman" pitchFamily="18" charset="0"/>
                <a:cs typeface="Times New Roman" pitchFamily="18" charset="0"/>
              </a:rPr>
              <a:t>Dace Dzenovska</a:t>
            </a:r>
            <a:br>
              <a:rPr lang="lv-LV" sz="3200" b="1" dirty="0" smtClean="0">
                <a:latin typeface="Times New Roman" pitchFamily="18" charset="0"/>
                <a:cs typeface="Times New Roman" pitchFamily="18" charset="0"/>
              </a:rPr>
            </a:br>
            <a:r>
              <a:rPr lang="lv-LV" sz="3200" b="1" dirty="0" smtClean="0">
                <a:latin typeface="Times New Roman" pitchFamily="18" charset="0"/>
                <a:cs typeface="Times New Roman" pitchFamily="18" charset="0"/>
              </a:rPr>
              <a:t>Aizbraukšana un tukšums Latvijas laukos:</a:t>
            </a:r>
            <a:br>
              <a:rPr lang="lv-LV" sz="3200" b="1" dirty="0" smtClean="0">
                <a:latin typeface="Times New Roman" pitchFamily="18" charset="0"/>
                <a:cs typeface="Times New Roman" pitchFamily="18" charset="0"/>
              </a:rPr>
            </a:br>
            <a:r>
              <a:rPr lang="lv-LV" sz="2700" b="1" dirty="0" smtClean="0">
                <a:latin typeface="Times New Roman" pitchFamily="18" charset="0"/>
                <a:cs typeface="Times New Roman" pitchFamily="18" charset="0"/>
              </a:rPr>
              <a:t>starp zudušām iespējamām </a:t>
            </a:r>
            <a:r>
              <a:rPr lang="lv-LV" sz="2700" b="1" dirty="0" err="1" smtClean="0">
                <a:latin typeface="Times New Roman" pitchFamily="18" charset="0"/>
                <a:cs typeface="Times New Roman" pitchFamily="18" charset="0"/>
              </a:rPr>
              <a:t>nākotnēm</a:t>
            </a:r>
            <a:endParaRPr lang="lv-LV" sz="27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style>
          <a:lnRef idx="1">
            <a:schemeClr val="accent2"/>
          </a:lnRef>
          <a:fillRef idx="2">
            <a:schemeClr val="accent2"/>
          </a:fillRef>
          <a:effectRef idx="1">
            <a:schemeClr val="accent2"/>
          </a:effectRef>
          <a:fontRef idx="minor">
            <a:schemeClr val="dk1"/>
          </a:fontRef>
        </p:style>
        <p:txBody>
          <a:bodyPr>
            <a:noAutofit/>
          </a:bodyPr>
          <a:lstStyle/>
          <a:p>
            <a:r>
              <a:rPr lang="lv-LV" sz="2800" b="1" dirty="0" smtClean="0">
                <a:latin typeface="Times New Roman" pitchFamily="18" charset="0"/>
                <a:cs typeface="Times New Roman" pitchFamily="18" charset="0"/>
              </a:rPr>
              <a:t>Agnese Cimdiņa un Ieva Raubiško</a:t>
            </a:r>
            <a:br>
              <a:rPr lang="lv-LV" sz="28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Cilvēks un darbs Latvijas laukos</a:t>
            </a:r>
            <a:br>
              <a:rPr lang="lv-LV" sz="2800" b="1" dirty="0" smtClean="0">
                <a:latin typeface="Times New Roman" pitchFamily="18" charset="0"/>
                <a:cs typeface="Times New Roman" pitchFamily="18" charset="0"/>
              </a:rPr>
            </a:br>
            <a:r>
              <a:rPr lang="lv-LV" sz="2000" b="1" dirty="0" err="1" smtClean="0">
                <a:latin typeface="Times New Roman" pitchFamily="18" charset="0"/>
                <a:cs typeface="Times New Roman" pitchFamily="18" charset="0"/>
              </a:rPr>
              <a:t>sociālantropoloģisks</a:t>
            </a:r>
            <a:r>
              <a:rPr lang="lv-LV" sz="2000" b="1" dirty="0" smtClean="0">
                <a:latin typeface="Times New Roman" pitchFamily="18" charset="0"/>
                <a:cs typeface="Times New Roman" pitchFamily="18" charset="0"/>
              </a:rPr>
              <a:t> skatījums</a:t>
            </a:r>
            <a:endParaRPr lang="lv-LV" sz="2000" b="1" dirty="0">
              <a:latin typeface="Times New Roman" pitchFamily="18" charset="0"/>
              <a:cs typeface="Times New Roman" pitchFamily="18" charset="0"/>
            </a:endParaRPr>
          </a:p>
        </p:txBody>
      </p:sp>
      <p:pic>
        <p:nvPicPr>
          <p:cNvPr id="2050" name="Picture 2" descr="C:\Users\Aija\Desktop\agneses un ievas vāks.jpg"/>
          <p:cNvPicPr>
            <a:picLocks noGrp="1" noChangeAspect="1" noChangeArrowheads="1"/>
          </p:cNvPicPr>
          <p:nvPr>
            <p:ph idx="1"/>
          </p:nvPr>
        </p:nvPicPr>
        <p:blipFill>
          <a:blip r:embed="rId2" cstate="print"/>
          <a:srcRect/>
          <a:stretch>
            <a:fillRect/>
          </a:stretch>
        </p:blipFill>
        <p:spPr bwMode="auto">
          <a:xfrm>
            <a:off x="1524000" y="1524000"/>
            <a:ext cx="4953000" cy="5334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99"/>
          </a:solidFill>
        </p:spPr>
        <p:txBody>
          <a:bodyPr>
            <a:noAutofit/>
          </a:bodyPr>
          <a:lstStyle/>
          <a:p>
            <a:r>
              <a:rPr lang="lv-LV" sz="2000" b="1" dirty="0" smtClean="0">
                <a:latin typeface="Times New Roman" pitchFamily="18" charset="0"/>
                <a:cs typeface="Times New Roman" pitchFamily="18" charset="0"/>
              </a:rPr>
              <a:t>Šajā monogrāfijā analizētas šodienas dzīves un darba dažādās izpausmes, iespējas un ierobežojumi Latvijas laukos. Dzīve laukos ietver gan tukšumu un sairumu, gan sociālekonomisko vitalitāti, gan bezdarbu, gan veiksmīgu saimniekošanu, gan nabadzību, gan arī jēgpilnu iztikšanu un turību.</a:t>
            </a:r>
          </a:p>
          <a:p>
            <a:r>
              <a:rPr lang="lv-LV" sz="2000" b="1" dirty="0" smtClean="0">
                <a:latin typeface="Times New Roman" pitchFamily="18" charset="0"/>
                <a:cs typeface="Times New Roman" pitchFamily="18" charset="0"/>
              </a:rPr>
              <a:t>Autores īpašu uzmanību pievērš neredzamam darbam- dzērājiem, </a:t>
            </a:r>
            <a:r>
              <a:rPr lang="lv-LV" sz="2000" b="1" dirty="0" err="1" smtClean="0">
                <a:latin typeface="Times New Roman" pitchFamily="18" charset="0"/>
                <a:cs typeface="Times New Roman" pitchFamily="18" charset="0"/>
              </a:rPr>
              <a:t>loderiem</a:t>
            </a:r>
            <a:r>
              <a:rPr lang="lv-LV" sz="2000" b="1" dirty="0" smtClean="0">
                <a:latin typeface="Times New Roman" pitchFamily="18" charset="0"/>
                <a:cs typeface="Times New Roman" pitchFamily="18" charset="0"/>
              </a:rPr>
              <a:t> un „</a:t>
            </a:r>
            <a:r>
              <a:rPr lang="lv-LV" sz="2000" b="1" dirty="0" err="1" smtClean="0">
                <a:latin typeface="Times New Roman" pitchFamily="18" charset="0"/>
                <a:cs typeface="Times New Roman" pitchFamily="18" charset="0"/>
              </a:rPr>
              <a:t>simtlatnieku</a:t>
            </a:r>
            <a:r>
              <a:rPr lang="lv-LV" sz="2000" b="1" dirty="0" smtClean="0">
                <a:latin typeface="Times New Roman" pitchFamily="18" charset="0"/>
                <a:cs typeface="Times New Roman" pitchFamily="18" charset="0"/>
              </a:rPr>
              <a:t>” programmai kā darba garantam; tiek arī diskutēts jautājums, vai darbs patiešām ir tikums, vai tas vienkārši nav dzīves nepieciešamība?  Autores arī iedziļinās dažādās lauku iedzīvotāju ideoloģijās: Nedarīt vairāk kā varam ; </a:t>
            </a:r>
            <a:r>
              <a:rPr lang="lv-LV" sz="2000" b="1" dirty="0" err="1" smtClean="0">
                <a:latin typeface="Times New Roman" pitchFamily="18" charset="0"/>
                <a:cs typeface="Times New Roman" pitchFamily="18" charset="0"/>
              </a:rPr>
              <a:t>Pašpietiekamības</a:t>
            </a:r>
            <a:r>
              <a:rPr lang="lv-LV" sz="2000" b="1" dirty="0" smtClean="0">
                <a:latin typeface="Times New Roman" pitchFamily="18" charset="0"/>
                <a:cs typeface="Times New Roman" pitchFamily="18" charset="0"/>
              </a:rPr>
              <a:t> ideoloģija jeb neienesīgums kā apzināta stratēģija? </a:t>
            </a:r>
          </a:p>
          <a:p>
            <a:r>
              <a:rPr lang="lv-LV" sz="2000" b="1" dirty="0" smtClean="0">
                <a:latin typeface="Times New Roman" pitchFamily="18" charset="0"/>
                <a:cs typeface="Times New Roman" pitchFamily="18" charset="0"/>
              </a:rPr>
              <a:t>Neskatīties uz statiskajiem rādītājiem, bet vērtēt dzīvi uz laukiem kā </a:t>
            </a:r>
            <a:r>
              <a:rPr lang="lv-LV" sz="2000" b="1" dirty="0" err="1" smtClean="0">
                <a:latin typeface="Times New Roman" pitchFamily="18" charset="0"/>
                <a:cs typeface="Times New Roman" pitchFamily="18" charset="0"/>
              </a:rPr>
              <a:t>kultūrsociālu</a:t>
            </a:r>
            <a:r>
              <a:rPr lang="lv-LV" sz="2000" b="1" dirty="0" smtClean="0">
                <a:latin typeface="Times New Roman" pitchFamily="18" charset="0"/>
                <a:cs typeface="Times New Roman" pitchFamily="18" charset="0"/>
              </a:rPr>
              <a:t> dzīves vērtību; kas jau ir nesavienojamas racionalitātes pašas par sevi?</a:t>
            </a:r>
          </a:p>
        </p:txBody>
      </p:sp>
      <p:sp>
        <p:nvSpPr>
          <p:cNvPr id="4"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2800" b="1" dirty="0" smtClean="0">
                <a:latin typeface="Times New Roman" pitchFamily="18" charset="0"/>
                <a:cs typeface="Times New Roman" pitchFamily="18" charset="0"/>
              </a:rPr>
              <a:t>Agnese Cimdiņa un Ieva Raubiško</a:t>
            </a:r>
            <a:br>
              <a:rPr lang="lv-LV" sz="28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Cilvēks un darbs Latvijas laukos</a:t>
            </a:r>
            <a:br>
              <a:rPr lang="lv-LV" sz="2800" b="1" dirty="0" smtClean="0">
                <a:latin typeface="Times New Roman" pitchFamily="18" charset="0"/>
                <a:cs typeface="Times New Roman" pitchFamily="18" charset="0"/>
              </a:rPr>
            </a:br>
            <a:r>
              <a:rPr lang="lv-LV" sz="2000" b="1" dirty="0" err="1" smtClean="0">
                <a:latin typeface="Times New Roman" pitchFamily="18" charset="0"/>
                <a:cs typeface="Times New Roman" pitchFamily="18" charset="0"/>
              </a:rPr>
              <a:t>sociālantropoloģisks</a:t>
            </a:r>
            <a:r>
              <a:rPr lang="lv-LV" sz="2000" b="1" dirty="0" smtClean="0">
                <a:latin typeface="Times New Roman" pitchFamily="18" charset="0"/>
                <a:cs typeface="Times New Roman" pitchFamily="18" charset="0"/>
              </a:rPr>
              <a:t> skatījums</a:t>
            </a:r>
            <a:endParaRPr lang="lv-LV"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3200" b="1" dirty="0" smtClean="0">
                <a:latin typeface="Times New Roman" pitchFamily="18" charset="0"/>
                <a:cs typeface="Times New Roman" pitchFamily="18" charset="0"/>
              </a:rPr>
              <a:t>Deniss Hanovs </a:t>
            </a:r>
            <a:br>
              <a:rPr lang="lv-LV" sz="32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Latvijas reģionu mazo pašvaldību stratēģijas dažādības vadībā</a:t>
            </a:r>
            <a:endParaRPr lang="lv-LV" sz="2800" b="1" dirty="0">
              <a:latin typeface="Times New Roman" pitchFamily="18" charset="0"/>
              <a:cs typeface="Times New Roman" pitchFamily="18" charset="0"/>
            </a:endParaRPr>
          </a:p>
        </p:txBody>
      </p:sp>
      <p:pic>
        <p:nvPicPr>
          <p:cNvPr id="1026" name="Picture 2" descr="C:\Users\Aija\Desktop\denis.jpg"/>
          <p:cNvPicPr>
            <a:picLocks noGrp="1" noChangeAspect="1" noChangeArrowheads="1"/>
          </p:cNvPicPr>
          <p:nvPr>
            <p:ph idx="1"/>
          </p:nvPr>
        </p:nvPicPr>
        <p:blipFill>
          <a:blip r:embed="rId2" cstate="print"/>
          <a:srcRect/>
          <a:stretch>
            <a:fillRect/>
          </a:stretch>
        </p:blipFill>
        <p:spPr bwMode="auto">
          <a:xfrm>
            <a:off x="1371600" y="1524000"/>
            <a:ext cx="5257800" cy="51816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normAutofit fontScale="85000" lnSpcReduction="20000"/>
          </a:bodyPr>
          <a:lstStyle/>
          <a:p>
            <a:r>
              <a:rPr lang="lv-LV" sz="2800" b="1" dirty="0" smtClean="0">
                <a:latin typeface="Times New Roman" pitchFamily="18" charset="0"/>
                <a:cs typeface="Times New Roman" pitchFamily="18" charset="0"/>
              </a:rPr>
              <a:t>Pētījums ir veltīts Latvijas integrācijas politikā maz pētītai dimensijai – Latvijas pašvaldību integrācijas un kultūru dažādības politika. Balstoties uz piecu Latvijas pašvaldību darbības analīzi ekonomiskās krīzes laikā, autors apkopojis un analizējis virkni piemēru, kā iedzīvotāju līdzdalība spēj mainīt apkārtējo vidi, veicināt interesi par aktuāliem jautājumiem, palīdzot risināt problēmas konkrētajā pašvaldībā.</a:t>
            </a:r>
            <a:br>
              <a:rPr lang="lv-LV" sz="28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
            </a:r>
            <a:br>
              <a:rPr lang="lv-LV" sz="28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Pētījumu papildina plašs interviju klāsts un pašvaldības politikas dokumentu analīze, ļaujot lasītājiem veidot secinājumus par konkrētām iniciatīvām.</a:t>
            </a:r>
          </a:p>
          <a:p>
            <a:r>
              <a:rPr lang="lv-LV" sz="2800" b="1" dirty="0" smtClean="0">
                <a:latin typeface="Times New Roman" pitchFamily="18" charset="0"/>
                <a:cs typeface="Times New Roman" pitchFamily="18" charset="0"/>
              </a:rPr>
              <a:t>Aplūkotās pašvaldības: Balvi, Brocēni, Dagda, Olaine, Strenči</a:t>
            </a:r>
            <a:endParaRPr lang="lv-LV" sz="2800" b="1" dirty="0">
              <a:latin typeface="Times New Roman" pitchFamily="18" charset="0"/>
              <a:cs typeface="Times New Roman" pitchFamily="18" charset="0"/>
            </a:endParaRPr>
          </a:p>
        </p:txBody>
      </p:sp>
      <p:sp>
        <p:nvSpPr>
          <p:cNvPr id="4"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3200" b="1" dirty="0" smtClean="0">
                <a:latin typeface="Times New Roman" pitchFamily="18" charset="0"/>
                <a:cs typeface="Times New Roman" pitchFamily="18" charset="0"/>
              </a:rPr>
              <a:t>Deniss Hanovs </a:t>
            </a:r>
            <a:br>
              <a:rPr lang="lv-LV" sz="32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Latvijas reģionu mazo pašvaldību stratēģijas dažādības vadībā</a:t>
            </a:r>
            <a:endParaRPr lang="lv-LV"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3600" b="1" dirty="0" smtClean="0">
                <a:latin typeface="Times New Roman" pitchFamily="18" charset="0"/>
                <a:cs typeface="Times New Roman" pitchFamily="18" charset="0"/>
              </a:rPr>
              <a:t>Edmunds Trumpa</a:t>
            </a:r>
            <a:br>
              <a:rPr lang="lv-LV" sz="3600" b="1" dirty="0" smtClean="0">
                <a:latin typeface="Times New Roman" pitchFamily="18" charset="0"/>
                <a:cs typeface="Times New Roman" pitchFamily="18" charset="0"/>
              </a:rPr>
            </a:br>
            <a:r>
              <a:rPr lang="lv-LV" sz="3600" b="1" dirty="0" smtClean="0">
                <a:latin typeface="Times New Roman" pitchFamily="18" charset="0"/>
                <a:cs typeface="Times New Roman" pitchFamily="18" charset="0"/>
              </a:rPr>
              <a:t>Latviešu </a:t>
            </a:r>
            <a:r>
              <a:rPr lang="lv-LV" sz="3600" b="1" dirty="0" err="1" smtClean="0">
                <a:latin typeface="Times New Roman" pitchFamily="18" charset="0"/>
                <a:cs typeface="Times New Roman" pitchFamily="18" charset="0"/>
              </a:rPr>
              <a:t>ģeolingvistiskās</a:t>
            </a:r>
            <a:r>
              <a:rPr lang="lv-LV" sz="3600" b="1" dirty="0" smtClean="0">
                <a:latin typeface="Times New Roman" pitchFamily="18" charset="0"/>
                <a:cs typeface="Times New Roman" pitchFamily="18" charset="0"/>
              </a:rPr>
              <a:t> etīdes</a:t>
            </a:r>
            <a:endParaRPr lang="lv-LV" sz="3600" b="1" dirty="0">
              <a:latin typeface="Times New Roman" pitchFamily="18" charset="0"/>
              <a:cs typeface="Times New Roman" pitchFamily="18" charset="0"/>
            </a:endParaRPr>
          </a:p>
        </p:txBody>
      </p:sp>
      <p:pic>
        <p:nvPicPr>
          <p:cNvPr id="2050" name="Picture 2" descr="C:\Users\Aija\Desktop\edmunds.jpg"/>
          <p:cNvPicPr>
            <a:picLocks noGrp="1" noChangeAspect="1" noChangeArrowheads="1"/>
          </p:cNvPicPr>
          <p:nvPr>
            <p:ph idx="1"/>
          </p:nvPr>
        </p:nvPicPr>
        <p:blipFill>
          <a:blip r:embed="rId2" cstate="print"/>
          <a:srcRect/>
          <a:stretch>
            <a:fillRect/>
          </a:stretch>
        </p:blipFill>
        <p:spPr bwMode="auto">
          <a:xfrm>
            <a:off x="1752600" y="1600200"/>
            <a:ext cx="4724400" cy="5257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92D050"/>
          </a:solidFill>
        </p:spPr>
        <p:txBody>
          <a:bodyPr>
            <a:normAutofit fontScale="90000"/>
          </a:bodyPr>
          <a:lstStyle/>
          <a:p>
            <a:r>
              <a:rPr lang="lv-LV" sz="3100" b="1" dirty="0" smtClean="0">
                <a:latin typeface="Times New Roman" pitchFamily="18" charset="0"/>
                <a:cs typeface="Times New Roman" pitchFamily="18" charset="0"/>
              </a:rPr>
              <a:t/>
            </a:r>
            <a:br>
              <a:rPr lang="lv-LV" sz="3100" b="1" dirty="0" smtClean="0">
                <a:latin typeface="Times New Roman" pitchFamily="18" charset="0"/>
                <a:cs typeface="Times New Roman" pitchFamily="18" charset="0"/>
              </a:rPr>
            </a:br>
            <a:r>
              <a:rPr lang="lv-LV" sz="3100" b="1" dirty="0" smtClean="0">
                <a:latin typeface="Times New Roman" pitchFamily="18" charset="0"/>
                <a:cs typeface="Times New Roman" pitchFamily="18" charset="0"/>
              </a:rPr>
              <a:t>LU ESF projekts (2010-2012)</a:t>
            </a:r>
            <a:r>
              <a:rPr lang="lv-LV" b="1" dirty="0" smtClean="0"/>
              <a:t/>
            </a:r>
            <a:br>
              <a:rPr lang="lv-LV" b="1" dirty="0" smtClean="0"/>
            </a:br>
            <a:r>
              <a:rPr lang="lv-LV" b="1" dirty="0" smtClean="0"/>
              <a:t>Savs kaktiņš, savs stūrītis zemes</a:t>
            </a:r>
            <a:r>
              <a:rPr lang="lv-LV" dirty="0" smtClean="0"/>
              <a:t/>
            </a:r>
            <a:br>
              <a:rPr lang="lv-LV" dirty="0" smtClean="0"/>
            </a:br>
            <a:endParaRPr lang="lv-LV" dirty="0"/>
          </a:p>
        </p:txBody>
      </p:sp>
      <p:sp>
        <p:nvSpPr>
          <p:cNvPr id="3" name="Subtitle 2"/>
          <p:cNvSpPr>
            <a:spLocks noGrp="1"/>
          </p:cNvSpPr>
          <p:nvPr>
            <p:ph type="subTitle" idx="1"/>
          </p:nvPr>
        </p:nvSpPr>
        <p:spPr>
          <a:solidFill>
            <a:schemeClr val="accent4">
              <a:lumMod val="40000"/>
              <a:lumOff val="60000"/>
            </a:schemeClr>
          </a:solidFill>
        </p:spPr>
        <p:txBody>
          <a:bodyPr/>
          <a:lstStyle/>
          <a:p>
            <a:r>
              <a:rPr lang="lv-LV" b="1" dirty="0" smtClean="0">
                <a:solidFill>
                  <a:schemeClr val="tx1"/>
                </a:solidFill>
              </a:rPr>
              <a:t>Latvijas lauku iedzīvotāju attīstības stratēģijas un kultūrvides pārmaiņas</a:t>
            </a:r>
            <a:endParaRPr lang="lv-LV" b="1"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99"/>
          </a:solidFill>
        </p:spPr>
        <p:txBody>
          <a:bodyPr>
            <a:normAutofit fontScale="70000" lnSpcReduction="20000"/>
          </a:bodyPr>
          <a:lstStyle/>
          <a:p>
            <a:r>
              <a:rPr lang="lv-LV" b="1" dirty="0" smtClean="0">
                <a:latin typeface="Times New Roman" pitchFamily="18" charset="0"/>
                <a:cs typeface="Times New Roman" pitchFamily="18" charset="0"/>
              </a:rPr>
              <a:t>Trīs grāmatas nodaļās jeb etīdēs ir skarti diezgan atšķirīgi </a:t>
            </a:r>
            <a:r>
              <a:rPr lang="lv-LV" b="1" dirty="0" err="1" smtClean="0">
                <a:latin typeface="Times New Roman" pitchFamily="18" charset="0"/>
                <a:cs typeface="Times New Roman" pitchFamily="18" charset="0"/>
              </a:rPr>
              <a:t>ģeolingvistiskās</a:t>
            </a:r>
            <a:r>
              <a:rPr lang="lv-LV" b="1" dirty="0" smtClean="0">
                <a:latin typeface="Times New Roman" pitchFamily="18" charset="0"/>
                <a:cs typeface="Times New Roman" pitchFamily="18" charset="0"/>
              </a:rPr>
              <a:t> izpētes aspekti: pirmkārt, tiek piedāvāti jauni fakti par latviešu areālo pētījumu sākumposmu (tiek salīdzinātas pirmās A. </a:t>
            </a:r>
            <a:r>
              <a:rPr lang="lv-LV" b="1" dirty="0" err="1" smtClean="0">
                <a:latin typeface="Times New Roman" pitchFamily="18" charset="0"/>
                <a:cs typeface="Times New Roman" pitchFamily="18" charset="0"/>
              </a:rPr>
              <a:t>Bīlenšteina</a:t>
            </a:r>
            <a:r>
              <a:rPr lang="lv-LV" b="1" dirty="0" smtClean="0">
                <a:latin typeface="Times New Roman" pitchFamily="18" charset="0"/>
                <a:cs typeface="Times New Roman" pitchFamily="18" charset="0"/>
              </a:rPr>
              <a:t> veidotās latviešu dialektu kartes), otrkārt, uz kultūrvēstures dotumu fona kritiski aplūkota izloksnes koncepcija (aprakstītas administratīvi teritoriālo vienību un draudžu robežu izmaiņas </a:t>
            </a:r>
            <a:r>
              <a:rPr lang="lv-LV" b="1" dirty="0" err="1" smtClean="0">
                <a:latin typeface="Times New Roman" pitchFamily="18" charset="0"/>
                <a:cs typeface="Times New Roman" pitchFamily="18" charset="0"/>
              </a:rPr>
              <a:t>Rietumlatgalē</a:t>
            </a:r>
            <a:r>
              <a:rPr lang="lv-LV" b="1" dirty="0" smtClean="0">
                <a:latin typeface="Times New Roman" pitchFamily="18" charset="0"/>
                <a:cs typeface="Times New Roman" pitchFamily="18" charset="0"/>
              </a:rPr>
              <a:t>, kas varēja ietekmēt izlokšņu robežas), treškārt, balstoties uz jaunāko dialektu materiālu, piedāvājot jaunus tā klasificēšanas veidus un metodes, Daugavas labajā krastā tiek precizēta viena no galvenajām robežlīnijām, kas šķir augšzemnieku dialekta </a:t>
            </a:r>
            <a:r>
              <a:rPr lang="lv-LV" b="1" dirty="0" err="1" smtClean="0">
                <a:latin typeface="Times New Roman" pitchFamily="18" charset="0"/>
                <a:cs typeface="Times New Roman" pitchFamily="18" charset="0"/>
              </a:rPr>
              <a:t>sēliskās</a:t>
            </a:r>
            <a:r>
              <a:rPr lang="lv-LV" b="1" dirty="0" smtClean="0">
                <a:latin typeface="Times New Roman" pitchFamily="18" charset="0"/>
                <a:cs typeface="Times New Roman" pitchFamily="18" charset="0"/>
              </a:rPr>
              <a:t> un latgaliskās izloksnes – kāpjošās un lauztās zilbes intonācijas </a:t>
            </a:r>
            <a:r>
              <a:rPr lang="lv-LV" b="1" dirty="0" err="1" smtClean="0">
                <a:latin typeface="Times New Roman" pitchFamily="18" charset="0"/>
                <a:cs typeface="Times New Roman" pitchFamily="18" charset="0"/>
              </a:rPr>
              <a:t>izoglosa</a:t>
            </a:r>
            <a:r>
              <a:rPr lang="lv-LV" b="1" dirty="0" smtClean="0">
                <a:latin typeface="Times New Roman" pitchFamily="18" charset="0"/>
                <a:cs typeface="Times New Roman" pitchFamily="18" charset="0"/>
              </a:rPr>
              <a:t>. Grāmatai pievienotas 16 krāsainas kartes.</a:t>
            </a:r>
            <a:endParaRPr lang="lv-LV" b="1" dirty="0">
              <a:latin typeface="Times New Roman" pitchFamily="18" charset="0"/>
              <a:cs typeface="Times New Roman" pitchFamily="18" charset="0"/>
            </a:endParaRPr>
          </a:p>
        </p:txBody>
      </p:sp>
      <p:sp>
        <p:nvSpPr>
          <p:cNvPr id="4"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3600" b="1" dirty="0" smtClean="0">
                <a:latin typeface="Times New Roman" pitchFamily="18" charset="0"/>
                <a:cs typeface="Times New Roman" pitchFamily="18" charset="0"/>
              </a:rPr>
              <a:t>Edmunds Trumpa</a:t>
            </a:r>
            <a:br>
              <a:rPr lang="lv-LV" sz="3600" b="1" dirty="0" smtClean="0">
                <a:latin typeface="Times New Roman" pitchFamily="18" charset="0"/>
                <a:cs typeface="Times New Roman" pitchFamily="18" charset="0"/>
              </a:rPr>
            </a:br>
            <a:r>
              <a:rPr lang="lv-LV" sz="3600" b="1" dirty="0" smtClean="0">
                <a:latin typeface="Times New Roman" pitchFamily="18" charset="0"/>
                <a:cs typeface="Times New Roman" pitchFamily="18" charset="0"/>
              </a:rPr>
              <a:t>Latviešu </a:t>
            </a:r>
            <a:r>
              <a:rPr lang="lv-LV" sz="3600" b="1" dirty="0" err="1" smtClean="0">
                <a:latin typeface="Times New Roman" pitchFamily="18" charset="0"/>
                <a:cs typeface="Times New Roman" pitchFamily="18" charset="0"/>
              </a:rPr>
              <a:t>ģeolingvistiskās</a:t>
            </a:r>
            <a:r>
              <a:rPr lang="lv-LV" sz="3600" b="1" dirty="0" smtClean="0">
                <a:latin typeface="Times New Roman" pitchFamily="18" charset="0"/>
                <a:cs typeface="Times New Roman" pitchFamily="18" charset="0"/>
              </a:rPr>
              <a:t> etīdes</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2800" b="1" dirty="0" smtClean="0">
                <a:latin typeface="Times New Roman" pitchFamily="18" charset="0"/>
                <a:cs typeface="Times New Roman" pitchFamily="18" charset="0"/>
              </a:rPr>
              <a:t>Aijā Priedīte</a:t>
            </a:r>
            <a:br>
              <a:rPr lang="lv-LV" sz="28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Zaļās zemes </a:t>
            </a:r>
            <a:r>
              <a:rPr lang="lv-LV" sz="2800" b="1" dirty="0" err="1" smtClean="0">
                <a:latin typeface="Times New Roman" pitchFamily="18" charset="0"/>
                <a:cs typeface="Times New Roman" pitchFamily="18" charset="0"/>
              </a:rPr>
              <a:t>dievsunīšu</a:t>
            </a:r>
            <a:r>
              <a:rPr lang="lv-LV" sz="2800" b="1" dirty="0" smtClean="0">
                <a:latin typeface="Times New Roman" pitchFamily="18" charset="0"/>
                <a:cs typeface="Times New Roman" pitchFamily="18" charset="0"/>
              </a:rPr>
              <a:t> un likteņu līdumnieku laiki</a:t>
            </a:r>
            <a:endParaRPr lang="lv-LV" sz="2800" b="1" dirty="0">
              <a:latin typeface="Times New Roman" pitchFamily="18" charset="0"/>
              <a:cs typeface="Times New Roman" pitchFamily="18" charset="0"/>
            </a:endParaRPr>
          </a:p>
        </p:txBody>
      </p:sp>
      <p:pic>
        <p:nvPicPr>
          <p:cNvPr id="3074" name="Picture 2" descr="C:\Users\Aija\Desktop\aijas.jpg"/>
          <p:cNvPicPr>
            <a:picLocks noGrp="1" noChangeAspect="1" noChangeArrowheads="1"/>
          </p:cNvPicPr>
          <p:nvPr>
            <p:ph idx="1"/>
          </p:nvPr>
        </p:nvPicPr>
        <p:blipFill>
          <a:blip r:embed="rId2" cstate="print"/>
          <a:srcRect/>
          <a:stretch>
            <a:fillRect/>
          </a:stretch>
        </p:blipFill>
        <p:spPr bwMode="auto">
          <a:xfrm>
            <a:off x="1752600" y="1600200"/>
            <a:ext cx="4495800" cy="5105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noAutofit/>
          </a:bodyPr>
          <a:lstStyle/>
          <a:p>
            <a:r>
              <a:rPr lang="lv-LV" sz="2000" b="1" dirty="0" err="1" smtClean="0">
                <a:latin typeface="Times New Roman" pitchFamily="18" charset="0"/>
                <a:cs typeface="Times New Roman" pitchFamily="18" charset="0"/>
              </a:rPr>
              <a:t>Literatūrsocioloģiskā</a:t>
            </a:r>
            <a:r>
              <a:rPr lang="lv-LV" sz="2000" b="1" dirty="0" smtClean="0">
                <a:latin typeface="Times New Roman" pitchFamily="18" charset="0"/>
                <a:cs typeface="Times New Roman" pitchFamily="18" charset="0"/>
              </a:rPr>
              <a:t> pētījuma galvenā uzmanība pievērsta „savam kaktiņam” un pētījumā hronoloģiski aplūkota latviešu zemnieku šī sava zemes kaktiņa ieguves un attīstības stratēģijas, kuras pastāvīgi ietekmējušas politiskas idejas un to ieviešana, kari un karu sekas - Latvijas kultūrvides pārmaiņas. </a:t>
            </a:r>
          </a:p>
          <a:p>
            <a:r>
              <a:rPr lang="lv-LV" sz="2000" b="1" dirty="0" smtClean="0">
                <a:latin typeface="Times New Roman" pitchFamily="18" charset="0"/>
                <a:cs typeface="Times New Roman" pitchFamily="18" charset="0"/>
              </a:rPr>
              <a:t>Pētījumā nav analizētas daiļdarbu estētiskās vērtības, bet uzmanība pievērsta starpdisciplināram skatījumam, aplūkojot viensētu iedzīvotājus, viņu mobilitāti, vērtību izpratni, konfliktu risinājumus un attiecības ar publisko vidi. Romānu fiktīvajā vidē tiek aplūkoti un analizēti tādi paši jautājumi, kādus pārējie projektā pārstāvēto disciplīnu (sociālantropoloģija, politoloģija, </a:t>
            </a:r>
            <a:r>
              <a:rPr lang="lv-LV" sz="2000" b="1" dirty="0" err="1" smtClean="0">
                <a:latin typeface="Times New Roman" pitchFamily="18" charset="0"/>
                <a:cs typeface="Times New Roman" pitchFamily="18" charset="0"/>
              </a:rPr>
              <a:t>kulturoloģija</a:t>
            </a:r>
            <a:r>
              <a:rPr lang="lv-LV" sz="2000" b="1" dirty="0" smtClean="0">
                <a:latin typeface="Times New Roman" pitchFamily="18" charset="0"/>
                <a:cs typeface="Times New Roman" pitchFamily="18" charset="0"/>
              </a:rPr>
              <a:t>, valodniecība, vides zinātne) pētnieki pēta uz vietas, lauku darbā, intervējot vietējos iedzīvotājus.</a:t>
            </a:r>
            <a:endParaRPr lang="lv-LV" sz="2000" b="1" dirty="0">
              <a:latin typeface="Times New Roman" pitchFamily="18" charset="0"/>
              <a:cs typeface="Times New Roman" pitchFamily="18" charset="0"/>
            </a:endParaRPr>
          </a:p>
        </p:txBody>
      </p:sp>
      <p:sp>
        <p:nvSpPr>
          <p:cNvPr id="4"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2800" b="1" dirty="0" smtClean="0">
                <a:latin typeface="Times New Roman" pitchFamily="18" charset="0"/>
                <a:cs typeface="Times New Roman" pitchFamily="18" charset="0"/>
              </a:rPr>
              <a:t>Aijā Priedīte</a:t>
            </a:r>
            <a:br>
              <a:rPr lang="lv-LV" sz="2800" b="1" dirty="0" smtClean="0">
                <a:latin typeface="Times New Roman" pitchFamily="18" charset="0"/>
                <a:cs typeface="Times New Roman" pitchFamily="18" charset="0"/>
              </a:rPr>
            </a:br>
            <a:r>
              <a:rPr lang="lv-LV" sz="2800" b="1" dirty="0" smtClean="0">
                <a:latin typeface="Times New Roman" pitchFamily="18" charset="0"/>
                <a:cs typeface="Times New Roman" pitchFamily="18" charset="0"/>
              </a:rPr>
              <a:t>Zaļās zemes </a:t>
            </a:r>
            <a:r>
              <a:rPr lang="lv-LV" sz="2800" b="1" dirty="0" err="1" smtClean="0">
                <a:latin typeface="Times New Roman" pitchFamily="18" charset="0"/>
                <a:cs typeface="Times New Roman" pitchFamily="18" charset="0"/>
              </a:rPr>
              <a:t>dievsunīšu</a:t>
            </a:r>
            <a:r>
              <a:rPr lang="lv-LV" sz="2800" b="1" dirty="0" smtClean="0">
                <a:latin typeface="Times New Roman" pitchFamily="18" charset="0"/>
                <a:cs typeface="Times New Roman" pitchFamily="18" charset="0"/>
              </a:rPr>
              <a:t> un likteņu līdumnieku laiki</a:t>
            </a:r>
            <a:endParaRPr lang="lv-LV"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3600" b="1" dirty="0" smtClean="0">
                <a:latin typeface="Times New Roman" pitchFamily="18" charset="0"/>
                <a:cs typeface="Times New Roman" pitchFamily="18" charset="0"/>
              </a:rPr>
              <a:t>Aija Priedīte</a:t>
            </a:r>
            <a:br>
              <a:rPr lang="lv-LV" sz="3600" b="1" dirty="0" smtClean="0">
                <a:latin typeface="Times New Roman" pitchFamily="18" charset="0"/>
                <a:cs typeface="Times New Roman" pitchFamily="18" charset="0"/>
              </a:rPr>
            </a:br>
            <a:r>
              <a:rPr lang="lv-LV" sz="3600" b="1" dirty="0" err="1" smtClean="0">
                <a:latin typeface="Times New Roman" pitchFamily="18" charset="0"/>
                <a:cs typeface="Times New Roman" pitchFamily="18" charset="0"/>
              </a:rPr>
              <a:t>Stuburi</a:t>
            </a:r>
            <a:r>
              <a:rPr lang="lv-LV" sz="3600" b="1" dirty="0" smtClean="0">
                <a:latin typeface="Times New Roman" pitchFamily="18" charset="0"/>
                <a:cs typeface="Times New Roman" pitchFamily="18" charset="0"/>
              </a:rPr>
              <a:t> – kādas Latvijas viensētas dzīve</a:t>
            </a:r>
            <a:endParaRPr lang="lv-LV" sz="3600" b="1" dirty="0">
              <a:latin typeface="Times New Roman" pitchFamily="18" charset="0"/>
              <a:cs typeface="Times New Roman" pitchFamily="18" charset="0"/>
            </a:endParaRPr>
          </a:p>
        </p:txBody>
      </p:sp>
      <p:pic>
        <p:nvPicPr>
          <p:cNvPr id="4098" name="Picture 2" descr="C:\Users\Aija\Desktop\stuburi.jpg"/>
          <p:cNvPicPr>
            <a:picLocks noGrp="1" noChangeAspect="1" noChangeArrowheads="1"/>
          </p:cNvPicPr>
          <p:nvPr>
            <p:ph idx="1"/>
          </p:nvPr>
        </p:nvPicPr>
        <p:blipFill>
          <a:blip r:embed="rId2" cstate="print"/>
          <a:srcRect/>
          <a:stretch>
            <a:fillRect/>
          </a:stretch>
        </p:blipFill>
        <p:spPr bwMode="auto">
          <a:xfrm>
            <a:off x="1981200" y="1600200"/>
            <a:ext cx="4572000" cy="52578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99"/>
          </a:solidFill>
        </p:spPr>
        <p:txBody>
          <a:bodyPr>
            <a:normAutofit fontScale="70000" lnSpcReduction="20000"/>
          </a:bodyPr>
          <a:lstStyle/>
          <a:p>
            <a:r>
              <a:rPr lang="lv-LV" b="1" dirty="0" smtClean="0">
                <a:latin typeface="Times New Roman" pitchFamily="18" charset="0"/>
                <a:cs typeface="Times New Roman" pitchFamily="18" charset="0"/>
              </a:rPr>
              <a:t>Latvijas lauku teritorijai ir raksturīgas izkaisītas viensētas. 2011. gadā viensētu ainavu veidoja gan priekšzīmīgi sakoptas mājvietas ar glīti apsētām vai novāktām lauku platībām, gan dzīvošanai šā tā salāpītas, nožēlojamas </a:t>
            </a:r>
            <a:r>
              <a:rPr lang="lv-LV" b="1" dirty="0" err="1" smtClean="0">
                <a:latin typeface="Times New Roman" pitchFamily="18" charset="0"/>
                <a:cs typeface="Times New Roman" pitchFamily="18" charset="0"/>
              </a:rPr>
              <a:t>mājeles</a:t>
            </a:r>
            <a:r>
              <a:rPr lang="lv-LV" b="1" dirty="0" smtClean="0">
                <a:latin typeface="Times New Roman" pitchFamily="18" charset="0"/>
                <a:cs typeface="Times New Roman" pitchFamily="18" charset="0"/>
              </a:rPr>
              <a:t>, gan arī krūmos un kokos ieaugušas pamestu māju drupas. Šīs 2011. gada Latvijas lauku vērotājam </a:t>
            </a:r>
            <a:r>
              <a:rPr lang="lv-LV" b="1" dirty="0" err="1" smtClean="0">
                <a:latin typeface="Times New Roman" pitchFamily="18" charset="0"/>
                <a:cs typeface="Times New Roman" pitchFamily="18" charset="0"/>
              </a:rPr>
              <a:t>garāmslīdošās</a:t>
            </a:r>
            <a:r>
              <a:rPr lang="lv-LV" b="1" dirty="0" smtClean="0">
                <a:latin typeface="Times New Roman" pitchFamily="18" charset="0"/>
                <a:cs typeface="Times New Roman" pitchFamily="18" charset="0"/>
              </a:rPr>
              <a:t> ainavas nav anonīmas vietas. Tās visas apdzīvo vai kādreiz ir apdzīvojuši cilvēki. Ar tām saistās Latvijas iedzīvotāju likteņi un vēsture, ko, izmantojot romāna/garstāsta formu, līdz pat mūsu dienām aprakstījuši latviešu rakstnieki. Taču lai cik reāli būtu aprakstīta lauku dzīve latviešu “zemnieku literatūrā”, tā ir un paliek rakstnieka radīta, daiļdarbā iemiesota fikcija. Bet kāda ir bijusi un ir latvju viensētas “īstā dzīve”? </a:t>
            </a:r>
            <a:endParaRPr lang="lv-LV" b="1" dirty="0">
              <a:latin typeface="Times New Roman" pitchFamily="18" charset="0"/>
              <a:cs typeface="Times New Roman" pitchFamily="18" charset="0"/>
            </a:endParaRPr>
          </a:p>
        </p:txBody>
      </p:sp>
      <p:sp>
        <p:nvSpPr>
          <p:cNvPr id="4"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lv-LV" sz="3600" b="1" dirty="0" smtClean="0">
                <a:latin typeface="Times New Roman" pitchFamily="18" charset="0"/>
                <a:cs typeface="Times New Roman" pitchFamily="18" charset="0"/>
              </a:rPr>
              <a:t>Aija Priedīte</a:t>
            </a:r>
            <a:br>
              <a:rPr lang="lv-LV" sz="3600" b="1" dirty="0" smtClean="0">
                <a:latin typeface="Times New Roman" pitchFamily="18" charset="0"/>
                <a:cs typeface="Times New Roman" pitchFamily="18" charset="0"/>
              </a:rPr>
            </a:br>
            <a:r>
              <a:rPr lang="lv-LV" sz="3600" b="1" dirty="0" err="1" smtClean="0">
                <a:latin typeface="Times New Roman" pitchFamily="18" charset="0"/>
                <a:cs typeface="Times New Roman" pitchFamily="18" charset="0"/>
              </a:rPr>
              <a:t>Stuburi</a:t>
            </a:r>
            <a:r>
              <a:rPr lang="lv-LV" sz="3600" b="1" dirty="0" smtClean="0">
                <a:latin typeface="Times New Roman" pitchFamily="18" charset="0"/>
                <a:cs typeface="Times New Roman" pitchFamily="18" charset="0"/>
              </a:rPr>
              <a:t> – kādas Latvijas viensētas dzīve</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Autofit/>
          </a:bodyPr>
          <a:lstStyle/>
          <a:p>
            <a:r>
              <a:rPr lang="lv-LV" sz="2000" b="1" dirty="0" smtClean="0">
                <a:latin typeface="Times New Roman" pitchFamily="18" charset="0"/>
                <a:cs typeface="Times New Roman" pitchFamily="18" charset="0"/>
              </a:rPr>
              <a:t>Sastādītājas Agnese Cimdiņa un Ieva Raubiško</a:t>
            </a:r>
            <a:r>
              <a:rPr lang="lv-LV" sz="2000" dirty="0" smtClean="0">
                <a:latin typeface="Times New Roman" pitchFamily="18" charset="0"/>
                <a:cs typeface="Times New Roman" pitchFamily="18" charset="0"/>
              </a:rPr>
              <a:t> </a:t>
            </a:r>
            <a:br>
              <a:rPr lang="lv-LV" sz="2000" dirty="0" smtClean="0">
                <a:latin typeface="Times New Roman" pitchFamily="18" charset="0"/>
                <a:cs typeface="Times New Roman" pitchFamily="18" charset="0"/>
              </a:rPr>
            </a:br>
            <a:r>
              <a:rPr lang="lv-LV" sz="2000" b="1" dirty="0" smtClean="0">
                <a:latin typeface="Times New Roman" pitchFamily="18" charset="0"/>
                <a:cs typeface="Times New Roman" pitchFamily="18" charset="0"/>
              </a:rPr>
              <a:t>DZĪVE, ATTĪSTĪBA, LABBŪTĪBA LATVIJAS LAUKOS</a:t>
            </a:r>
            <a:br>
              <a:rPr lang="lv-LV" sz="2000" b="1" dirty="0" smtClean="0">
                <a:latin typeface="Times New Roman" pitchFamily="18" charset="0"/>
                <a:cs typeface="Times New Roman" pitchFamily="18" charset="0"/>
              </a:rPr>
            </a:br>
            <a:r>
              <a:rPr lang="lv-LV" sz="2000" i="1" dirty="0" smtClean="0">
                <a:latin typeface="Times New Roman" pitchFamily="18" charset="0"/>
                <a:cs typeface="Times New Roman" pitchFamily="18" charset="0"/>
              </a:rPr>
              <a:t>Dzīve – attīstība - </a:t>
            </a:r>
            <a:r>
              <a:rPr lang="lv-LV" sz="2000" i="1" dirty="0" err="1" smtClean="0">
                <a:latin typeface="Times New Roman" pitchFamily="18" charset="0"/>
                <a:cs typeface="Times New Roman" pitchFamily="18" charset="0"/>
              </a:rPr>
              <a:t>labbūtība</a:t>
            </a:r>
            <a:r>
              <a:rPr lang="lv-LV" sz="2000" i="1" dirty="0" smtClean="0">
                <a:latin typeface="Times New Roman" pitchFamily="18" charset="0"/>
                <a:cs typeface="Times New Roman" pitchFamily="18" charset="0"/>
              </a:rPr>
              <a:t> Latvijas laukos. </a:t>
            </a:r>
            <a:endParaRPr lang="lv-LV" sz="2000" dirty="0">
              <a:latin typeface="Times New Roman" pitchFamily="18" charset="0"/>
              <a:cs typeface="Times New Roman" pitchFamily="18" charset="0"/>
            </a:endParaRPr>
          </a:p>
        </p:txBody>
      </p:sp>
      <p:sp>
        <p:nvSpPr>
          <p:cNvPr id="3" name="Content Placeholder 2"/>
          <p:cNvSpPr>
            <a:spLocks noGrp="1"/>
          </p:cNvSpPr>
          <p:nvPr>
            <p:ph idx="1"/>
          </p:nvPr>
        </p:nvSpPr>
        <p:spPr>
          <a:solidFill>
            <a:schemeClr val="accent1">
              <a:lumMod val="20000"/>
              <a:lumOff val="80000"/>
            </a:schemeClr>
          </a:solidFill>
        </p:spPr>
        <p:txBody>
          <a:bodyPr>
            <a:normAutofit fontScale="25000" lnSpcReduction="20000"/>
          </a:bodyPr>
          <a:lstStyle/>
          <a:p>
            <a:r>
              <a:rPr lang="lv-LV" sz="4200" i="1" dirty="0" smtClean="0">
                <a:latin typeface="Times New Roman" pitchFamily="18" charset="0"/>
                <a:cs typeface="Times New Roman" pitchFamily="18" charset="0"/>
              </a:rPr>
              <a:t/>
            </a:r>
            <a:br>
              <a:rPr lang="lv-LV" sz="4200" i="1" dirty="0" smtClean="0">
                <a:latin typeface="Times New Roman" pitchFamily="18" charset="0"/>
                <a:cs typeface="Times New Roman" pitchFamily="18" charset="0"/>
              </a:rPr>
            </a:br>
            <a:r>
              <a:rPr lang="lv-LV" sz="4200" dirty="0" smtClean="0">
                <a:latin typeface="Times New Roman" pitchFamily="18" charset="0"/>
                <a:cs typeface="Times New Roman" pitchFamily="18" charset="0"/>
              </a:rPr>
              <a:t/>
            </a:r>
            <a:br>
              <a:rPr lang="lv-LV" sz="4200" dirty="0" smtClean="0">
                <a:latin typeface="Times New Roman" pitchFamily="18" charset="0"/>
                <a:cs typeface="Times New Roman" pitchFamily="18" charset="0"/>
              </a:rPr>
            </a:br>
            <a:r>
              <a:rPr lang="lv-LV" sz="4200" i="1" dirty="0" smtClean="0">
                <a:latin typeface="Times New Roman" pitchFamily="18" charset="0"/>
                <a:cs typeface="Times New Roman" pitchFamily="18" charset="0"/>
              </a:rPr>
              <a:t>  </a:t>
            </a:r>
            <a:br>
              <a:rPr lang="lv-LV" sz="4200" i="1" dirty="0" smtClean="0">
                <a:latin typeface="Times New Roman" pitchFamily="18" charset="0"/>
                <a:cs typeface="Times New Roman" pitchFamily="18" charset="0"/>
              </a:rPr>
            </a:br>
            <a:r>
              <a:rPr lang="lv-LV" sz="8000" b="1" dirty="0" smtClean="0">
                <a:latin typeface="Times New Roman" pitchFamily="18" charset="0"/>
                <a:cs typeface="Times New Roman" pitchFamily="18" charset="0"/>
              </a:rPr>
              <a:t>Šī starpdisciplinārā rakstu krājuma autori tiecas papildināt lauku attīstības stratēģiski taktisko kvantitatīvo redzējumu „no augšas” ar kvalitatīviem ikdienišķi dzīvotās dzīves portretiem „no apakšas”. Krājumā atspoguļojas centieni pēc iespējas pamatīgāk izprast tagadnes procesus laukos un sniegt padziļinātu ieskatu lauku iedzīvotāju stratēģijās un praksēs. Krājuma autori mēģina rast atbildi uz vairākiem būtiskiem jautājumiem, piemēram: Kā aplūkot attīstību Latvijas laukos? Kā lauku iedzīvotāji uztver attīstības plānošanas un vērtēšanas procedūras? Kā viņi reaģē uz negaidītām pārmaiņām un prasībām, kas tiek ieviestas no augšas ekonomiskās attīstības vārdā? Kādus specifiskus rīcības modeļus viņi rada esošajos dzīves apstākļos? Kāpēc cilvēki vispār paliek dzīvot laukos, un kāpēc dodas projām? Kas ir laba dzīve Latvijas laukos?</a:t>
            </a:r>
            <a:br>
              <a:rPr lang="lv-LV" sz="8000" b="1" dirty="0" smtClean="0">
                <a:latin typeface="Times New Roman" pitchFamily="18" charset="0"/>
                <a:cs typeface="Times New Roman" pitchFamily="18" charset="0"/>
              </a:rPr>
            </a:br>
            <a:r>
              <a:rPr lang="lv-LV" sz="8000" b="1" dirty="0" smtClean="0">
                <a:latin typeface="Times New Roman" pitchFamily="18" charset="0"/>
                <a:cs typeface="Times New Roman" pitchFamily="18" charset="0"/>
              </a:rPr>
              <a:t>Krājumā pārstāvēts plašs zinātņu nozaru spektrs – kultūras un sociālā antropoloģija, literatūras zinātne, psiholoģija, politoloģija, vides zinātne, </a:t>
            </a:r>
            <a:r>
              <a:rPr lang="lv-LV" sz="8000" b="1" dirty="0" err="1" smtClean="0">
                <a:latin typeface="Times New Roman" pitchFamily="18" charset="0"/>
                <a:cs typeface="Times New Roman" pitchFamily="18" charset="0"/>
              </a:rPr>
              <a:t>cilvēkģeogrāfija</a:t>
            </a:r>
            <a:r>
              <a:rPr lang="lv-LV" sz="8000" b="1" dirty="0" smtClean="0">
                <a:latin typeface="Times New Roman" pitchFamily="18" charset="0"/>
                <a:cs typeface="Times New Roman" pitchFamily="18" charset="0"/>
              </a:rPr>
              <a:t>, socioloģija un valodniecība.</a:t>
            </a:r>
            <a:br>
              <a:rPr lang="lv-LV" sz="8000" b="1" dirty="0" smtClean="0">
                <a:latin typeface="Times New Roman" pitchFamily="18" charset="0"/>
                <a:cs typeface="Times New Roman" pitchFamily="18" charset="0"/>
              </a:rPr>
            </a:br>
            <a:r>
              <a:rPr lang="lv-LV" sz="8000" b="1" dirty="0" smtClean="0">
                <a:latin typeface="Times New Roman" pitchFamily="18" charset="0"/>
                <a:cs typeface="Times New Roman" pitchFamily="18" charset="0"/>
              </a:rPr>
              <a:t>  </a:t>
            </a:r>
          </a:p>
          <a:p>
            <a:endParaRPr lang="lv-LV"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t/>
            </a:r>
            <a:br>
              <a:rPr lang="lv-LV" dirty="0" smtClean="0"/>
            </a:br>
            <a:endParaRPr lang="lv-LV" dirty="0"/>
          </a:p>
        </p:txBody>
      </p:sp>
      <p:sp>
        <p:nvSpPr>
          <p:cNvPr id="3" name="Content Placeholder 2"/>
          <p:cNvSpPr>
            <a:spLocks noGrp="1"/>
          </p:cNvSpPr>
          <p:nvPr>
            <p:ph idx="1"/>
          </p:nvPr>
        </p:nvSpPr>
        <p:spPr>
          <a:solidFill>
            <a:srgbClr val="92D050"/>
          </a:solidFill>
        </p:spPr>
        <p:txBody>
          <a:bodyPr/>
          <a:lstStyle/>
          <a:p>
            <a:pPr>
              <a:buNone/>
            </a:pPr>
            <a:r>
              <a:rPr lang="lv-LV" b="1" dirty="0" smtClean="0">
                <a:latin typeface="Times New Roman" pitchFamily="18" charset="0"/>
                <a:cs typeface="Times New Roman" pitchFamily="18" charset="0"/>
              </a:rPr>
              <a:t/>
            </a:r>
            <a:br>
              <a:rPr lang="lv-LV" b="1" dirty="0" smtClean="0">
                <a:latin typeface="Times New Roman" pitchFamily="18" charset="0"/>
                <a:cs typeface="Times New Roman" pitchFamily="18" charset="0"/>
              </a:rPr>
            </a:br>
            <a:r>
              <a:rPr lang="lv-LV" b="1" dirty="0" smtClean="0">
                <a:latin typeface="Times New Roman" pitchFamily="18" charset="0"/>
                <a:cs typeface="Times New Roman" pitchFamily="18" charset="0"/>
              </a:rPr>
              <a:t>© ESF projekts "Savs kaktiņš, savs stūrītis zemes – Latvijas lauku iedzīvotāju attīstības stratēģijas un kultūrvides pārmaiņas", Nr. 2009/0222/1DP/1.1.1.2.0/09/APIA/VIAA/087</a:t>
            </a:r>
            <a:br>
              <a:rPr lang="lv-LV" b="1" dirty="0" smtClean="0">
                <a:latin typeface="Times New Roman" pitchFamily="18" charset="0"/>
                <a:cs typeface="Times New Roman" pitchFamily="18" charset="0"/>
              </a:rPr>
            </a:br>
            <a:r>
              <a:rPr lang="lv-LV" b="1" dirty="0" smtClean="0">
                <a:latin typeface="Times New Roman" pitchFamily="18" charset="0"/>
                <a:cs typeface="Times New Roman" pitchFamily="18" charset="0"/>
              </a:rPr>
              <a:t>© Latvijas Universitātes </a:t>
            </a:r>
            <a:br>
              <a:rPr lang="lv-LV" b="1" dirty="0" smtClean="0">
                <a:latin typeface="Times New Roman" pitchFamily="18" charset="0"/>
                <a:cs typeface="Times New Roman" pitchFamily="18" charset="0"/>
              </a:rPr>
            </a:br>
            <a:r>
              <a:rPr lang="lv-LV" b="1" dirty="0" smtClean="0">
                <a:latin typeface="Times New Roman" pitchFamily="18" charset="0"/>
                <a:cs typeface="Times New Roman" pitchFamily="18" charset="0"/>
              </a:rPr>
              <a:t>© Daugavpils Universitātes </a:t>
            </a:r>
          </a:p>
          <a:p>
            <a:pPr>
              <a:buNone/>
            </a:pP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hlinkClick r:id="rId3"/>
              </a:rPr>
              <a:t>www.savskaktins.lu.lv</a:t>
            </a:r>
            <a:r>
              <a:rPr lang="lv-LV" b="1" dirty="0" smtClean="0">
                <a:latin typeface="Times New Roman" pitchFamily="18" charset="0"/>
                <a:cs typeface="Times New Roman" pitchFamily="18" charset="0"/>
              </a:rPr>
              <a:t> </a:t>
            </a:r>
          </a:p>
          <a:p>
            <a:pPr>
              <a:buNone/>
            </a:pPr>
            <a:endParaRPr lang="lv-LV"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Pētījuma vietas</a:t>
            </a:r>
            <a:endParaRPr lang="lv-LV" dirty="0"/>
          </a:p>
        </p:txBody>
      </p:sp>
      <p:pic>
        <p:nvPicPr>
          <p:cNvPr id="1026" name="Picture 2" descr="C:\Users\Aija\Desktop\pētījuma vietas.jpg"/>
          <p:cNvPicPr>
            <a:picLocks noGrp="1" noChangeAspect="1" noChangeArrowheads="1"/>
          </p:cNvPicPr>
          <p:nvPr>
            <p:ph idx="1"/>
          </p:nvPr>
        </p:nvPicPr>
        <p:blipFill>
          <a:blip r:embed="rId2" cstate="print"/>
          <a:srcRect/>
          <a:stretch>
            <a:fillRect/>
          </a:stretch>
        </p:blipFill>
        <p:spPr bwMode="auto">
          <a:xfrm>
            <a:off x="0" y="1524000"/>
            <a:ext cx="9144000" cy="5334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(1)</a:t>
            </a:r>
            <a:endParaRPr lang="lv-LV"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style>
          <a:lnRef idx="1">
            <a:schemeClr val="accent6"/>
          </a:lnRef>
          <a:fillRef idx="2">
            <a:schemeClr val="accent6"/>
          </a:fillRef>
          <a:effectRef idx="1">
            <a:schemeClr val="accent6"/>
          </a:effectRef>
          <a:fontRef idx="minor">
            <a:schemeClr val="dk1"/>
          </a:fontRef>
        </p:style>
        <p:txBody>
          <a:bodyPr>
            <a:normAutofit fontScale="25000" lnSpcReduction="20000"/>
          </a:bodyPr>
          <a:lstStyle/>
          <a:p>
            <a:r>
              <a:rPr lang="lv-LV" dirty="0" smtClean="0"/>
              <a:t/>
            </a:r>
            <a:br>
              <a:rPr lang="lv-LV" dirty="0" smtClean="0"/>
            </a:br>
            <a:endParaRPr lang="lv-LV" sz="11200" dirty="0" smtClean="0">
              <a:latin typeface="Times New Roman" pitchFamily="18" charset="0"/>
              <a:cs typeface="Times New Roman" pitchFamily="18" charset="0"/>
            </a:endParaRPr>
          </a:p>
          <a:p>
            <a:pPr>
              <a:buNone/>
            </a:pPr>
            <a:r>
              <a:rPr lang="lv-LV" sz="11200" b="1" dirty="0" smtClean="0">
                <a:latin typeface="Times New Roman" pitchFamily="18" charset="0"/>
                <a:cs typeface="Times New Roman" pitchFamily="18" charset="0"/>
              </a:rPr>
              <a:t>Pilsoniskās iniciatīvas, valsts un sabiedrības mijiedarbe lauku kopienās - Dr. Rasma Kārkliņa (politoloģe)</a:t>
            </a:r>
          </a:p>
          <a:p>
            <a:pPr>
              <a:buNone/>
            </a:pPr>
            <a:endParaRPr lang="lv-LV" sz="11200" b="1" dirty="0" smtClean="0">
              <a:latin typeface="Times New Roman" pitchFamily="18" charset="0"/>
              <a:cs typeface="Times New Roman" pitchFamily="18" charset="0"/>
            </a:endParaRPr>
          </a:p>
          <a:p>
            <a:r>
              <a:rPr lang="lv-LV" sz="11200" b="1" dirty="0" smtClean="0">
                <a:latin typeface="Times New Roman" pitchFamily="18" charset="0"/>
                <a:cs typeface="Times New Roman" pitchFamily="18" charset="0"/>
              </a:rPr>
              <a:t>kā iedzīvotāji kontaktējas ar pašvaldībām? Kāda veida kontakts sniedz vislabākos rezultātus? Kādi apstākļi veicina iedzīvotāju līdzdalību sapulcēs un sabiedriskās apspriešanās? Kādus sadarbības tīklus veido lauku iedzīvotāji savā starpā?</a:t>
            </a:r>
            <a:r>
              <a:rPr lang="lv-LV" sz="11200" dirty="0" smtClean="0">
                <a:latin typeface="Times New Roman" pitchFamily="18" charset="0"/>
                <a:cs typeface="Times New Roman" pitchFamily="18" charset="0"/>
              </a:rPr>
              <a:t/>
            </a:r>
            <a:br>
              <a:rPr lang="lv-LV" sz="11200" dirty="0" smtClean="0">
                <a:latin typeface="Times New Roman" pitchFamily="18" charset="0"/>
                <a:cs typeface="Times New Roman" pitchFamily="18" charset="0"/>
              </a:rPr>
            </a:br>
            <a:endParaRPr lang="lv-LV" sz="11200" dirty="0" smtClean="0">
              <a:latin typeface="Times New Roman" pitchFamily="18" charset="0"/>
              <a:cs typeface="Times New Roman" pitchFamily="18" charset="0"/>
            </a:endParaRPr>
          </a:p>
          <a:p>
            <a:pPr>
              <a:buNone/>
            </a:pPr>
            <a:r>
              <a:rPr lang="lv-LV" sz="8000" dirty="0" smtClean="0">
                <a:latin typeface="Times New Roman" pitchFamily="18" charset="0"/>
                <a:cs typeface="Times New Roman" pitchFamily="18" charset="0"/>
              </a:rPr>
              <a:t/>
            </a:r>
            <a:br>
              <a:rPr lang="lv-LV" sz="8000" dirty="0" smtClean="0">
                <a:latin typeface="Times New Roman" pitchFamily="18" charset="0"/>
                <a:cs typeface="Times New Roman" pitchFamily="18" charset="0"/>
              </a:rPr>
            </a:br>
            <a:endParaRPr lang="lv-LV" sz="8000" dirty="0" smtClean="0">
              <a:latin typeface="Times New Roman" pitchFamily="18" charset="0"/>
              <a:cs typeface="Times New Roman" pitchFamily="18" charset="0"/>
            </a:endParaRPr>
          </a:p>
          <a:p>
            <a:pPr>
              <a:buNone/>
            </a:pPr>
            <a:r>
              <a:rPr lang="lv-LV" sz="4900" i="1" dirty="0" smtClean="0">
                <a:latin typeface="Times New Roman" pitchFamily="18" charset="0"/>
                <a:cs typeface="Times New Roman" pitchFamily="18" charset="0"/>
              </a:rPr>
              <a:t/>
            </a:r>
            <a:br>
              <a:rPr lang="lv-LV" sz="4900" i="1" dirty="0" smtClean="0">
                <a:latin typeface="Times New Roman" pitchFamily="18" charset="0"/>
                <a:cs typeface="Times New Roman" pitchFamily="18" charset="0"/>
              </a:rPr>
            </a:br>
            <a:endParaRPr lang="lv-LV" sz="4900" dirty="0" smtClean="0">
              <a:latin typeface="Times New Roman" pitchFamily="18" charset="0"/>
              <a:cs typeface="Times New Roman" pitchFamily="18" charset="0"/>
            </a:endParaRPr>
          </a:p>
          <a:p>
            <a:endParaRPr lang="lv-LV"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lv-LV" b="1" dirty="0" smtClean="0">
                <a:latin typeface="Times New Roman" pitchFamily="18" charset="0"/>
                <a:cs typeface="Times New Roman" pitchFamily="18" charset="0"/>
              </a:rPr>
              <a:t>Vides plānošanas instrumentu pielietojums: veiksmes un neveiksmes - Dr. Ivars Pavasars  (ķīmiķis, vides speciālists)</a:t>
            </a:r>
          </a:p>
          <a:p>
            <a:pPr>
              <a:buNone/>
            </a:pPr>
            <a:endParaRPr lang="lv-LV" b="1" dirty="0" smtClean="0">
              <a:latin typeface="Times New Roman" pitchFamily="18" charset="0"/>
              <a:cs typeface="Times New Roman" pitchFamily="18" charset="0"/>
            </a:endParaRPr>
          </a:p>
          <a:p>
            <a:r>
              <a:rPr lang="lv-LV" b="1" dirty="0" smtClean="0">
                <a:latin typeface="Times New Roman" pitchFamily="18" charset="0"/>
                <a:cs typeface="Times New Roman" pitchFamily="18" charset="0"/>
              </a:rPr>
              <a:t>cik veiksmīgi darbojas pašreiz Latvijā izmantotie vides novērtējuma un prognozēšanas instrumenti? Cik precīzas un pamatotas izrādījušās šo instrumentu vides izmaiņu prognozes? Vai iedzīvotāji ar to palīdzību spēj efektīvi realizēt savas intereses?</a:t>
            </a:r>
            <a:endParaRPr lang="lv-LV"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(2)</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0"/>
            <a:ext cx="8229600" cy="4525963"/>
          </a:xfrm>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pPr>
              <a:buNone/>
            </a:pPr>
            <a:r>
              <a:rPr lang="lv-LV" sz="3000" b="1" dirty="0" smtClean="0">
                <a:latin typeface="Times New Roman" pitchFamily="18" charset="0"/>
                <a:cs typeface="Times New Roman" pitchFamily="18" charset="0"/>
              </a:rPr>
              <a:t>“Viensētnieks” un “migrants”: Latvijas lauku iedzīvotāju mobilitātes prakses - Dr. Dace Dzenovska (</a:t>
            </a:r>
            <a:r>
              <a:rPr lang="lv-LV" sz="3000" b="1" dirty="0" err="1" smtClean="0">
                <a:latin typeface="Times New Roman" pitchFamily="18" charset="0"/>
                <a:cs typeface="Times New Roman" pitchFamily="18" charset="0"/>
              </a:rPr>
              <a:t>sociālantropoloģe</a:t>
            </a:r>
            <a:r>
              <a:rPr lang="lv-LV" sz="3000" b="1" dirty="0" smtClean="0">
                <a:latin typeface="Times New Roman" pitchFamily="18" charset="0"/>
                <a:cs typeface="Times New Roman" pitchFamily="18" charset="0"/>
              </a:rPr>
              <a:t>)</a:t>
            </a:r>
          </a:p>
          <a:p>
            <a:pPr>
              <a:buNone/>
            </a:pPr>
            <a:endParaRPr lang="lv-LV" sz="3000" b="1" dirty="0" smtClean="0">
              <a:latin typeface="Times New Roman" pitchFamily="18" charset="0"/>
              <a:cs typeface="Times New Roman" pitchFamily="18" charset="0"/>
            </a:endParaRPr>
          </a:p>
          <a:p>
            <a:r>
              <a:rPr lang="lv-LV" sz="3000" b="1" dirty="0" smtClean="0">
                <a:latin typeface="Times New Roman" pitchFamily="18" charset="0"/>
                <a:cs typeface="Times New Roman" pitchFamily="18" charset="0"/>
              </a:rPr>
              <a:t>kā mainījušās lauku iedzīvotāju mobilitātes prakses no 19. gadsimta vidus līdz mūsdienām? Kā jaunas mobilitātes iespējas un ierobežojumi ietekmē dzīves kvalitāti un rosina jaunu sadzīves attiecību un dzīves formu veidošanos? Kāda ir saikne starp mobilitāti un cilvēku izpratni par labu dzīvi?</a:t>
            </a:r>
            <a:r>
              <a:rPr lang="lv-LV" i="1" dirty="0" smtClean="0"/>
              <a:t/>
            </a:r>
            <a:br>
              <a:rPr lang="lv-LV" i="1" dirty="0" smtClean="0"/>
            </a:br>
            <a:endParaRPr lang="lv-LV" dirty="0" smtClean="0"/>
          </a:p>
          <a:p>
            <a:endParaRPr lang="lv-LV"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(3)</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latin typeface="Times New Roman" pitchFamily="18" charset="0"/>
                <a:cs typeface="Times New Roman" pitchFamily="18" charset="0"/>
              </a:rPr>
              <a:t>Pētījuma temati (2)</a:t>
            </a:r>
            <a:endParaRPr lang="lv-LV" dirty="0"/>
          </a:p>
        </p:txBody>
      </p:sp>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Autofit/>
          </a:bodyPr>
          <a:lstStyle/>
          <a:p>
            <a:pPr>
              <a:buNone/>
            </a:pPr>
            <a:r>
              <a:rPr lang="lv-LV" sz="2800" b="1" dirty="0" smtClean="0">
                <a:latin typeface="Times New Roman" pitchFamily="18" charset="0"/>
                <a:cs typeface="Times New Roman" pitchFamily="18" charset="0"/>
              </a:rPr>
              <a:t>Saimniekošanas un uzņēmējdarbības prakses Latvijas laukos - Dr. Agnese Cimdiņa (</a:t>
            </a:r>
            <a:r>
              <a:rPr lang="lv-LV" sz="2800" b="1" dirty="0" err="1" smtClean="0">
                <a:latin typeface="Times New Roman" pitchFamily="18" charset="0"/>
                <a:cs typeface="Times New Roman" pitchFamily="18" charset="0"/>
              </a:rPr>
              <a:t>sociālantropoloģe</a:t>
            </a:r>
            <a:r>
              <a:rPr lang="lv-LV" sz="2800" b="1" dirty="0" smtClean="0">
                <a:latin typeface="Times New Roman" pitchFamily="18" charset="0"/>
                <a:cs typeface="Times New Roman" pitchFamily="18" charset="0"/>
              </a:rPr>
              <a:t>)</a:t>
            </a:r>
          </a:p>
          <a:p>
            <a:r>
              <a:rPr lang="lv-LV" sz="2800" b="1" dirty="0" smtClean="0">
                <a:latin typeface="Times New Roman" pitchFamily="18" charset="0"/>
                <a:cs typeface="Times New Roman" pitchFamily="18" charset="0"/>
              </a:rPr>
              <a:t>kā lauku saimnieki un uzņēmēji veido attīstības stratēģijas: kā organizē savu ikdienu, kā dzīvo, izdzīvo un pelna? Kā pielāgojas politekonomiskajām pārmaiņām? Vai un kā viņi realizē savus priekšstatus par labu dzīvi? Kā izprot un stiprina ilgtspējīgu attīstību savā nozarē un reģionālajā Latvijā (Eiropā) kopumā?</a:t>
            </a:r>
          </a:p>
          <a:p>
            <a:pPr>
              <a:buNone/>
            </a:pPr>
            <a:r>
              <a:rPr lang="lv-LV" sz="2400" dirty="0" smtClean="0"/>
              <a:t/>
            </a:r>
            <a:br>
              <a:rPr lang="lv-LV" sz="2400" dirty="0" smtClean="0"/>
            </a:br>
            <a:endParaRPr lang="lv-LV" sz="2400" dirty="0" smtClean="0"/>
          </a:p>
          <a:p>
            <a:pPr>
              <a:buNone/>
            </a:pPr>
            <a:r>
              <a:rPr lang="lv-LV" sz="2400" b="1" dirty="0" smtClean="0">
                <a:latin typeface="Times New Roman" pitchFamily="18" charset="0"/>
                <a:cs typeface="Times New Roman" pitchFamily="18" charset="0"/>
              </a:rPr>
              <a:t/>
            </a:r>
            <a:br>
              <a:rPr lang="lv-LV" sz="2400" b="1" dirty="0" smtClean="0">
                <a:latin typeface="Times New Roman" pitchFamily="18" charset="0"/>
                <a:cs typeface="Times New Roman" pitchFamily="18" charset="0"/>
              </a:rPr>
            </a:br>
            <a:endParaRPr lang="lv-LV" sz="2400" b="1" dirty="0" smtClean="0">
              <a:latin typeface="Times New Roman" pitchFamily="18" charset="0"/>
              <a:cs typeface="Times New Roman" pitchFamily="18" charset="0"/>
            </a:endParaRPr>
          </a:p>
        </p:txBody>
      </p:sp>
      <p:sp>
        <p:nvSpPr>
          <p:cNvPr id="4" name="Title 1"/>
          <p:cNvSpPr txBox="1">
            <a:spLocks/>
          </p:cNvSpPr>
          <p:nvPr/>
        </p:nvSpPr>
        <p:spPr>
          <a:xfrm>
            <a:off x="609600" y="427038"/>
            <a:ext cx="8229600" cy="1143000"/>
          </a:xfrm>
          <a:prstGeom prst="rect">
            <a:avLst/>
          </a:prstGeom>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3600" b="1" i="0" u="none" strike="noStrike" kern="1200" cap="none" spc="0" normalizeH="0" baseline="0" noProof="0" dirty="0" smtClean="0">
                <a:ln>
                  <a:noFill/>
                </a:ln>
                <a:solidFill>
                  <a:schemeClr val="lt1"/>
                </a:solidFill>
                <a:effectLst/>
                <a:uLnTx/>
                <a:uFillTx/>
                <a:latin typeface="Times New Roman" pitchFamily="18" charset="0"/>
                <a:ea typeface="+mn-ea"/>
                <a:cs typeface="Times New Roman" pitchFamily="18" charset="0"/>
              </a:rPr>
              <a:t>Pētījuma temati (4)</a:t>
            </a:r>
            <a:endParaRPr kumimoji="0" lang="lv-LV" sz="3600" b="1" i="0" u="none" strike="noStrike" kern="1200" cap="none" spc="0" normalizeH="0" baseline="0" noProof="0" dirty="0">
              <a:ln>
                <a:noFill/>
              </a:ln>
              <a:solidFill>
                <a:schemeClr val="lt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Autofit/>
          </a:bodyPr>
          <a:lstStyle/>
          <a:p>
            <a:pPr>
              <a:buNone/>
            </a:pPr>
            <a:r>
              <a:rPr lang="lv-LV" sz="2800" b="1" dirty="0" smtClean="0">
                <a:latin typeface="Times New Roman" pitchFamily="18" charset="0"/>
                <a:cs typeface="Times New Roman" pitchFamily="18" charset="0"/>
              </a:rPr>
              <a:t>Ētisku priekšstatu veidošanās un tiem atbilstošas prakses Latvijas laukos - Dr. Ieva Raubiško (</a:t>
            </a:r>
            <a:r>
              <a:rPr lang="lv-LV" sz="2800" b="1" dirty="0" err="1" smtClean="0">
                <a:latin typeface="Times New Roman" pitchFamily="18" charset="0"/>
                <a:cs typeface="Times New Roman" pitchFamily="18" charset="0"/>
              </a:rPr>
              <a:t>sociālantropoloģe</a:t>
            </a:r>
            <a:r>
              <a:rPr lang="lv-LV" sz="2800" b="1" dirty="0" smtClean="0">
                <a:latin typeface="Times New Roman" pitchFamily="18" charset="0"/>
                <a:cs typeface="Times New Roman" pitchFamily="18" charset="0"/>
              </a:rPr>
              <a:t>)</a:t>
            </a:r>
          </a:p>
          <a:p>
            <a:r>
              <a:rPr lang="lv-LV" sz="2800" b="1" dirty="0" smtClean="0">
                <a:latin typeface="Times New Roman" pitchFamily="18" charset="0"/>
                <a:cs typeface="Times New Roman" pitchFamily="18" charset="0"/>
              </a:rPr>
              <a:t>kādi ir lauku iedzīvotāju priekšstati par labu dzīvi (</a:t>
            </a:r>
            <a:r>
              <a:rPr lang="lv-LV" sz="2800" b="1" dirty="0" err="1" smtClean="0">
                <a:latin typeface="Times New Roman" pitchFamily="18" charset="0"/>
                <a:cs typeface="Times New Roman" pitchFamily="18" charset="0"/>
              </a:rPr>
              <a:t>labbūtību</a:t>
            </a:r>
            <a:r>
              <a:rPr lang="lv-LV" sz="2800" b="1" dirty="0" smtClean="0">
                <a:latin typeface="Times New Roman" pitchFamily="18" charset="0"/>
                <a:cs typeface="Times New Roman" pitchFamily="18" charset="0"/>
              </a:rPr>
              <a:t>), tai skaitā par labu kopienu un sabiedrību? Kādas prakses (sadzīves, attiecību, saimniekošanas u.c.) izriet no konkrētas </a:t>
            </a:r>
            <a:r>
              <a:rPr lang="lv-LV" sz="2800" b="1" dirty="0" err="1" smtClean="0">
                <a:latin typeface="Times New Roman" pitchFamily="18" charset="0"/>
                <a:cs typeface="Times New Roman" pitchFamily="18" charset="0"/>
              </a:rPr>
              <a:t>labbūtības</a:t>
            </a:r>
            <a:r>
              <a:rPr lang="lv-LV" sz="2800" b="1" dirty="0" smtClean="0">
                <a:latin typeface="Times New Roman" pitchFamily="18" charset="0"/>
                <a:cs typeface="Times New Roman" pitchFamily="18" charset="0"/>
              </a:rPr>
              <a:t> izpratnes? Kādi faktori un kā veicinājuši izmaiņas priekšstatos par labu dzīvi laika gaitā, īpaši sociālpolitisko pārmaiņu posmā? </a:t>
            </a:r>
            <a:endParaRPr lang="lv-LV" sz="2800"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(5)</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buNone/>
            </a:pPr>
            <a:r>
              <a:rPr lang="lv-LV" sz="3300" b="1" dirty="0" smtClean="0">
                <a:latin typeface="Times New Roman" pitchFamily="18" charset="0"/>
                <a:cs typeface="Times New Roman" pitchFamily="18" charset="0"/>
              </a:rPr>
              <a:t>Miermīlības kultūras izpēte: Antropoloģisks pētījums par kultūras faktoriem, kas ļauj izvairīties no konfliktiem - Klāvs Sedlenieks (</a:t>
            </a:r>
            <a:r>
              <a:rPr lang="lv-LV" sz="3300" b="1" dirty="0" err="1" smtClean="0">
                <a:latin typeface="Times New Roman" pitchFamily="18" charset="0"/>
                <a:cs typeface="Times New Roman" pitchFamily="18" charset="0"/>
              </a:rPr>
              <a:t>sociālantropologs</a:t>
            </a:r>
            <a:r>
              <a:rPr lang="lv-LV" sz="3300" b="1" dirty="0" smtClean="0">
                <a:latin typeface="Times New Roman" pitchFamily="18" charset="0"/>
                <a:cs typeface="Times New Roman" pitchFamily="18" charset="0"/>
              </a:rPr>
              <a:t>)</a:t>
            </a:r>
            <a:br>
              <a:rPr lang="lv-LV" sz="3300" b="1" dirty="0" smtClean="0">
                <a:latin typeface="Times New Roman" pitchFamily="18" charset="0"/>
                <a:cs typeface="Times New Roman" pitchFamily="18" charset="0"/>
              </a:rPr>
            </a:br>
            <a:endParaRPr lang="lv-LV" sz="3300" b="1" dirty="0" smtClean="0">
              <a:latin typeface="Times New Roman" pitchFamily="18" charset="0"/>
              <a:cs typeface="Times New Roman" pitchFamily="18" charset="0"/>
            </a:endParaRPr>
          </a:p>
          <a:p>
            <a:r>
              <a:rPr lang="lv-LV" sz="3300" b="1" dirty="0" smtClean="0">
                <a:latin typeface="Times New Roman" pitchFamily="18" charset="0"/>
                <a:cs typeface="Times New Roman" pitchFamily="18" charset="0"/>
              </a:rPr>
              <a:t>cik nozīmīga pētāmajās kopienās ir miermīlīga, harmoniska uzvedība un dzīves veids; kādā veidā tiek uzturēta spēja miermīlīgi risināt konfliktus; kādas miermīlīgas konfliktu risināšanas formas tiek izmantotas; kā zināšanas un prasmes, kas nepieciešamas miermīlīgai sadzīvei tiek uzturētas un nodotas nākamajām paaudzēm?</a:t>
            </a:r>
            <a:r>
              <a:rPr lang="lv-LV" dirty="0" smtClean="0"/>
              <a:t/>
            </a:r>
            <a:br>
              <a:rPr lang="lv-LV" dirty="0" smtClean="0"/>
            </a:br>
            <a:endParaRPr lang="lv-LV" dirty="0"/>
          </a:p>
        </p:txBody>
      </p:sp>
      <p:sp>
        <p:nvSpPr>
          <p:cNvPr id="4"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lv-LV" sz="3600" b="1" dirty="0" smtClean="0">
                <a:latin typeface="Times New Roman" pitchFamily="18" charset="0"/>
                <a:cs typeface="Times New Roman" pitchFamily="18" charset="0"/>
              </a:rPr>
              <a:t>Pētījuma temati (6)</a:t>
            </a:r>
            <a:endParaRPr lang="lv-LV"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857</TotalTime>
  <Words>940</Words>
  <Application>Microsoft Office PowerPoint</Application>
  <PresentationFormat>On-screen Show (4:3)</PresentationFormat>
  <Paragraphs>71</Paragraphs>
  <Slides>26</Slides>
  <Notes>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Pētījums “Savs kaktiņš, savs stūrītis zemes”</vt:lpstr>
      <vt:lpstr> LU ESF projekts (2010-2012) Savs kaktiņš, savs stūrītis zemes </vt:lpstr>
      <vt:lpstr>Pētījuma vietas</vt:lpstr>
      <vt:lpstr>Pētījuma temati (1)</vt:lpstr>
      <vt:lpstr>Pētījuma temati (2)</vt:lpstr>
      <vt:lpstr>Pētījuma temati (3)</vt:lpstr>
      <vt:lpstr>Pētījuma temati (2)</vt:lpstr>
      <vt:lpstr>Pētījuma temati (5)</vt:lpstr>
      <vt:lpstr>Pētījuma temati (6)</vt:lpstr>
      <vt:lpstr>Pētījuma temati (7)</vt:lpstr>
      <vt:lpstr>Pētījuma temati (8+9)</vt:lpstr>
      <vt:lpstr>Pētījuma temati (10)</vt:lpstr>
      <vt:lpstr>Dace Dzenovska Aizbraukšana un tukšums Latvijas laukos: starp zudušām iespējamām nākotnēm</vt:lpstr>
      <vt:lpstr>Dace Dzenovska Aizbraukšana un tukšums Latvijas laukos: starp zudušām iespējamām nākotnēm</vt:lpstr>
      <vt:lpstr>Agnese Cimdiņa un Ieva Raubiško Cilvēks un darbs Latvijas laukos sociālantropoloģisks skatījums</vt:lpstr>
      <vt:lpstr>Agnese Cimdiņa un Ieva Raubiško Cilvēks un darbs Latvijas laukos sociālantropoloģisks skatījums</vt:lpstr>
      <vt:lpstr>Deniss Hanovs  Latvijas reģionu mazo pašvaldību stratēģijas dažādības vadībā</vt:lpstr>
      <vt:lpstr>Deniss Hanovs  Latvijas reģionu mazo pašvaldību stratēģijas dažādības vadībā</vt:lpstr>
      <vt:lpstr>Edmunds Trumpa Latviešu ģeolingvistiskās etīdes</vt:lpstr>
      <vt:lpstr>Edmunds Trumpa Latviešu ģeolingvistiskās etīdes</vt:lpstr>
      <vt:lpstr>Aijā Priedīte Zaļās zemes dievsunīšu un likteņu līdumnieku laiki</vt:lpstr>
      <vt:lpstr>Aijā Priedīte Zaļās zemes dievsunīšu un likteņu līdumnieku laiki</vt:lpstr>
      <vt:lpstr>Aija Priedīte Stuburi – kādas Latvijas viensētas dzīve</vt:lpstr>
      <vt:lpstr>Aija Priedīte Stuburi – kādas Latvijas viensētas dzīve</vt:lpstr>
      <vt:lpstr>Sastādītājas Agnese Cimdiņa un Ieva Raubiško  DZĪVE, ATTĪSTĪBA, LABBŪTĪBA LATVIJAS LAUKOS Dzīve – attīstība - labbūtība Latvijas laukos.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Savs kaktiņš, savs stūrītis zemes</dc:title>
  <dc:creator>Aija</dc:creator>
  <cp:lastModifiedBy>Anda.Eihenbauma</cp:lastModifiedBy>
  <cp:revision>29</cp:revision>
  <dcterms:created xsi:type="dcterms:W3CDTF">2006-08-16T00:00:00Z</dcterms:created>
  <dcterms:modified xsi:type="dcterms:W3CDTF">2013-11-27T08:01:06Z</dcterms:modified>
</cp:coreProperties>
</file>